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8" r:id="rId2"/>
    <p:sldId id="259" r:id="rId3"/>
    <p:sldId id="306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7" r:id="rId51"/>
    <p:sldId id="308" r:id="rId52"/>
    <p:sldId id="309" r:id="rId53"/>
    <p:sldId id="310" r:id="rId54"/>
    <p:sldId id="311" r:id="rId55"/>
    <p:sldId id="312" r:id="rId56"/>
    <p:sldId id="313" r:id="rId57"/>
    <p:sldId id="314" r:id="rId58"/>
    <p:sldId id="315" r:id="rId59"/>
    <p:sldId id="316" r:id="rId60"/>
    <p:sldId id="317" r:id="rId61"/>
    <p:sldId id="318" r:id="rId62"/>
    <p:sldId id="319" r:id="rId63"/>
    <p:sldId id="320" r:id="rId64"/>
    <p:sldId id="321" r:id="rId65"/>
    <p:sldId id="322" r:id="rId66"/>
    <p:sldId id="323" r:id="rId67"/>
    <p:sldId id="324" r:id="rId68"/>
    <p:sldId id="325" r:id="rId69"/>
    <p:sldId id="326" r:id="rId70"/>
    <p:sldId id="327" r:id="rId71"/>
    <p:sldId id="328" r:id="rId72"/>
    <p:sldId id="329" r:id="rId73"/>
    <p:sldId id="330" r:id="rId74"/>
    <p:sldId id="331" r:id="rId75"/>
    <p:sldId id="332" r:id="rId76"/>
    <p:sldId id="333" r:id="rId77"/>
    <p:sldId id="334" r:id="rId78"/>
    <p:sldId id="335" r:id="rId79"/>
    <p:sldId id="336" r:id="rId80"/>
    <p:sldId id="337" r:id="rId81"/>
    <p:sldId id="338" r:id="rId82"/>
    <p:sldId id="339" r:id="rId83"/>
    <p:sldId id="340" r:id="rId84"/>
    <p:sldId id="341" r:id="rId85"/>
    <p:sldId id="342" r:id="rId86"/>
    <p:sldId id="343" r:id="rId87"/>
    <p:sldId id="344" r:id="rId88"/>
    <p:sldId id="345" r:id="rId89"/>
    <p:sldId id="346" r:id="rId90"/>
    <p:sldId id="347" r:id="rId91"/>
    <p:sldId id="348" r:id="rId92"/>
    <p:sldId id="349" r:id="rId93"/>
    <p:sldId id="350" r:id="rId94"/>
    <p:sldId id="351" r:id="rId95"/>
    <p:sldId id="352" r:id="rId96"/>
    <p:sldId id="353" r:id="rId97"/>
    <p:sldId id="354" r:id="rId98"/>
    <p:sldId id="355" r:id="rId99"/>
    <p:sldId id="356" r:id="rId100"/>
    <p:sldId id="357" r:id="rId101"/>
    <p:sldId id="358" r:id="rId102"/>
    <p:sldId id="359" r:id="rId103"/>
    <p:sldId id="360" r:id="rId104"/>
    <p:sldId id="361" r:id="rId105"/>
    <p:sldId id="362" r:id="rId106"/>
    <p:sldId id="363" r:id="rId107"/>
    <p:sldId id="364" r:id="rId108"/>
    <p:sldId id="365" r:id="rId109"/>
    <p:sldId id="366" r:id="rId110"/>
    <p:sldId id="367" r:id="rId111"/>
    <p:sldId id="368" r:id="rId112"/>
    <p:sldId id="369" r:id="rId113"/>
    <p:sldId id="370" r:id="rId114"/>
    <p:sldId id="371" r:id="rId115"/>
    <p:sldId id="372" r:id="rId116"/>
    <p:sldId id="373" r:id="rId117"/>
    <p:sldId id="374" r:id="rId118"/>
    <p:sldId id="375" r:id="rId119"/>
    <p:sldId id="376" r:id="rId120"/>
    <p:sldId id="377" r:id="rId121"/>
    <p:sldId id="378" r:id="rId122"/>
    <p:sldId id="379" r:id="rId123"/>
    <p:sldId id="380" r:id="rId124"/>
    <p:sldId id="381" r:id="rId125"/>
    <p:sldId id="382" r:id="rId126"/>
    <p:sldId id="383" r:id="rId127"/>
    <p:sldId id="384" r:id="rId128"/>
    <p:sldId id="385" r:id="rId129"/>
    <p:sldId id="386" r:id="rId130"/>
    <p:sldId id="387" r:id="rId131"/>
    <p:sldId id="388" r:id="rId132"/>
    <p:sldId id="389" r:id="rId133"/>
    <p:sldId id="390" r:id="rId134"/>
    <p:sldId id="391" r:id="rId135"/>
    <p:sldId id="392" r:id="rId136"/>
    <p:sldId id="393" r:id="rId137"/>
    <p:sldId id="394" r:id="rId138"/>
    <p:sldId id="395" r:id="rId139"/>
    <p:sldId id="396" r:id="rId140"/>
    <p:sldId id="397" r:id="rId141"/>
    <p:sldId id="398" r:id="rId142"/>
    <p:sldId id="399" r:id="rId143"/>
    <p:sldId id="400" r:id="rId144"/>
    <p:sldId id="401" r:id="rId145"/>
    <p:sldId id="402" r:id="rId146"/>
    <p:sldId id="403" r:id="rId147"/>
    <p:sldId id="404" r:id="rId148"/>
    <p:sldId id="405" r:id="rId149"/>
    <p:sldId id="406" r:id="rId150"/>
    <p:sldId id="407" r:id="rId151"/>
    <p:sldId id="408" r:id="rId152"/>
    <p:sldId id="409" r:id="rId153"/>
    <p:sldId id="410" r:id="rId154"/>
    <p:sldId id="411" r:id="rId155"/>
    <p:sldId id="412" r:id="rId156"/>
    <p:sldId id="413" r:id="rId157"/>
    <p:sldId id="414" r:id="rId158"/>
    <p:sldId id="415" r:id="rId159"/>
    <p:sldId id="416" r:id="rId160"/>
    <p:sldId id="417" r:id="rId161"/>
    <p:sldId id="418" r:id="rId162"/>
    <p:sldId id="419" r:id="rId163"/>
    <p:sldId id="420" r:id="rId164"/>
    <p:sldId id="421" r:id="rId165"/>
    <p:sldId id="422" r:id="rId166"/>
    <p:sldId id="423" r:id="rId167"/>
    <p:sldId id="425" r:id="rId168"/>
    <p:sldId id="424" r:id="rId169"/>
    <p:sldId id="426" r:id="rId170"/>
    <p:sldId id="427" r:id="rId17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01" id="{F1B94B8F-5D42-4421-9AC8-0C6D8B14153B}">
          <p14:sldIdLst>
            <p14:sldId id="258"/>
          </p14:sldIdLst>
        </p14:section>
        <p14:section name="02" id="{A075BB78-B1D2-45E6-AE7F-5DCCFE921E02}">
          <p14:sldIdLst>
            <p14:sldId id="259"/>
            <p14:sldId id="306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  <p14:sldId id="315"/>
            <p14:sldId id="316"/>
            <p14:sldId id="317"/>
            <p14:sldId id="318"/>
            <p14:sldId id="319"/>
            <p14:sldId id="320"/>
            <p14:sldId id="321"/>
            <p14:sldId id="322"/>
            <p14:sldId id="323"/>
            <p14:sldId id="324"/>
            <p14:sldId id="325"/>
            <p14:sldId id="326"/>
            <p14:sldId id="327"/>
            <p14:sldId id="328"/>
            <p14:sldId id="329"/>
            <p14:sldId id="330"/>
            <p14:sldId id="331"/>
            <p14:sldId id="332"/>
            <p14:sldId id="333"/>
            <p14:sldId id="334"/>
            <p14:sldId id="335"/>
            <p14:sldId id="336"/>
            <p14:sldId id="337"/>
            <p14:sldId id="338"/>
            <p14:sldId id="339"/>
            <p14:sldId id="340"/>
            <p14:sldId id="341"/>
            <p14:sldId id="342"/>
            <p14:sldId id="343"/>
            <p14:sldId id="344"/>
            <p14:sldId id="345"/>
            <p14:sldId id="346"/>
            <p14:sldId id="347"/>
            <p14:sldId id="348"/>
            <p14:sldId id="349"/>
            <p14:sldId id="350"/>
            <p14:sldId id="351"/>
            <p14:sldId id="352"/>
            <p14:sldId id="353"/>
            <p14:sldId id="354"/>
            <p14:sldId id="355"/>
            <p14:sldId id="356"/>
            <p14:sldId id="357"/>
            <p14:sldId id="358"/>
            <p14:sldId id="359"/>
            <p14:sldId id="360"/>
            <p14:sldId id="361"/>
            <p14:sldId id="362"/>
            <p14:sldId id="363"/>
            <p14:sldId id="364"/>
            <p14:sldId id="365"/>
            <p14:sldId id="366"/>
            <p14:sldId id="367"/>
            <p14:sldId id="368"/>
            <p14:sldId id="369"/>
            <p14:sldId id="370"/>
            <p14:sldId id="371"/>
            <p14:sldId id="372"/>
            <p14:sldId id="373"/>
            <p14:sldId id="374"/>
            <p14:sldId id="375"/>
            <p14:sldId id="376"/>
            <p14:sldId id="377"/>
            <p14:sldId id="378"/>
            <p14:sldId id="379"/>
            <p14:sldId id="380"/>
            <p14:sldId id="381"/>
            <p14:sldId id="382"/>
            <p14:sldId id="383"/>
            <p14:sldId id="384"/>
            <p14:sldId id="385"/>
            <p14:sldId id="386"/>
            <p14:sldId id="387"/>
            <p14:sldId id="388"/>
            <p14:sldId id="389"/>
            <p14:sldId id="390"/>
            <p14:sldId id="391"/>
            <p14:sldId id="392"/>
            <p14:sldId id="393"/>
            <p14:sldId id="394"/>
            <p14:sldId id="395"/>
            <p14:sldId id="396"/>
            <p14:sldId id="397"/>
            <p14:sldId id="398"/>
            <p14:sldId id="399"/>
            <p14:sldId id="400"/>
            <p14:sldId id="401"/>
            <p14:sldId id="402"/>
            <p14:sldId id="403"/>
            <p14:sldId id="404"/>
            <p14:sldId id="405"/>
            <p14:sldId id="406"/>
            <p14:sldId id="407"/>
            <p14:sldId id="408"/>
            <p14:sldId id="409"/>
            <p14:sldId id="410"/>
            <p14:sldId id="411"/>
            <p14:sldId id="412"/>
            <p14:sldId id="413"/>
            <p14:sldId id="414"/>
            <p14:sldId id="415"/>
            <p14:sldId id="416"/>
            <p14:sldId id="417"/>
            <p14:sldId id="418"/>
            <p14:sldId id="419"/>
            <p14:sldId id="420"/>
            <p14:sldId id="421"/>
            <p14:sldId id="422"/>
            <p14:sldId id="423"/>
            <p14:sldId id="425"/>
            <p14:sldId id="424"/>
            <p14:sldId id="426"/>
            <p14:sldId id="42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8826"/>
    <a:srgbClr val="FF9933"/>
    <a:srgbClr val="FFA725"/>
    <a:srgbClr val="C13A15"/>
    <a:srgbClr val="EF9D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666" y="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2" Type="http://schemas.openxmlformats.org/officeDocument/2006/relationships/presProps" Target="pres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theme" Target="theme/theme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tableStyles" Target="tableStyles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712259"/>
            <a:ext cx="9144000" cy="831565"/>
          </a:xfrm>
        </p:spPr>
        <p:txBody>
          <a:bodyPr anchor="b">
            <a:normAutofit/>
          </a:bodyPr>
          <a:lstStyle>
            <a:lvl1pPr algn="ctr">
              <a:defRPr sz="4400" b="1" cap="none" spc="0">
                <a:ln w="9525">
                  <a:noFill/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3C23F-80D8-41F7-A602-5BAA4D96D6F7}" type="datetimeFigureOut">
              <a:rPr lang="ko-KR" altLang="en-US" smtClean="0"/>
              <a:t>2023-03-29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B3D82-6858-4110-8EC7-8437F1027BBC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7614ECC-682A-43C2-99CA-0638D3969CA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71009">
            <a:off x="7646173" y="2865352"/>
            <a:ext cx="3172648" cy="216947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DACDF48-EF40-451F-A48F-AFF99B09971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4" r="3252"/>
          <a:stretch/>
        </p:blipFill>
        <p:spPr>
          <a:xfrm rot="621839">
            <a:off x="8873914" y="3991600"/>
            <a:ext cx="2762918" cy="192128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4E0D822C-E76D-4041-9019-177102919703}"/>
              </a:ext>
            </a:extLst>
          </p:cNvPr>
          <p:cNvSpPr/>
          <p:nvPr userDrawn="1"/>
        </p:nvSpPr>
        <p:spPr>
          <a:xfrm>
            <a:off x="7639065" y="2670757"/>
            <a:ext cx="4330931" cy="3474984"/>
          </a:xfrm>
          <a:prstGeom prst="rect">
            <a:avLst/>
          </a:prstGeom>
          <a:solidFill>
            <a:schemeClr val="bg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67324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3C23F-80D8-41F7-A602-5BAA4D96D6F7}" type="datetimeFigureOut">
              <a:rPr lang="ko-KR" altLang="en-US" smtClean="0"/>
              <a:t>2023-03-29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B3D82-6858-4110-8EC7-8437F1027B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179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3C23F-80D8-41F7-A602-5BAA4D96D6F7}" type="datetimeFigureOut">
              <a:rPr lang="ko-KR" altLang="en-US" smtClean="0"/>
              <a:t>2023-03-29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B3D82-6858-4110-8EC7-8437F1027B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54199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06266A-C624-42C8-B7AE-4176FFA57D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F1E8150-D664-4750-BFAF-800E899E16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77FCA92-17C5-41B3-A975-E0729DBEBF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0B29D9-43B6-4ACD-848D-FA6E666794B9}" type="datetimeFigureOut">
              <a:rPr lang="ko-KR" altLang="en-US" smtClean="0"/>
              <a:t>2023-03-29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0773A2D-2644-4295-A92E-C83D7ECA01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DB65557-D1D1-44F5-9A09-7A27A7500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626D2-B723-444C-BBAD-4C24AAAC68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09726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72437" y="136525"/>
            <a:ext cx="9091189" cy="577314"/>
          </a:xfrm>
        </p:spPr>
        <p:txBody>
          <a:bodyPr>
            <a:normAutofit/>
          </a:bodyPr>
          <a:lstStyle>
            <a:lvl1pPr>
              <a:defRPr sz="3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2437" y="1014196"/>
            <a:ext cx="11240193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3C23F-80D8-41F7-A602-5BAA4D96D6F7}" type="datetimeFigureOut">
              <a:rPr lang="ko-KR" altLang="en-US" smtClean="0"/>
              <a:t>2023-03-29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B3D82-6858-4110-8EC7-8437F1027B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56356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3C23F-80D8-41F7-A602-5BAA4D96D6F7}" type="datetimeFigureOut">
              <a:rPr lang="ko-KR" altLang="en-US" smtClean="0"/>
              <a:t>2023-03-29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B3D82-6858-4110-8EC7-8437F1027B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65942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3C23F-80D8-41F7-A602-5BAA4D96D6F7}" type="datetimeFigureOut">
              <a:rPr lang="ko-KR" altLang="en-US" smtClean="0"/>
              <a:t>2023-03-29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B3D82-6858-4110-8EC7-8437F1027B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17217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3C23F-80D8-41F7-A602-5BAA4D96D6F7}" type="datetimeFigureOut">
              <a:rPr lang="ko-KR" altLang="en-US" smtClean="0"/>
              <a:t>2023-03-29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B3D82-6858-4110-8EC7-8437F1027B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85018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72439" y="136525"/>
            <a:ext cx="9091189" cy="570057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3C23F-80D8-41F7-A602-5BAA4D96D6F7}" type="datetimeFigureOut">
              <a:rPr lang="ko-KR" altLang="en-US" smtClean="0"/>
              <a:t>2023-03-29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B3D82-6858-4110-8EC7-8437F1027B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39770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3C23F-80D8-41F7-A602-5BAA4D96D6F7}" type="datetimeFigureOut">
              <a:rPr lang="ko-KR" altLang="en-US" smtClean="0"/>
              <a:t>2023-03-29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B3D82-6858-4110-8EC7-8437F1027B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11219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3C23F-80D8-41F7-A602-5BAA4D96D6F7}" type="datetimeFigureOut">
              <a:rPr lang="ko-KR" altLang="en-US" smtClean="0"/>
              <a:t>2023-03-29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B3D82-6858-4110-8EC7-8437F1027B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19173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3C23F-80D8-41F7-A602-5BAA4D96D6F7}" type="datetimeFigureOut">
              <a:rPr lang="ko-KR" altLang="en-US" smtClean="0"/>
              <a:t>2023-03-29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B3D82-6858-4110-8EC7-8437F1027B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28453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63317FCE-2A0E-48C2-8A7C-05C172CEA588}"/>
              </a:ext>
            </a:extLst>
          </p:cNvPr>
          <p:cNvSpPr/>
          <p:nvPr userDrawn="1"/>
        </p:nvSpPr>
        <p:spPr>
          <a:xfrm>
            <a:off x="0" y="136525"/>
            <a:ext cx="12192000" cy="559716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30000">
                <a:srgbClr val="ACCDEA"/>
              </a:gs>
              <a:gs pos="100000">
                <a:schemeClr val="accent1"/>
              </a:gs>
            </a:gsLst>
            <a:lin ang="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72439" y="1041356"/>
            <a:ext cx="1124019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93C23F-80D8-41F7-A602-5BAA4D96D6F7}" type="datetimeFigureOut">
              <a:rPr lang="ko-KR" altLang="en-US" smtClean="0"/>
              <a:t>2023-03-29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4B3D82-6858-4110-8EC7-8437F1027BBC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72439" y="136525"/>
            <a:ext cx="9091189" cy="5717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1915468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3000" b="1" kern="1200">
          <a:solidFill>
            <a:schemeClr val="tx1"/>
          </a:solidFill>
          <a:effectLst/>
          <a:latin typeface="+mj-ea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2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4.png"/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46.png"/><Relationship Id="rId4" Type="http://schemas.openxmlformats.org/officeDocument/2006/relationships/image" Target="../media/image245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8.png"/><Relationship Id="rId2" Type="http://schemas.openxmlformats.org/officeDocument/2006/relationships/image" Target="../media/image247.png"/><Relationship Id="rId1" Type="http://schemas.openxmlformats.org/officeDocument/2006/relationships/slideLayout" Target="../slideLayouts/slideLayout6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image" Target="../media/image24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52.png"/><Relationship Id="rId4" Type="http://schemas.openxmlformats.org/officeDocument/2006/relationships/image" Target="../media/image251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.png"/><Relationship Id="rId2" Type="http://schemas.openxmlformats.org/officeDocument/2006/relationships/image" Target="../media/image253.png"/><Relationship Id="rId1" Type="http://schemas.openxmlformats.org/officeDocument/2006/relationships/slideLayout" Target="../slideLayouts/slideLayout6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6.png"/><Relationship Id="rId2" Type="http://schemas.openxmlformats.org/officeDocument/2006/relationships/image" Target="../media/image255.png"/><Relationship Id="rId1" Type="http://schemas.openxmlformats.org/officeDocument/2006/relationships/slideLayout" Target="../slideLayouts/slideLayout6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8.png"/><Relationship Id="rId2" Type="http://schemas.openxmlformats.org/officeDocument/2006/relationships/image" Target="../media/image257.png"/><Relationship Id="rId1" Type="http://schemas.openxmlformats.org/officeDocument/2006/relationships/slideLayout" Target="../slideLayouts/slideLayout6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image" Target="../media/image25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1.png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2.png"/><Relationship Id="rId1" Type="http://schemas.openxmlformats.org/officeDocument/2006/relationships/slideLayout" Target="../slideLayouts/slideLayout6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4.png"/><Relationship Id="rId2" Type="http://schemas.openxmlformats.org/officeDocument/2006/relationships/image" Target="../media/image263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5.png"/><Relationship Id="rId1" Type="http://schemas.openxmlformats.org/officeDocument/2006/relationships/slideLayout" Target="../slideLayouts/slideLayout6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7.png"/><Relationship Id="rId2" Type="http://schemas.openxmlformats.org/officeDocument/2006/relationships/image" Target="../media/image26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0.png"/><Relationship Id="rId5" Type="http://schemas.openxmlformats.org/officeDocument/2006/relationships/image" Target="../media/image269.png"/><Relationship Id="rId4" Type="http://schemas.openxmlformats.org/officeDocument/2006/relationships/image" Target="../media/image268.png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2.png"/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3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5.png"/><Relationship Id="rId2" Type="http://schemas.openxmlformats.org/officeDocument/2006/relationships/image" Target="../media/image27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6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8.png"/><Relationship Id="rId2" Type="http://schemas.openxmlformats.org/officeDocument/2006/relationships/image" Target="../media/image27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80.png"/><Relationship Id="rId4" Type="http://schemas.openxmlformats.org/officeDocument/2006/relationships/image" Target="../media/image279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2.png"/><Relationship Id="rId2" Type="http://schemas.openxmlformats.org/officeDocument/2006/relationships/image" Target="../media/image28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3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5.png"/><Relationship Id="rId2" Type="http://schemas.openxmlformats.org/officeDocument/2006/relationships/image" Target="../media/image28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87.png"/><Relationship Id="rId4" Type="http://schemas.openxmlformats.org/officeDocument/2006/relationships/image" Target="../media/image286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9.png"/><Relationship Id="rId2" Type="http://schemas.openxmlformats.org/officeDocument/2006/relationships/image" Target="../media/image28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0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2.png"/><Relationship Id="rId2" Type="http://schemas.openxmlformats.org/officeDocument/2006/relationships/image" Target="../media/image291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4.png"/><Relationship Id="rId2" Type="http://schemas.openxmlformats.org/officeDocument/2006/relationships/image" Target="../media/image293.png"/><Relationship Id="rId1" Type="http://schemas.openxmlformats.org/officeDocument/2006/relationships/slideLayout" Target="../slideLayouts/slideLayout6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6.png"/><Relationship Id="rId2" Type="http://schemas.openxmlformats.org/officeDocument/2006/relationships/image" Target="../media/image295.png"/><Relationship Id="rId1" Type="http://schemas.openxmlformats.org/officeDocument/2006/relationships/slideLayout" Target="../slideLayouts/slideLayout6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8.png"/><Relationship Id="rId2" Type="http://schemas.openxmlformats.org/officeDocument/2006/relationships/image" Target="../media/image297.png"/><Relationship Id="rId1" Type="http://schemas.openxmlformats.org/officeDocument/2006/relationships/slideLayout" Target="../slideLayouts/slideLayout6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299.png"/><Relationship Id="rId1" Type="http://schemas.openxmlformats.org/officeDocument/2006/relationships/slideLayout" Target="../slideLayouts/slideLayout6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2.png"/><Relationship Id="rId2" Type="http://schemas.openxmlformats.org/officeDocument/2006/relationships/image" Target="../media/image30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03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5.png"/><Relationship Id="rId2" Type="http://schemas.openxmlformats.org/officeDocument/2006/relationships/image" Target="../media/image30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06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8.png"/><Relationship Id="rId2" Type="http://schemas.openxmlformats.org/officeDocument/2006/relationships/image" Target="../media/image307.png"/><Relationship Id="rId1" Type="http://schemas.openxmlformats.org/officeDocument/2006/relationships/slideLayout" Target="../slideLayouts/slideLayout6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image" Target="../media/image30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12.png"/><Relationship Id="rId4" Type="http://schemas.openxmlformats.org/officeDocument/2006/relationships/image" Target="../media/image311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4.png"/><Relationship Id="rId2" Type="http://schemas.openxmlformats.org/officeDocument/2006/relationships/image" Target="../media/image313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6.png"/><Relationship Id="rId2" Type="http://schemas.openxmlformats.org/officeDocument/2006/relationships/image" Target="../media/image315.png"/><Relationship Id="rId1" Type="http://schemas.openxmlformats.org/officeDocument/2006/relationships/slideLayout" Target="../slideLayouts/slideLayout6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8.png"/><Relationship Id="rId2" Type="http://schemas.openxmlformats.org/officeDocument/2006/relationships/image" Target="../media/image317.png"/><Relationship Id="rId1" Type="http://schemas.openxmlformats.org/officeDocument/2006/relationships/slideLayout" Target="../slideLayouts/slideLayout6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image" Target="../media/image31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1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3.png"/><Relationship Id="rId2" Type="http://schemas.openxmlformats.org/officeDocument/2006/relationships/image" Target="../media/image322.png"/><Relationship Id="rId1" Type="http://schemas.openxmlformats.org/officeDocument/2006/relationships/slideLayout" Target="../slideLayouts/slideLayout6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5.png"/><Relationship Id="rId2" Type="http://schemas.openxmlformats.org/officeDocument/2006/relationships/image" Target="../media/image32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6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8.png"/><Relationship Id="rId7" Type="http://schemas.openxmlformats.org/officeDocument/2006/relationships/image" Target="../media/image332.png"/><Relationship Id="rId2" Type="http://schemas.openxmlformats.org/officeDocument/2006/relationships/image" Target="../media/image32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1.png"/><Relationship Id="rId5" Type="http://schemas.openxmlformats.org/officeDocument/2006/relationships/image" Target="../media/image330.png"/><Relationship Id="rId4" Type="http://schemas.openxmlformats.org/officeDocument/2006/relationships/image" Target="../media/image329.pn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4.png"/><Relationship Id="rId2" Type="http://schemas.openxmlformats.org/officeDocument/2006/relationships/image" Target="../media/image33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7.png"/><Relationship Id="rId5" Type="http://schemas.openxmlformats.org/officeDocument/2006/relationships/image" Target="../media/image336.png"/><Relationship Id="rId4" Type="http://schemas.openxmlformats.org/officeDocument/2006/relationships/image" Target="../media/image335.png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8.png"/><Relationship Id="rId1" Type="http://schemas.openxmlformats.org/officeDocument/2006/relationships/slideLayout" Target="../slideLayouts/slideLayout6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image" Target="../media/image33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41.pn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3.png"/><Relationship Id="rId2" Type="http://schemas.openxmlformats.org/officeDocument/2006/relationships/image" Target="../media/image34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4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6.png"/><Relationship Id="rId2" Type="http://schemas.openxmlformats.org/officeDocument/2006/relationships/image" Target="../media/image34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9.png"/><Relationship Id="rId5" Type="http://schemas.openxmlformats.org/officeDocument/2006/relationships/image" Target="../media/image348.png"/><Relationship Id="rId4" Type="http://schemas.openxmlformats.org/officeDocument/2006/relationships/image" Target="../media/image347.png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6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1.png"/><Relationship Id="rId1" Type="http://schemas.openxmlformats.org/officeDocument/2006/relationships/slideLayout" Target="../slideLayouts/slideLayout6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3.png"/><Relationship Id="rId2" Type="http://schemas.openxmlformats.org/officeDocument/2006/relationships/image" Target="../media/image35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6.png"/><Relationship Id="rId5" Type="http://schemas.openxmlformats.org/officeDocument/2006/relationships/image" Target="../media/image355.png"/><Relationship Id="rId4" Type="http://schemas.openxmlformats.org/officeDocument/2006/relationships/image" Target="../media/image354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7.png"/><Relationship Id="rId2" Type="http://schemas.openxmlformats.org/officeDocument/2006/relationships/hyperlink" Target="http://mediaqueri.es/" TargetMode="Externa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0.png"/><Relationship Id="rId5" Type="http://schemas.openxmlformats.org/officeDocument/2006/relationships/image" Target="../media/image359.png"/><Relationship Id="rId4" Type="http://schemas.openxmlformats.org/officeDocument/2006/relationships/image" Target="../media/image358.pn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2.png"/><Relationship Id="rId2" Type="http://schemas.openxmlformats.org/officeDocument/2006/relationships/image" Target="../media/image36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5.png"/><Relationship Id="rId5" Type="http://schemas.openxmlformats.org/officeDocument/2006/relationships/image" Target="../media/image364.png"/><Relationship Id="rId4" Type="http://schemas.openxmlformats.org/officeDocument/2006/relationships/image" Target="../media/image363.png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2.png"/><Relationship Id="rId3" Type="http://schemas.openxmlformats.org/officeDocument/2006/relationships/image" Target="../media/image367.png"/><Relationship Id="rId7" Type="http://schemas.openxmlformats.org/officeDocument/2006/relationships/image" Target="../media/image371.png"/><Relationship Id="rId2" Type="http://schemas.openxmlformats.org/officeDocument/2006/relationships/image" Target="../media/image36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0.png"/><Relationship Id="rId5" Type="http://schemas.openxmlformats.org/officeDocument/2006/relationships/image" Target="../media/image369.png"/><Relationship Id="rId4" Type="http://schemas.openxmlformats.org/officeDocument/2006/relationships/image" Target="../media/image368.png"/><Relationship Id="rId9" Type="http://schemas.openxmlformats.org/officeDocument/2006/relationships/image" Target="../media/image373.png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4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6.png"/><Relationship Id="rId2" Type="http://schemas.openxmlformats.org/officeDocument/2006/relationships/image" Target="../media/image375.png"/><Relationship Id="rId1" Type="http://schemas.openxmlformats.org/officeDocument/2006/relationships/slideLayout" Target="../slideLayouts/slideLayout6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8.png"/><Relationship Id="rId2" Type="http://schemas.openxmlformats.org/officeDocument/2006/relationships/image" Target="../media/image377.png"/><Relationship Id="rId1" Type="http://schemas.openxmlformats.org/officeDocument/2006/relationships/slideLayout" Target="../slideLayouts/slideLayout6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image" Target="../media/image37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81.png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3.png"/><Relationship Id="rId2" Type="http://schemas.openxmlformats.org/officeDocument/2006/relationships/image" Target="../media/image382.png"/><Relationship Id="rId1" Type="http://schemas.openxmlformats.org/officeDocument/2006/relationships/slideLayout" Target="../slideLayouts/slideLayout6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5.png"/><Relationship Id="rId2" Type="http://schemas.openxmlformats.org/officeDocument/2006/relationships/image" Target="../media/image384.png"/><Relationship Id="rId1" Type="http://schemas.openxmlformats.org/officeDocument/2006/relationships/slideLayout" Target="../slideLayouts/slideLayout6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7.png"/><Relationship Id="rId2" Type="http://schemas.openxmlformats.org/officeDocument/2006/relationships/image" Target="../media/image386.png"/><Relationship Id="rId1" Type="http://schemas.openxmlformats.org/officeDocument/2006/relationships/slideLayout" Target="../slideLayouts/slideLayout6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9.png"/><Relationship Id="rId2" Type="http://schemas.openxmlformats.org/officeDocument/2006/relationships/image" Target="../media/image38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90.png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2.png"/><Relationship Id="rId2" Type="http://schemas.openxmlformats.org/officeDocument/2006/relationships/image" Target="../media/image391.png"/><Relationship Id="rId1" Type="http://schemas.openxmlformats.org/officeDocument/2006/relationships/slideLayout" Target="../slideLayouts/slideLayout6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3.png"/><Relationship Id="rId1" Type="http://schemas.openxmlformats.org/officeDocument/2006/relationships/slideLayout" Target="../slideLayouts/slideLayout6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5.png"/><Relationship Id="rId2" Type="http://schemas.openxmlformats.org/officeDocument/2006/relationships/image" Target="../media/image394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7.png"/><Relationship Id="rId7" Type="http://schemas.openxmlformats.org/officeDocument/2006/relationships/image" Target="../media/image401.png"/><Relationship Id="rId2" Type="http://schemas.openxmlformats.org/officeDocument/2006/relationships/image" Target="../media/image39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00.png"/><Relationship Id="rId5" Type="http://schemas.openxmlformats.org/officeDocument/2006/relationships/image" Target="../media/image399.png"/><Relationship Id="rId4" Type="http://schemas.openxmlformats.org/officeDocument/2006/relationships/image" Target="../media/image398.png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3.png"/><Relationship Id="rId2" Type="http://schemas.openxmlformats.org/officeDocument/2006/relationships/image" Target="../media/image40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06.png"/><Relationship Id="rId5" Type="http://schemas.openxmlformats.org/officeDocument/2006/relationships/image" Target="../media/image405.png"/><Relationship Id="rId4" Type="http://schemas.openxmlformats.org/officeDocument/2006/relationships/image" Target="../media/image404.png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8.png"/><Relationship Id="rId2" Type="http://schemas.openxmlformats.org/officeDocument/2006/relationships/image" Target="../media/image40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10.png"/><Relationship Id="rId4" Type="http://schemas.openxmlformats.org/officeDocument/2006/relationships/image" Target="../media/image409.png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1.png"/><Relationship Id="rId2" Type="http://schemas.openxmlformats.org/officeDocument/2006/relationships/hyperlink" Target="https://lbcsultanblog.netlify.app/" TargetMode="External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2.png"/><Relationship Id="rId2" Type="http://schemas.openxmlformats.org/officeDocument/2006/relationships/hyperlink" Target="https://getbootstrap.com/" TargetMode="External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3.png"/><Relationship Id="rId2" Type="http://schemas.openxmlformats.org/officeDocument/2006/relationships/hyperlink" Target="https://criswp2021.netlify.app/index.html" TargetMode="External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4.png"/><Relationship Id="rId2" Type="http://schemas.openxmlformats.org/officeDocument/2006/relationships/hyperlink" Target="https://lbcsultan.github.io/criswp2021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5.png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6.png"/><Relationship Id="rId2" Type="http://schemas.openxmlformats.org/officeDocument/2006/relationships/hyperlink" Target="https://tailwindcss.com/" TargetMode="External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7.png"/><Relationship Id="rId2" Type="http://schemas.openxmlformats.org/officeDocument/2006/relationships/hyperlink" Target="https://tailwindcss.com/docs/installation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EoDYYPUooKY" TargetMode="External"/><Relationship Id="rId2" Type="http://schemas.openxmlformats.org/officeDocument/2006/relationships/hyperlink" Target="https://github.com/bradtraversy/tailwind-landing-page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7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7" Type="http://schemas.openxmlformats.org/officeDocument/2006/relationships/image" Target="../media/image114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7" Type="http://schemas.openxmlformats.org/officeDocument/2006/relationships/image" Target="../media/image120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3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7" Type="http://schemas.openxmlformats.org/officeDocument/2006/relationships/image" Target="../media/image129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8.png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3.png"/><Relationship Id="rId4" Type="http://schemas.openxmlformats.org/officeDocument/2006/relationships/image" Target="../media/image132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hyperlink" Target="https://fonts.google.com/" TargetMode="Externa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8.png"/><Relationship Id="rId4" Type="http://schemas.openxmlformats.org/officeDocument/2006/relationships/image" Target="../media/image137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1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4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7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7" Type="http://schemas.openxmlformats.org/officeDocument/2006/relationships/image" Target="../media/image153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2.png"/><Relationship Id="rId5" Type="http://schemas.openxmlformats.org/officeDocument/2006/relationships/image" Target="../media/image151.png"/><Relationship Id="rId4" Type="http://schemas.openxmlformats.org/officeDocument/2006/relationships/image" Target="../media/image15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9.png"/><Relationship Id="rId4" Type="http://schemas.openxmlformats.org/officeDocument/2006/relationships/image" Target="../media/image158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6.png"/><Relationship Id="rId3" Type="http://schemas.openxmlformats.org/officeDocument/2006/relationships/image" Target="../media/image161.png"/><Relationship Id="rId7" Type="http://schemas.openxmlformats.org/officeDocument/2006/relationships/image" Target="../media/image165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4.png"/><Relationship Id="rId5" Type="http://schemas.openxmlformats.org/officeDocument/2006/relationships/image" Target="../media/image163.png"/><Relationship Id="rId4" Type="http://schemas.openxmlformats.org/officeDocument/2006/relationships/image" Target="../media/image162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un-Sook-Kim/doit_html_css_javascript" TargetMode="External"/><Relationship Id="rId2" Type="http://schemas.openxmlformats.org/officeDocument/2006/relationships/hyperlink" Target="https://www.w3schools.com/css/default.asp" TargetMode="External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1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5.png"/><Relationship Id="rId4" Type="http://schemas.openxmlformats.org/officeDocument/2006/relationships/image" Target="../media/image174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9.png"/><Relationship Id="rId4" Type="http://schemas.openxmlformats.org/officeDocument/2006/relationships/image" Target="../media/image178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2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4.png"/><Relationship Id="rId3" Type="http://schemas.openxmlformats.org/officeDocument/2006/relationships/image" Target="../media/image189.png"/><Relationship Id="rId7" Type="http://schemas.openxmlformats.org/officeDocument/2006/relationships/image" Target="../media/image193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2.png"/><Relationship Id="rId5" Type="http://schemas.openxmlformats.org/officeDocument/2006/relationships/image" Target="../media/image191.png"/><Relationship Id="rId4" Type="http://schemas.openxmlformats.org/officeDocument/2006/relationships/image" Target="../media/image190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1.png"/><Relationship Id="rId5" Type="http://schemas.openxmlformats.org/officeDocument/2006/relationships/image" Target="../media/image200.png"/><Relationship Id="rId4" Type="http://schemas.openxmlformats.org/officeDocument/2006/relationships/image" Target="../media/image199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05.png"/><Relationship Id="rId4" Type="http://schemas.openxmlformats.org/officeDocument/2006/relationships/image" Target="../media/image204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8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3.png"/><Relationship Id="rId5" Type="http://schemas.openxmlformats.org/officeDocument/2006/relationships/image" Target="../media/image212.png"/><Relationship Id="rId4" Type="http://schemas.openxmlformats.org/officeDocument/2006/relationships/image" Target="../media/image211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png"/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www.w3schools.com/css/css_positioning.asp" TargetMode="External"/><Relationship Id="rId4" Type="http://schemas.openxmlformats.org/officeDocument/2006/relationships/image" Target="../media/image216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png"/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1.png"/><Relationship Id="rId5" Type="http://schemas.openxmlformats.org/officeDocument/2006/relationships/image" Target="../media/image220.png"/><Relationship Id="rId4" Type="http://schemas.openxmlformats.org/officeDocument/2006/relationships/image" Target="../media/image219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hyperlink" Target="https://www.w3schools.com/cssref/pr_class_display.asp" TargetMode="Externa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css/css3_flexbox.asp" TargetMode="External"/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6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png"/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www.youtube.com/watch?v=3YW65K6LcIA" TargetMode="Externa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6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png"/><Relationship Id="rId2" Type="http://schemas.openxmlformats.org/officeDocument/2006/relationships/hyperlink" Target="https://www.w3schools.com/css/css_grid.asp" TargetMode="External"/><Relationship Id="rId1" Type="http://schemas.openxmlformats.org/officeDocument/2006/relationships/slideLayout" Target="../slideLayouts/slideLayout6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png"/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www.youtube.com/watch?v=0xMQfnTU6oo" TargetMode="Externa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6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2.png"/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34.png"/><Relationship Id="rId4" Type="http://schemas.openxmlformats.org/officeDocument/2006/relationships/image" Target="../media/image233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6.png"/><Relationship Id="rId2" Type="http://schemas.openxmlformats.org/officeDocument/2006/relationships/image" Target="../media/image23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9.png"/><Relationship Id="rId5" Type="http://schemas.openxmlformats.org/officeDocument/2006/relationships/image" Target="../media/image238.png"/><Relationship Id="rId4" Type="http://schemas.openxmlformats.org/officeDocument/2006/relationships/image" Target="../media/image2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3401106" y="1556937"/>
            <a:ext cx="5373907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600" dirty="0" err="1" smtClean="0"/>
              <a:t>웹프로그래밍</a:t>
            </a:r>
            <a:endParaRPr lang="en-US" altLang="ko-KR" sz="5400" dirty="0" smtClean="0"/>
          </a:p>
          <a:p>
            <a:pPr algn="ctr"/>
            <a:r>
              <a:rPr lang="en-US" altLang="ko-KR" sz="4000" dirty="0" smtClean="0"/>
              <a:t>- Web Programming -</a:t>
            </a:r>
          </a:p>
          <a:p>
            <a:pPr algn="ctr"/>
            <a:endParaRPr lang="en-US" altLang="ko-KR" sz="3200" dirty="0" smtClean="0"/>
          </a:p>
          <a:p>
            <a:pPr algn="ctr"/>
            <a:r>
              <a:rPr lang="en-US" altLang="ko-KR" sz="3200" dirty="0" smtClean="0"/>
              <a:t>3. HTML/CSS</a:t>
            </a:r>
          </a:p>
          <a:p>
            <a:pPr algn="ctr"/>
            <a:endParaRPr lang="en-US" altLang="ko-KR" sz="3200" dirty="0"/>
          </a:p>
          <a:p>
            <a:pPr algn="ctr"/>
            <a:r>
              <a:rPr lang="ko-KR" altLang="en-US" sz="3200" dirty="0" smtClean="0"/>
              <a:t>정보보호학과</a:t>
            </a:r>
            <a:r>
              <a:rPr lang="en-US" altLang="ko-KR" sz="3200" dirty="0" smtClean="0"/>
              <a:t> </a:t>
            </a:r>
            <a:r>
              <a:rPr lang="ko-KR" altLang="en-US" sz="3200" dirty="0" smtClean="0"/>
              <a:t>이병천 교수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837623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EB6D438C-A184-447B-ACCE-00753F422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웹 문서 구조를 만드는 시맨틱 태그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780798-B030-4B5A-8291-0338ADF2D0A8}"/>
              </a:ext>
            </a:extLst>
          </p:cNvPr>
          <p:cNvSpPr txBox="1"/>
          <p:nvPr/>
        </p:nvSpPr>
        <p:spPr>
          <a:xfrm>
            <a:off x="396938" y="1304697"/>
            <a:ext cx="4485455" cy="1526187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b="1"/>
              <a:t>헤더 영역을 나타내는 </a:t>
            </a:r>
            <a:r>
              <a:rPr lang="en-US" altLang="ko-KR" sz="1600" b="1"/>
              <a:t>&lt;header&gt; </a:t>
            </a:r>
            <a:r>
              <a:rPr lang="ko-KR" altLang="en-US" sz="1600" b="1"/>
              <a:t>태그</a:t>
            </a:r>
            <a:endParaRPr lang="en-US" altLang="ko-KR" sz="1600" b="1"/>
          </a:p>
          <a:p>
            <a:endParaRPr lang="en-US" altLang="ko-KR" sz="1600" b="1"/>
          </a:p>
          <a:p>
            <a:pPr>
              <a:lnSpc>
                <a:spcPct val="150000"/>
              </a:lnSpc>
            </a:pPr>
            <a:r>
              <a:rPr lang="en-US" altLang="ko-KR" sz="1400">
                <a:latin typeface="Courier"/>
              </a:rPr>
              <a:t>  - </a:t>
            </a:r>
            <a:r>
              <a:rPr lang="ko-KR" altLang="en-US" sz="1400">
                <a:latin typeface="Courier"/>
              </a:rPr>
              <a:t>헤더 영역</a:t>
            </a:r>
            <a:endParaRPr lang="en-US" altLang="ko-KR" sz="1400">
              <a:latin typeface="Courier"/>
            </a:endParaRPr>
          </a:p>
          <a:p>
            <a:pPr>
              <a:lnSpc>
                <a:spcPct val="150000"/>
              </a:lnSpc>
            </a:pPr>
            <a:r>
              <a:rPr lang="en-US" altLang="ko-KR" sz="1400">
                <a:latin typeface="Courier"/>
              </a:rPr>
              <a:t>  - </a:t>
            </a:r>
            <a:r>
              <a:rPr lang="ko-KR" altLang="en-US" sz="1400">
                <a:latin typeface="Courier"/>
              </a:rPr>
              <a:t>사이트 전체의 헤더</a:t>
            </a:r>
            <a:r>
              <a:rPr lang="en-US" altLang="ko-KR" sz="1400">
                <a:latin typeface="Courier"/>
              </a:rPr>
              <a:t> or </a:t>
            </a:r>
            <a:r>
              <a:rPr lang="ko-KR" altLang="en-US" sz="1400">
                <a:latin typeface="Courier"/>
              </a:rPr>
              <a:t>특정 영역의 헤더</a:t>
            </a:r>
            <a:endParaRPr lang="en-US" altLang="ko-KR" sz="1400">
              <a:latin typeface="Courier"/>
            </a:endParaRPr>
          </a:p>
          <a:p>
            <a:pPr>
              <a:lnSpc>
                <a:spcPct val="150000"/>
              </a:lnSpc>
            </a:pPr>
            <a:r>
              <a:rPr lang="en-US" altLang="ko-KR" sz="1400">
                <a:latin typeface="Courier"/>
              </a:rPr>
              <a:t>  - </a:t>
            </a:r>
            <a:r>
              <a:rPr lang="ko-KR" altLang="en-US" sz="1400">
                <a:latin typeface="Courier"/>
              </a:rPr>
              <a:t>검색 창이나 사이트 메뉴 삽입</a:t>
            </a:r>
            <a:endParaRPr lang="ko-KR" altLang="en-US" sz="1600" b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502FA0-31D8-4AC2-B5AB-A32CC3FE9116}"/>
              </a:ext>
            </a:extLst>
          </p:cNvPr>
          <p:cNvSpPr txBox="1"/>
          <p:nvPr/>
        </p:nvSpPr>
        <p:spPr>
          <a:xfrm>
            <a:off x="396938" y="3429000"/>
            <a:ext cx="4485455" cy="1526187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b="1"/>
              <a:t>내비게이션 영역을 나타내는 </a:t>
            </a:r>
            <a:r>
              <a:rPr lang="en-US" altLang="ko-KR" sz="1600" b="1"/>
              <a:t>&lt;nav&gt; </a:t>
            </a:r>
            <a:r>
              <a:rPr lang="ko-KR" altLang="en-US" sz="1600" b="1"/>
              <a:t>태그</a:t>
            </a:r>
            <a:endParaRPr lang="en-US" altLang="ko-KR" sz="1600" b="1"/>
          </a:p>
          <a:p>
            <a:endParaRPr lang="en-US" altLang="ko-KR" sz="1600" b="1"/>
          </a:p>
          <a:p>
            <a:pPr>
              <a:lnSpc>
                <a:spcPct val="150000"/>
              </a:lnSpc>
            </a:pPr>
            <a:r>
              <a:rPr lang="en-US" altLang="ko-KR" sz="1400">
                <a:latin typeface="Courier"/>
              </a:rPr>
              <a:t>  - </a:t>
            </a:r>
            <a:r>
              <a:rPr lang="ko-KR" altLang="en-US" sz="1400">
                <a:latin typeface="Courier"/>
              </a:rPr>
              <a:t>내비게이션 영역</a:t>
            </a:r>
            <a:endParaRPr lang="en-US" altLang="ko-KR" sz="1400">
              <a:latin typeface="Courier"/>
            </a:endParaRPr>
          </a:p>
          <a:p>
            <a:pPr>
              <a:lnSpc>
                <a:spcPct val="150000"/>
              </a:lnSpc>
            </a:pPr>
            <a:r>
              <a:rPr lang="en-US" altLang="ko-KR" sz="1400">
                <a:latin typeface="Courier"/>
              </a:rPr>
              <a:t>  - </a:t>
            </a:r>
            <a:r>
              <a:rPr lang="ko-KR" altLang="en-US" sz="1400">
                <a:latin typeface="Courier"/>
              </a:rPr>
              <a:t>웹 문서 위치에 영향을 받지 않음</a:t>
            </a:r>
            <a:endParaRPr lang="en-US" altLang="ko-KR" sz="1400">
              <a:latin typeface="Courier"/>
            </a:endParaRPr>
          </a:p>
          <a:p>
            <a:pPr>
              <a:lnSpc>
                <a:spcPct val="150000"/>
              </a:lnSpc>
            </a:pPr>
            <a:r>
              <a:rPr lang="en-US" altLang="ko-KR" sz="1400">
                <a:latin typeface="Courier"/>
              </a:rPr>
              <a:t>  - </a:t>
            </a:r>
            <a:r>
              <a:rPr lang="ko-KR" altLang="en-US" sz="1400">
                <a:latin typeface="Courier"/>
              </a:rPr>
              <a:t>문서 안에 여러 개 만들 수 있음</a:t>
            </a:r>
            <a:r>
              <a:rPr lang="en-US" altLang="ko-KR" sz="1400">
                <a:latin typeface="Courier"/>
              </a:rPr>
              <a:t>(id</a:t>
            </a:r>
            <a:r>
              <a:rPr lang="ko-KR" altLang="en-US" sz="1400">
                <a:latin typeface="Courier"/>
              </a:rPr>
              <a:t>로 구분</a:t>
            </a:r>
            <a:r>
              <a:rPr lang="en-US" altLang="ko-KR" sz="1400">
                <a:latin typeface="Courier"/>
              </a:rPr>
              <a:t>)</a:t>
            </a:r>
            <a:endParaRPr lang="ko-KR" altLang="en-US" sz="1600" b="1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F9C77EE-0324-4AD9-851B-A32D0DEB9B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5833" y="1204432"/>
            <a:ext cx="4248150" cy="283845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69E4B68-E3D4-4B48-9D89-0A9DF594AD3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495"/>
          <a:stretch/>
        </p:blipFill>
        <p:spPr>
          <a:xfrm>
            <a:off x="5217341" y="4404220"/>
            <a:ext cx="6153150" cy="1836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251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EB6D438C-A184-447B-ACCE-00753F422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배경색과 배경 범위 지정하기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C7D3E41-482C-4A8B-8409-6C7CFAC0564F}"/>
              </a:ext>
            </a:extLst>
          </p:cNvPr>
          <p:cNvSpPr txBox="1"/>
          <p:nvPr/>
        </p:nvSpPr>
        <p:spPr>
          <a:xfrm>
            <a:off x="494950" y="1115736"/>
            <a:ext cx="33304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/>
              <a:t>background-position </a:t>
            </a:r>
            <a:r>
              <a:rPr lang="ko-KR" altLang="en-US" sz="1600" b="1"/>
              <a:t>속성</a:t>
            </a:r>
            <a:r>
              <a:rPr lang="en-US" altLang="ko-KR" sz="1600" b="1"/>
              <a:t> </a:t>
            </a:r>
            <a:endParaRPr lang="ko-KR" altLang="en-US" sz="1600" b="1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97B235B-B73F-49BB-9E83-735BF9D83EE0}"/>
              </a:ext>
            </a:extLst>
          </p:cNvPr>
          <p:cNvSpPr/>
          <p:nvPr/>
        </p:nvSpPr>
        <p:spPr>
          <a:xfrm>
            <a:off x="494950" y="1696748"/>
            <a:ext cx="576323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ko-KR" altLang="en-US" sz="1200"/>
              <a:t>배경 이미지를 반복하지 않을 경우</a:t>
            </a:r>
            <a:r>
              <a:rPr lang="en-US" altLang="ko-KR" sz="1200"/>
              <a:t>, </a:t>
            </a:r>
            <a:r>
              <a:rPr lang="ko-KR" altLang="en-US" sz="1200"/>
              <a:t>배경 이미지를 표시할</a:t>
            </a:r>
            <a:r>
              <a:rPr lang="en-US" altLang="ko-KR" sz="1200"/>
              <a:t> </a:t>
            </a:r>
            <a:r>
              <a:rPr lang="ko-KR" altLang="en-US" sz="1200"/>
              <a:t>위치 지정</a:t>
            </a:r>
            <a:endParaRPr lang="en-US" altLang="ko-KR" sz="1200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8506CBB8-B817-49F1-9B6F-8350FCF2E9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952" y="2232983"/>
            <a:ext cx="4152551" cy="737725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27665DF8-BBEE-407B-A0F6-EFDECB3CFA21}"/>
              </a:ext>
            </a:extLst>
          </p:cNvPr>
          <p:cNvSpPr/>
          <p:nvPr/>
        </p:nvSpPr>
        <p:spPr>
          <a:xfrm>
            <a:off x="494949" y="3356855"/>
            <a:ext cx="6096000" cy="241649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200" b="1"/>
              <a:t>① 백분율 </a:t>
            </a:r>
            <a:r>
              <a:rPr lang="en-US" altLang="ko-KR" sz="1200" b="1"/>
              <a:t>: </a:t>
            </a:r>
            <a:r>
              <a:rPr lang="ko-KR" altLang="en-US" sz="1200"/>
              <a:t>배경 이미지의 가로 위치와 세로 위치를 </a:t>
            </a:r>
            <a:r>
              <a:rPr lang="en-US" altLang="ko-KR" sz="1200"/>
              <a:t>%</a:t>
            </a:r>
            <a:r>
              <a:rPr lang="ko-KR" altLang="en-US" sz="1200"/>
              <a:t>로 나타냄</a:t>
            </a:r>
            <a:r>
              <a:rPr lang="en-US" altLang="ko-KR" sz="1200"/>
              <a:t>.</a:t>
            </a:r>
          </a:p>
          <a:p>
            <a:pPr>
              <a:lnSpc>
                <a:spcPct val="130000"/>
              </a:lnSpc>
            </a:pPr>
            <a:r>
              <a:rPr lang="ko-KR" altLang="en-US" sz="1200"/>
              <a:t>   </a:t>
            </a:r>
            <a:r>
              <a:rPr lang="ko-KR" altLang="en-US" sz="1050"/>
              <a:t>예</a:t>
            </a:r>
            <a:r>
              <a:rPr lang="en-US" altLang="ko-KR" sz="1050"/>
              <a:t>) background-postion: 0% 0% , background-position : 30% 60%</a:t>
            </a:r>
          </a:p>
          <a:p>
            <a:pPr fontAlgn="base">
              <a:lnSpc>
                <a:spcPct val="130000"/>
              </a:lnSpc>
            </a:pPr>
            <a:r>
              <a:rPr lang="en-US" altLang="ko-KR" sz="1200" b="1"/>
              <a:t/>
            </a:r>
            <a:br>
              <a:rPr lang="en-US" altLang="ko-KR" sz="1200" b="1"/>
            </a:br>
            <a:r>
              <a:rPr lang="ko-KR" altLang="en-US" sz="1200" b="1"/>
              <a:t>② 길이 길이 </a:t>
            </a:r>
            <a:r>
              <a:rPr lang="en-US" altLang="ko-KR" sz="1200" b="1"/>
              <a:t>: </a:t>
            </a:r>
            <a:r>
              <a:rPr lang="ko-KR" altLang="en-US" sz="1200"/>
              <a:t>배경 이미지의 위치를 직접 길이로 지정</a:t>
            </a:r>
            <a:endParaRPr lang="en-US" altLang="ko-KR" sz="1200"/>
          </a:p>
          <a:p>
            <a:pPr fontAlgn="base">
              <a:lnSpc>
                <a:spcPct val="130000"/>
              </a:lnSpc>
            </a:pPr>
            <a:r>
              <a:rPr lang="ko-KR" altLang="en-US" sz="1050"/>
              <a:t>   예</a:t>
            </a:r>
            <a:r>
              <a:rPr lang="en-US" altLang="ko-KR" sz="1050"/>
              <a:t>) background-position:30px 20px;</a:t>
            </a:r>
            <a:r>
              <a:rPr lang="en-US" altLang="ko-KR" sz="1100"/>
              <a:t/>
            </a:r>
            <a:br>
              <a:rPr lang="en-US" altLang="ko-KR" sz="1100"/>
            </a:br>
            <a:endParaRPr lang="en-US" altLang="ko-KR" sz="1100"/>
          </a:p>
          <a:p>
            <a:pPr fontAlgn="base">
              <a:lnSpc>
                <a:spcPct val="130000"/>
              </a:lnSpc>
            </a:pPr>
            <a:r>
              <a:rPr lang="ko-KR" altLang="en-US" sz="1200" b="1"/>
              <a:t>③ 키워드 </a:t>
            </a:r>
            <a:r>
              <a:rPr lang="en-US" altLang="ko-KR" sz="1200"/>
              <a:t>- top, left, center, right, top, middle, bottom</a:t>
            </a:r>
            <a:endParaRPr lang="ko-KR" altLang="en-US" sz="1200"/>
          </a:p>
          <a:p>
            <a:pPr fontAlgn="base">
              <a:lnSpc>
                <a:spcPct val="130000"/>
              </a:lnSpc>
            </a:pPr>
            <a:r>
              <a:rPr lang="ko-KR" altLang="en-US" sz="1200"/>
              <a:t>가로 배치는 </a:t>
            </a:r>
            <a:r>
              <a:rPr lang="en-US" altLang="ko-KR" sz="1200" b="1"/>
              <a:t>left</a:t>
            </a:r>
            <a:r>
              <a:rPr lang="ko-KR" altLang="en-US" sz="1200" b="1"/>
              <a:t>와 </a:t>
            </a:r>
            <a:r>
              <a:rPr lang="en-US" altLang="ko-KR" sz="1200" b="1"/>
              <a:t>center, top </a:t>
            </a:r>
            <a:r>
              <a:rPr lang="ko-KR" altLang="en-US" sz="1200"/>
              <a:t>중에서 선택</a:t>
            </a:r>
            <a:endParaRPr lang="en-US" altLang="ko-KR" sz="1200"/>
          </a:p>
          <a:p>
            <a:pPr fontAlgn="base">
              <a:lnSpc>
                <a:spcPct val="130000"/>
              </a:lnSpc>
            </a:pPr>
            <a:r>
              <a:rPr lang="ko-KR" altLang="en-US" sz="1200"/>
              <a:t>세로 배치는 </a:t>
            </a:r>
            <a:r>
              <a:rPr lang="en-US" altLang="ko-KR" sz="1200" b="1"/>
              <a:t>top</a:t>
            </a:r>
            <a:r>
              <a:rPr lang="ko-KR" altLang="en-US" sz="1200"/>
              <a:t>과 </a:t>
            </a:r>
            <a:r>
              <a:rPr lang="en-US" altLang="ko-KR" sz="1200" b="1"/>
              <a:t>bottom, center </a:t>
            </a:r>
            <a:r>
              <a:rPr lang="ko-KR" altLang="en-US" sz="1200"/>
              <a:t>중에서 선택</a:t>
            </a:r>
            <a:endParaRPr lang="en-US" altLang="ko-KR" sz="1200"/>
          </a:p>
          <a:p>
            <a:pPr fontAlgn="base">
              <a:lnSpc>
                <a:spcPct val="130000"/>
              </a:lnSpc>
            </a:pPr>
            <a:r>
              <a:rPr lang="ko-KR" altLang="en-US" sz="1100"/>
              <a:t>   </a:t>
            </a:r>
            <a:r>
              <a:rPr lang="ko-KR" altLang="en-US" sz="1050"/>
              <a:t>예</a:t>
            </a:r>
            <a:r>
              <a:rPr lang="en-US" altLang="ko-KR" sz="1050"/>
              <a:t>) background-position:center bottom</a:t>
            </a:r>
            <a:endParaRPr lang="en-US" altLang="ko-KR" sz="110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B8500CC-5A56-4767-9F4F-3C42174B5F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2484" y="861706"/>
            <a:ext cx="5620100" cy="528847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7D033D1-BA62-4C38-BCFA-876BE7F72D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3226" y="3773100"/>
            <a:ext cx="3057525" cy="200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32930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EB6D438C-A184-447B-ACCE-00753F422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배경색과 배경 범위 지정하기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8A2E7D-82CB-42AD-96C1-3F7A9DCAC69E}"/>
              </a:ext>
            </a:extLst>
          </p:cNvPr>
          <p:cNvSpPr txBox="1"/>
          <p:nvPr/>
        </p:nvSpPr>
        <p:spPr>
          <a:xfrm>
            <a:off x="494950" y="1115736"/>
            <a:ext cx="33304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/>
              <a:t>background-origin </a:t>
            </a:r>
            <a:r>
              <a:rPr lang="ko-KR" altLang="en-US" sz="1600" b="1"/>
              <a:t>속성</a:t>
            </a:r>
            <a:r>
              <a:rPr lang="en-US" altLang="ko-KR" sz="1600" b="1"/>
              <a:t> </a:t>
            </a:r>
            <a:endParaRPr lang="ko-KR" altLang="en-US" sz="1600" b="1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DBB15C1-C15C-4AFA-8C2E-CD03308D35D2}"/>
              </a:ext>
            </a:extLst>
          </p:cNvPr>
          <p:cNvSpPr/>
          <p:nvPr/>
        </p:nvSpPr>
        <p:spPr>
          <a:xfrm>
            <a:off x="494950" y="1696748"/>
            <a:ext cx="394282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ko-KR" altLang="en-US" sz="1200"/>
              <a:t>배경 이미지를 배치하기 위한 기준 설정</a:t>
            </a:r>
            <a:endParaRPr lang="en-US" altLang="ko-KR" sz="120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5287CB18-8815-4C0B-8863-DF27D1D366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396" y="2206354"/>
            <a:ext cx="4118995" cy="29939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4EB29ED-9CDD-45DA-B882-52129D34B4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396" y="2595027"/>
            <a:ext cx="4118995" cy="104870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83318E2-723A-4E38-9556-CDC727FB61E6}"/>
              </a:ext>
            </a:extLst>
          </p:cNvPr>
          <p:cNvSpPr txBox="1"/>
          <p:nvPr/>
        </p:nvSpPr>
        <p:spPr>
          <a:xfrm>
            <a:off x="612396" y="4019668"/>
            <a:ext cx="43706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/>
              <a:t>background-attachment </a:t>
            </a:r>
            <a:r>
              <a:rPr lang="ko-KR" altLang="en-US" sz="1600" b="1"/>
              <a:t>속성</a:t>
            </a:r>
            <a:r>
              <a:rPr lang="en-US" altLang="ko-KR" sz="1600" b="1"/>
              <a:t> </a:t>
            </a:r>
            <a:endParaRPr lang="ko-KR" altLang="en-US" sz="1600" b="1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C46FEDA-C099-49DE-8EC1-8BAF88A36604}"/>
              </a:ext>
            </a:extLst>
          </p:cNvPr>
          <p:cNvSpPr/>
          <p:nvPr/>
        </p:nvSpPr>
        <p:spPr>
          <a:xfrm>
            <a:off x="612397" y="4600680"/>
            <a:ext cx="336398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ko-KR" altLang="en-US" sz="1200"/>
              <a:t>배경 이미지를 고정하는</a:t>
            </a:r>
            <a:r>
              <a:rPr lang="en-US" altLang="ko-KR" sz="1200"/>
              <a:t> </a:t>
            </a:r>
            <a:r>
              <a:rPr lang="ko-KR" altLang="en-US" sz="1200"/>
              <a:t>속성</a:t>
            </a:r>
            <a:endParaRPr lang="en-US" altLang="ko-KR" sz="120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EC8DBE9F-1E8C-47B4-9604-6B947F1CF9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194" y="5110101"/>
            <a:ext cx="3621510" cy="1386453"/>
          </a:xfrm>
          <a:prstGeom prst="rect">
            <a:avLst/>
          </a:prstGeom>
        </p:spPr>
      </p:pic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A0F04728-454A-4895-BAFD-2635660AA69E}"/>
              </a:ext>
            </a:extLst>
          </p:cNvPr>
          <p:cNvCxnSpPr/>
          <p:nvPr/>
        </p:nvCxnSpPr>
        <p:spPr>
          <a:xfrm>
            <a:off x="5771626" y="1115736"/>
            <a:ext cx="0" cy="5540255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367D22B5-EAAD-4A46-8038-3D589D74A245}"/>
              </a:ext>
            </a:extLst>
          </p:cNvPr>
          <p:cNvSpPr txBox="1"/>
          <p:nvPr/>
        </p:nvSpPr>
        <p:spPr>
          <a:xfrm>
            <a:off x="6225233" y="1115736"/>
            <a:ext cx="43706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/>
              <a:t>background </a:t>
            </a:r>
            <a:r>
              <a:rPr lang="ko-KR" altLang="en-US" sz="1600" b="1"/>
              <a:t>속성</a:t>
            </a:r>
            <a:r>
              <a:rPr lang="en-US" altLang="ko-KR" sz="1600" b="1"/>
              <a:t> </a:t>
            </a:r>
            <a:endParaRPr lang="ko-KR" altLang="en-US" sz="1600" b="1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113C22E-416E-4494-8323-412770932ACC}"/>
              </a:ext>
            </a:extLst>
          </p:cNvPr>
          <p:cNvSpPr/>
          <p:nvPr/>
        </p:nvSpPr>
        <p:spPr>
          <a:xfrm>
            <a:off x="6235647" y="1696748"/>
            <a:ext cx="4728763" cy="6106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배경 관련 속성을 줄여서 표기</a:t>
            </a:r>
            <a:endParaRPr lang="en-US" altLang="ko-KR" sz="1200"/>
          </a:p>
          <a:p>
            <a:pPr marL="28575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각 속성 값이 다르므로 표기 순서는 상관없음</a:t>
            </a:r>
            <a:endParaRPr lang="en-US" altLang="ko-KR" sz="120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CE25BF29-04DA-4711-AB31-F97D5BD62F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5233" y="2505752"/>
            <a:ext cx="5376144" cy="2699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24013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EB6D438C-A184-447B-ACCE-00753F422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배경색과 배경 범위 지정하기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4162C785-D1DC-4A7B-A6D9-9FE86B9CFB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703"/>
          <a:stretch/>
        </p:blipFill>
        <p:spPr>
          <a:xfrm>
            <a:off x="443575" y="982626"/>
            <a:ext cx="5548785" cy="450335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5C71275F-378E-4F60-BF26-507B881C2D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25"/>
          <a:stretch/>
        </p:blipFill>
        <p:spPr>
          <a:xfrm>
            <a:off x="6199642" y="1301172"/>
            <a:ext cx="5643296" cy="386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23007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EB6D438C-A184-447B-ACCE-00753F422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배경색과 배경 범위 지정하기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ADC7C2-63AA-45B3-A152-E6E24FD72BB6}"/>
              </a:ext>
            </a:extLst>
          </p:cNvPr>
          <p:cNvSpPr txBox="1"/>
          <p:nvPr/>
        </p:nvSpPr>
        <p:spPr>
          <a:xfrm>
            <a:off x="494950" y="1115736"/>
            <a:ext cx="33304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/>
              <a:t>background-size </a:t>
            </a:r>
            <a:r>
              <a:rPr lang="ko-KR" altLang="en-US" sz="1600" b="1"/>
              <a:t>속성</a:t>
            </a:r>
            <a:r>
              <a:rPr lang="en-US" altLang="ko-KR" sz="1600" b="1"/>
              <a:t> </a:t>
            </a:r>
            <a:endParaRPr lang="ko-KR" altLang="en-US" sz="1600" b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8DE1EB-B566-4E5C-B667-695EE43D753D}"/>
              </a:ext>
            </a:extLst>
          </p:cNvPr>
          <p:cNvSpPr txBox="1"/>
          <p:nvPr/>
        </p:nvSpPr>
        <p:spPr>
          <a:xfrm>
            <a:off x="494950" y="1631839"/>
            <a:ext cx="4882393" cy="361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r>
              <a:rPr lang="ko-KR" altLang="en-US" sz="1200"/>
              <a:t>배경 이미지 크기</a:t>
            </a:r>
            <a:r>
              <a:rPr lang="en-US" altLang="ko-KR" sz="1200"/>
              <a:t> </a:t>
            </a:r>
            <a:r>
              <a:rPr lang="ko-KR" altLang="en-US" sz="1200"/>
              <a:t>조절</a:t>
            </a:r>
            <a:endParaRPr lang="en-US" altLang="ko-KR" sz="120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ECBD2B1-B4D9-4DA7-975C-187BEB1BE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950" y="2184812"/>
            <a:ext cx="4706224" cy="34397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B604DD8-9751-47FF-89C6-AD24762D84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5283" y="1115736"/>
            <a:ext cx="5517300" cy="208533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E31B5B1-A3F2-4BA0-A018-94472FA9D1C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7599"/>
          <a:stretch/>
        </p:blipFill>
        <p:spPr>
          <a:xfrm>
            <a:off x="148699" y="3610228"/>
            <a:ext cx="6611225" cy="213203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8E34BD0-1348-4A2C-8362-ADECE5A7C6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0329" y="3201075"/>
            <a:ext cx="3961254" cy="3535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677894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6D71CE-2BDA-4B79-9DF5-968B4ACC2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그러데이션 효과로 배경 꾸미기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B0F301-7FC1-47F9-AF9C-3B1AB6FD07AD}"/>
              </a:ext>
            </a:extLst>
          </p:cNvPr>
          <p:cNvSpPr txBox="1"/>
          <p:nvPr/>
        </p:nvSpPr>
        <p:spPr>
          <a:xfrm>
            <a:off x="494949" y="1115736"/>
            <a:ext cx="43706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/>
              <a:t>선형 그러데이션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A301327-A7A7-4A1F-A53E-B0D4E4BA69D5}"/>
              </a:ext>
            </a:extLst>
          </p:cNvPr>
          <p:cNvSpPr/>
          <p:nvPr/>
        </p:nvSpPr>
        <p:spPr>
          <a:xfrm>
            <a:off x="494950" y="1696748"/>
            <a:ext cx="6526636" cy="6106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수직 방향이나 수평 방향으로</a:t>
            </a:r>
            <a:r>
              <a:rPr lang="en-US" altLang="ko-KR" sz="1200"/>
              <a:t>, </a:t>
            </a:r>
            <a:r>
              <a:rPr lang="ko-KR" altLang="en-US" sz="1200"/>
              <a:t>혹은 대각선 방향으로 색상이 일정하게 변하는 것</a:t>
            </a:r>
            <a:endParaRPr lang="en-US" altLang="ko-KR" sz="12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선형 그러데이션을 지정할 때는 방향과 색상이 필요하다</a:t>
            </a:r>
            <a:endParaRPr lang="en-US" altLang="ko-KR" sz="12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B30C39-4B87-407B-BC1C-091F1FC5E8C4}"/>
              </a:ext>
            </a:extLst>
          </p:cNvPr>
          <p:cNvSpPr txBox="1"/>
          <p:nvPr/>
        </p:nvSpPr>
        <p:spPr>
          <a:xfrm>
            <a:off x="796953" y="3297530"/>
            <a:ext cx="44545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/>
              <a:t>1) </a:t>
            </a:r>
            <a:r>
              <a:rPr lang="ko-KR" altLang="en-US" sz="1200" b="1"/>
              <a:t>방향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4E9D1F2-8EA5-4CF0-A34C-9340D52B47C2}"/>
              </a:ext>
            </a:extLst>
          </p:cNvPr>
          <p:cNvSpPr/>
          <p:nvPr/>
        </p:nvSpPr>
        <p:spPr>
          <a:xfrm>
            <a:off x="796954" y="3638546"/>
            <a:ext cx="3582100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/>
              <a:t>끝 지점을 기준으로 ‘</a:t>
            </a:r>
            <a:r>
              <a:rPr lang="en-US" altLang="ko-KR" sz="1200"/>
              <a:t>to’ </a:t>
            </a:r>
            <a:r>
              <a:rPr lang="ko-KR" altLang="en-US" sz="1200"/>
              <a:t>키워드와 함께 사용</a:t>
            </a:r>
            <a:endParaRPr lang="en-US" altLang="ko-KR" sz="120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498ABAF9-7746-4EC6-8FA9-EA904F30C7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549822"/>
            <a:ext cx="5612237" cy="4172204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55270591-6BED-4845-A9B9-1C61796CAB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138" y="2425376"/>
            <a:ext cx="5265487" cy="611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00138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6D71CE-2BDA-4B79-9DF5-968B4ACC2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그러데이션 효과로 배경 꾸미기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B0F301-7FC1-47F9-AF9C-3B1AB6FD07AD}"/>
              </a:ext>
            </a:extLst>
          </p:cNvPr>
          <p:cNvSpPr txBox="1"/>
          <p:nvPr/>
        </p:nvSpPr>
        <p:spPr>
          <a:xfrm>
            <a:off x="494949" y="1115736"/>
            <a:ext cx="43706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/>
              <a:t>선형 그러데이션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FF52AB-B7D0-434E-9F33-9DB3CDC9BC3F}"/>
              </a:ext>
            </a:extLst>
          </p:cNvPr>
          <p:cNvSpPr txBox="1"/>
          <p:nvPr/>
        </p:nvSpPr>
        <p:spPr>
          <a:xfrm>
            <a:off x="634146" y="1671433"/>
            <a:ext cx="27152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/>
              <a:t>2) </a:t>
            </a:r>
            <a:r>
              <a:rPr lang="ko-KR" altLang="en-US" sz="1200" b="1"/>
              <a:t>각도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F63C32D-C829-4144-B25B-9E84BE0F3CDB}"/>
              </a:ext>
            </a:extLst>
          </p:cNvPr>
          <p:cNvSpPr/>
          <p:nvPr/>
        </p:nvSpPr>
        <p:spPr>
          <a:xfrm>
            <a:off x="603388" y="2066923"/>
            <a:ext cx="3582100" cy="6106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그러데이션이 끝나는 각도</a:t>
            </a:r>
            <a:endParaRPr lang="en-US" altLang="ko-KR" sz="12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단위는 </a:t>
            </a:r>
            <a:r>
              <a:rPr lang="en-US" altLang="ko-KR" sz="1200"/>
              <a:t>deg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1034F87C-6E99-4BC7-824B-9EBC282EA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2359" y="1599380"/>
            <a:ext cx="6305495" cy="3996075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CA7F1428-CC3D-4389-9BEC-59C908DA2F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8583" y="3247019"/>
            <a:ext cx="2183396" cy="1690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58853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6D71CE-2BDA-4B79-9DF5-968B4ACC2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그러데이션 효과로 배경 꾸미기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B0F301-7FC1-47F9-AF9C-3B1AB6FD07AD}"/>
              </a:ext>
            </a:extLst>
          </p:cNvPr>
          <p:cNvSpPr txBox="1"/>
          <p:nvPr/>
        </p:nvSpPr>
        <p:spPr>
          <a:xfrm>
            <a:off x="494949" y="1115736"/>
            <a:ext cx="43706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/>
              <a:t>선형 그러데이션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DB5154D-14A0-401F-9424-07ACC6A75E22}"/>
              </a:ext>
            </a:extLst>
          </p:cNvPr>
          <p:cNvSpPr txBox="1"/>
          <p:nvPr/>
        </p:nvSpPr>
        <p:spPr>
          <a:xfrm>
            <a:off x="494949" y="1690531"/>
            <a:ext cx="44545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/>
              <a:t>3) </a:t>
            </a:r>
            <a:r>
              <a:rPr lang="ko-KR" altLang="en-US" sz="1200" b="1"/>
              <a:t>색상 중지점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42D0023-30B5-46E1-84B5-13EF042263E4}"/>
              </a:ext>
            </a:extLst>
          </p:cNvPr>
          <p:cNvSpPr/>
          <p:nvPr/>
        </p:nvSpPr>
        <p:spPr>
          <a:xfrm>
            <a:off x="494949" y="2086021"/>
            <a:ext cx="8976222" cy="6106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색상이 바뀌는 지점</a:t>
            </a:r>
            <a:endParaRPr lang="en-US" altLang="ko-KR" sz="12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색상만 지정할 수도 있고 색상과 함께 중지 점의 위치도 함께 지정할 수도 있음</a:t>
            </a:r>
            <a:r>
              <a:rPr lang="en-US" altLang="ko-KR" sz="1200"/>
              <a:t>.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9D83D4B-0309-4B1D-84FC-9FCB272A49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875" y="2771975"/>
            <a:ext cx="5377125" cy="227639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A5C68339-B126-406B-937D-7D585B0CB9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4008" y="3099775"/>
            <a:ext cx="3888001" cy="1742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78686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6D71CE-2BDA-4B79-9DF5-968B4ACC2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그러데이션 효과로 배경 꾸미기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B0F301-7FC1-47F9-AF9C-3B1AB6FD07AD}"/>
              </a:ext>
            </a:extLst>
          </p:cNvPr>
          <p:cNvSpPr txBox="1"/>
          <p:nvPr/>
        </p:nvSpPr>
        <p:spPr>
          <a:xfrm>
            <a:off x="494949" y="1115736"/>
            <a:ext cx="43706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/>
              <a:t>원형 그러데이션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A301327-A7A7-4A1F-A53E-B0D4E4BA69D5}"/>
              </a:ext>
            </a:extLst>
          </p:cNvPr>
          <p:cNvSpPr/>
          <p:nvPr/>
        </p:nvSpPr>
        <p:spPr>
          <a:xfrm>
            <a:off x="494950" y="1696748"/>
            <a:ext cx="6526636" cy="6106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원이나 타원의 중심부터 동심원을 그리며 바깥 방향으로 색상이 바뀌는 그러데이션</a:t>
            </a:r>
            <a:endParaRPr lang="en-US" altLang="ko-KR" sz="12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색상이 바뀌기 시작하는 원의 중심과 크기를 지정하고 그러데이션의 모양을 지정해야 함</a:t>
            </a:r>
            <a:r>
              <a:rPr lang="en-US" altLang="ko-KR" sz="120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B30C39-4B87-407B-BC1C-091F1FC5E8C4}"/>
              </a:ext>
            </a:extLst>
          </p:cNvPr>
          <p:cNvSpPr txBox="1"/>
          <p:nvPr/>
        </p:nvSpPr>
        <p:spPr>
          <a:xfrm>
            <a:off x="796953" y="3297530"/>
            <a:ext cx="44545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/>
              <a:t>1) </a:t>
            </a:r>
            <a:r>
              <a:rPr lang="ko-KR" altLang="en-US" sz="1200" b="1"/>
              <a:t>모양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4E9D1F2-8EA5-4CF0-A34C-9340D52B47C2}"/>
              </a:ext>
            </a:extLst>
          </p:cNvPr>
          <p:cNvSpPr/>
          <p:nvPr/>
        </p:nvSpPr>
        <p:spPr>
          <a:xfrm>
            <a:off x="796954" y="3638546"/>
            <a:ext cx="5299046" cy="6106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원형 그러데이션에서 만들어지는 모양은 </a:t>
            </a:r>
            <a:r>
              <a:rPr lang="en-US" altLang="ko-KR" sz="1200"/>
              <a:t>circle(</a:t>
            </a:r>
            <a:r>
              <a:rPr lang="ko-KR" altLang="en-US" sz="1200"/>
              <a:t>원형</a:t>
            </a:r>
            <a:r>
              <a:rPr lang="en-US" altLang="ko-KR" sz="1200"/>
              <a:t>)</a:t>
            </a:r>
            <a:r>
              <a:rPr lang="ko-KR" altLang="en-US" sz="1200"/>
              <a:t>과 </a:t>
            </a:r>
            <a:r>
              <a:rPr lang="en-US" altLang="ko-KR" sz="1200"/>
              <a:t>ellipse(</a:t>
            </a:r>
            <a:r>
              <a:rPr lang="ko-KR" altLang="en-US" sz="1200"/>
              <a:t>타원형</a:t>
            </a:r>
            <a:r>
              <a:rPr lang="en-US" altLang="ko-KR" sz="1200"/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따로 지정하지 않으면 </a:t>
            </a:r>
            <a:r>
              <a:rPr lang="en-US" altLang="ko-KR" sz="1200"/>
              <a:t>ellipse</a:t>
            </a:r>
            <a:r>
              <a:rPr lang="ko-KR" altLang="en-US" sz="1200"/>
              <a:t>로 인식</a:t>
            </a:r>
            <a:endParaRPr lang="en-US" altLang="ko-KR" sz="120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85FE296-D2D5-4833-B0E9-B02F6C9820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39" y="2598750"/>
            <a:ext cx="5612237" cy="35286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4CCC6C2-4108-45C0-9661-9690DFC912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1179" y="2354691"/>
            <a:ext cx="4752993" cy="256770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787B62E-90C4-45D3-B831-F1F6DF2D69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1179" y="5050392"/>
            <a:ext cx="3300675" cy="1067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93657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6D71CE-2BDA-4B79-9DF5-968B4ACC2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그러데이션 효과로 배경 꾸미기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B0F301-7FC1-47F9-AF9C-3B1AB6FD07AD}"/>
              </a:ext>
            </a:extLst>
          </p:cNvPr>
          <p:cNvSpPr txBox="1"/>
          <p:nvPr/>
        </p:nvSpPr>
        <p:spPr>
          <a:xfrm>
            <a:off x="494949" y="1115736"/>
            <a:ext cx="43706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/>
              <a:t>원형 그러데이션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1825AD-7B2C-4E85-BEFE-F01575EBF18E}"/>
              </a:ext>
            </a:extLst>
          </p:cNvPr>
          <p:cNvSpPr txBox="1"/>
          <p:nvPr/>
        </p:nvSpPr>
        <p:spPr>
          <a:xfrm>
            <a:off x="494949" y="1690531"/>
            <a:ext cx="44545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/>
              <a:t>2) </a:t>
            </a:r>
            <a:r>
              <a:rPr lang="ko-KR" altLang="en-US" sz="1200" b="1"/>
              <a:t>크기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B4D7C93-EA23-4244-9681-F07832712F70}"/>
              </a:ext>
            </a:extLst>
          </p:cNvPr>
          <p:cNvSpPr/>
          <p:nvPr/>
        </p:nvSpPr>
        <p:spPr>
          <a:xfrm>
            <a:off x="494949" y="2086021"/>
            <a:ext cx="10284904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/>
              <a:t>그러데이션 원의 크기 지정</a:t>
            </a:r>
            <a:endParaRPr lang="en-US" altLang="ko-KR" sz="120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60931F6-F6F6-4F05-978C-1F5B04D634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5589" y="923969"/>
            <a:ext cx="6114264" cy="558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534783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6D71CE-2BDA-4B79-9DF5-968B4ACC2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그러데이션 효과로 배경 꾸미기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B0F301-7FC1-47F9-AF9C-3B1AB6FD07AD}"/>
              </a:ext>
            </a:extLst>
          </p:cNvPr>
          <p:cNvSpPr txBox="1"/>
          <p:nvPr/>
        </p:nvSpPr>
        <p:spPr>
          <a:xfrm>
            <a:off x="494949" y="1115736"/>
            <a:ext cx="43706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/>
              <a:t>원형 그러데이션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7FF860-ED3E-4099-BB0F-A7E7D7B5AF8D}"/>
              </a:ext>
            </a:extLst>
          </p:cNvPr>
          <p:cNvSpPr txBox="1"/>
          <p:nvPr/>
        </p:nvSpPr>
        <p:spPr>
          <a:xfrm>
            <a:off x="494949" y="1690531"/>
            <a:ext cx="44545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/>
              <a:t>3) </a:t>
            </a:r>
            <a:r>
              <a:rPr lang="ko-KR" altLang="en-US" sz="1200" b="1"/>
              <a:t>위치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3CDE3E4-8F53-4DD8-9D1F-3FBD41DFF371}"/>
              </a:ext>
            </a:extLst>
          </p:cNvPr>
          <p:cNvSpPr/>
          <p:nvPr/>
        </p:nvSpPr>
        <p:spPr>
          <a:xfrm>
            <a:off x="494949" y="2086021"/>
            <a:ext cx="5528346" cy="8876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그러데이션이 시작하는 원의 중심 지정</a:t>
            </a:r>
            <a:endParaRPr lang="en-US" altLang="ko-KR" sz="12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‘모양’과 ‘크기’ 속성 다음에 </a:t>
            </a:r>
            <a:r>
              <a:rPr lang="en-US" altLang="ko-KR" sz="1200"/>
              <a:t>at </a:t>
            </a:r>
            <a:r>
              <a:rPr lang="ko-KR" altLang="en-US" sz="1200"/>
              <a:t>키워드와 함께 위치 값 지정</a:t>
            </a:r>
            <a:endParaRPr lang="en-US" altLang="ko-KR" sz="12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사용할 수 있는 값 </a:t>
            </a:r>
            <a:r>
              <a:rPr lang="en-US" altLang="ko-KR" sz="1200"/>
              <a:t>: </a:t>
            </a:r>
            <a:r>
              <a:rPr lang="ko-KR" altLang="en-US" sz="1200"/>
              <a:t>키워드나 백분율</a:t>
            </a:r>
            <a:endParaRPr lang="en-US" altLang="ko-KR" sz="1200"/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6AEBE7C4-8EA8-4BBF-A564-91DEB15D4CA0}"/>
              </a:ext>
            </a:extLst>
          </p:cNvPr>
          <p:cNvGrpSpPr/>
          <p:nvPr/>
        </p:nvGrpSpPr>
        <p:grpSpPr>
          <a:xfrm>
            <a:off x="1043134" y="2709644"/>
            <a:ext cx="3475631" cy="659482"/>
            <a:chOff x="1043134" y="2709644"/>
            <a:chExt cx="3475631" cy="65948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132656C7-5687-4566-BDAF-78AD84345BE1}"/>
                </a:ext>
              </a:extLst>
            </p:cNvPr>
            <p:cNvSpPr/>
            <p:nvPr/>
          </p:nvSpPr>
          <p:spPr>
            <a:xfrm>
              <a:off x="2210377" y="2709644"/>
              <a:ext cx="499268" cy="166031"/>
            </a:xfrm>
            <a:prstGeom prst="rect">
              <a:avLst/>
            </a:prstGeom>
            <a:noFill/>
            <a:ln w="31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05BCEC3C-5752-449C-9B6E-697CFBC7D3A1}"/>
                </a:ext>
              </a:extLst>
            </p:cNvPr>
            <p:cNvGrpSpPr/>
            <p:nvPr/>
          </p:nvGrpSpPr>
          <p:grpSpPr>
            <a:xfrm>
              <a:off x="1043134" y="2875675"/>
              <a:ext cx="3475631" cy="493451"/>
              <a:chOff x="1132514" y="2717177"/>
              <a:chExt cx="3475631" cy="493451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E7E48A5-CAFA-4978-BD0B-0D82CAEB9337}"/>
                  </a:ext>
                </a:extLst>
              </p:cNvPr>
              <p:cNvSpPr txBox="1"/>
              <p:nvPr/>
            </p:nvSpPr>
            <p:spPr>
              <a:xfrm>
                <a:off x="1132514" y="2956712"/>
                <a:ext cx="3475631" cy="253916"/>
              </a:xfrm>
              <a:prstGeom prst="rect">
                <a:avLst/>
              </a:prstGeom>
              <a:noFill/>
              <a:ln w="3175"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50">
                    <a:solidFill>
                      <a:srgbClr val="0070C0"/>
                    </a:solidFill>
                  </a:rPr>
                  <a:t>left, center, right </a:t>
                </a:r>
                <a:r>
                  <a:rPr lang="ko-KR" altLang="en-US" sz="1050">
                    <a:solidFill>
                      <a:srgbClr val="0070C0"/>
                    </a:solidFill>
                  </a:rPr>
                  <a:t>중 하나</a:t>
                </a:r>
                <a:r>
                  <a:rPr lang="en-US" altLang="ko-KR" sz="1050">
                    <a:solidFill>
                      <a:srgbClr val="0070C0"/>
                    </a:solidFill>
                  </a:rPr>
                  <a:t>, top, center, bottom </a:t>
                </a:r>
                <a:r>
                  <a:rPr lang="ko-KR" altLang="en-US" sz="1050">
                    <a:solidFill>
                      <a:srgbClr val="0070C0"/>
                    </a:solidFill>
                  </a:rPr>
                  <a:t>중 하나</a:t>
                </a:r>
              </a:p>
            </p:txBody>
          </p:sp>
          <p:cxnSp>
            <p:nvCxnSpPr>
              <p:cNvPr id="16" name="연결선: 꺾임 15">
                <a:extLst>
                  <a:ext uri="{FF2B5EF4-FFF2-40B4-BE49-F238E27FC236}">
                    <a16:creationId xmlns:a16="http://schemas.microsoft.com/office/drawing/2014/main" id="{D38A8CAA-2BCC-4695-9ADC-49771DB7DF4C}"/>
                  </a:ext>
                </a:extLst>
              </p:cNvPr>
              <p:cNvCxnSpPr>
                <a:cxnSpLocks/>
                <a:stCxn id="4" idx="0"/>
                <a:endCxn id="14" idx="2"/>
              </p:cNvCxnSpPr>
              <p:nvPr/>
            </p:nvCxnSpPr>
            <p:spPr>
              <a:xfrm rot="16200000" flipV="1">
                <a:off x="2590094" y="2676475"/>
                <a:ext cx="239535" cy="320939"/>
              </a:xfrm>
              <a:prstGeom prst="bentConnector3">
                <a:avLst/>
              </a:prstGeom>
              <a:ln w="31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19" name="그림 18">
            <a:extLst>
              <a:ext uri="{FF2B5EF4-FFF2-40B4-BE49-F238E27FC236}">
                <a16:creationId xmlns:a16="http://schemas.microsoft.com/office/drawing/2014/main" id="{607574A7-CA6E-4F4E-8725-1C8E368D81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5322" y="1690531"/>
            <a:ext cx="5790967" cy="223852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D8D0FAC9-C0ED-4C10-8003-C44EFDEBEC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9953" y="4248306"/>
            <a:ext cx="1962150" cy="183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6775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EB6D438C-A184-447B-ACCE-00753F422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웹 문서 구조를 만드는 시맨틱 태그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780798-B030-4B5A-8291-0338ADF2D0A8}"/>
              </a:ext>
            </a:extLst>
          </p:cNvPr>
          <p:cNvSpPr txBox="1"/>
          <p:nvPr/>
        </p:nvSpPr>
        <p:spPr>
          <a:xfrm>
            <a:off x="396937" y="1029213"/>
            <a:ext cx="4485455" cy="1526187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b="1"/>
              <a:t>핵심 콘텐츠를 담는 </a:t>
            </a:r>
            <a:r>
              <a:rPr lang="en-US" altLang="ko-KR" sz="1600" b="1"/>
              <a:t>&lt;main&gt; </a:t>
            </a:r>
            <a:r>
              <a:rPr lang="ko-KR" altLang="en-US" sz="1600" b="1"/>
              <a:t>태그</a:t>
            </a:r>
            <a:endParaRPr lang="en-US" altLang="ko-KR" sz="1600" b="1"/>
          </a:p>
          <a:p>
            <a:endParaRPr lang="en-US" altLang="ko-KR" sz="1600" b="1"/>
          </a:p>
          <a:p>
            <a:pPr>
              <a:lnSpc>
                <a:spcPct val="150000"/>
              </a:lnSpc>
            </a:pPr>
            <a:r>
              <a:rPr lang="en-US" altLang="ko-KR" sz="1400">
                <a:latin typeface="Courier"/>
              </a:rPr>
              <a:t>  - </a:t>
            </a:r>
            <a:r>
              <a:rPr lang="ko-KR" altLang="en-US" sz="1400">
                <a:latin typeface="Courier"/>
              </a:rPr>
              <a:t>웹 문서에서 핵심이 되는 내용</a:t>
            </a:r>
            <a:endParaRPr lang="en-US" altLang="ko-KR" sz="1400">
              <a:latin typeface="Courier"/>
            </a:endParaRPr>
          </a:p>
          <a:p>
            <a:pPr>
              <a:lnSpc>
                <a:spcPct val="150000"/>
              </a:lnSpc>
            </a:pPr>
            <a:r>
              <a:rPr lang="en-US" altLang="ko-KR" sz="1400">
                <a:latin typeface="Courier"/>
              </a:rPr>
              <a:t>  - </a:t>
            </a:r>
            <a:r>
              <a:rPr lang="ko-KR" altLang="en-US" sz="1400">
                <a:latin typeface="Courier"/>
              </a:rPr>
              <a:t>웹 문서마다 다르게 보여주는 내용으로 구성</a:t>
            </a:r>
            <a:endParaRPr lang="en-US" altLang="ko-KR" sz="1400">
              <a:latin typeface="Courier"/>
            </a:endParaRPr>
          </a:p>
          <a:p>
            <a:pPr>
              <a:lnSpc>
                <a:spcPct val="150000"/>
              </a:lnSpc>
            </a:pPr>
            <a:r>
              <a:rPr lang="en-US" altLang="ko-KR" sz="1400">
                <a:latin typeface="Courier"/>
              </a:rPr>
              <a:t>  - </a:t>
            </a:r>
            <a:r>
              <a:rPr lang="ko-KR" altLang="en-US" sz="1400">
                <a:latin typeface="Courier"/>
              </a:rPr>
              <a:t>웹 문서에서 한 번만 사용</a:t>
            </a:r>
            <a:endParaRPr lang="ko-KR" altLang="en-US" sz="1600" b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502FA0-31D8-4AC2-B5AB-A32CC3FE9116}"/>
              </a:ext>
            </a:extLst>
          </p:cNvPr>
          <p:cNvSpPr txBox="1"/>
          <p:nvPr/>
        </p:nvSpPr>
        <p:spPr>
          <a:xfrm>
            <a:off x="396937" y="2878033"/>
            <a:ext cx="4485455" cy="1526187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b="1"/>
              <a:t>독립적인 콘텐츠를 담는 </a:t>
            </a:r>
            <a:r>
              <a:rPr lang="en-US" altLang="ko-KR" sz="1600" b="1"/>
              <a:t>&lt;article&gt; </a:t>
            </a:r>
            <a:r>
              <a:rPr lang="ko-KR" altLang="en-US" sz="1600" b="1"/>
              <a:t>태그</a:t>
            </a:r>
            <a:endParaRPr lang="en-US" altLang="ko-KR" sz="1600" b="1"/>
          </a:p>
          <a:p>
            <a:endParaRPr lang="en-US" altLang="ko-KR" sz="1600" b="1"/>
          </a:p>
          <a:p>
            <a:pPr>
              <a:lnSpc>
                <a:spcPct val="150000"/>
              </a:lnSpc>
            </a:pPr>
            <a:r>
              <a:rPr lang="en-US" altLang="ko-KR" sz="1400">
                <a:latin typeface="Courier"/>
              </a:rPr>
              <a:t>  - </a:t>
            </a:r>
            <a:r>
              <a:rPr lang="ko-KR" altLang="en-US" sz="1400">
                <a:latin typeface="Courier"/>
              </a:rPr>
              <a:t>독립된 웹 콘텐츠 항목</a:t>
            </a:r>
            <a:r>
              <a:rPr lang="en-US" altLang="ko-KR" sz="1400">
                <a:latin typeface="Courier"/>
              </a:rPr>
              <a:t/>
            </a:r>
            <a:br>
              <a:rPr lang="en-US" altLang="ko-KR" sz="1400">
                <a:latin typeface="Courier"/>
              </a:rPr>
            </a:br>
            <a:r>
              <a:rPr lang="en-US" altLang="ko-KR" sz="1400">
                <a:latin typeface="Courier"/>
              </a:rPr>
              <a:t>    (</a:t>
            </a:r>
            <a:r>
              <a:rPr lang="ko-KR" altLang="en-US" sz="1400">
                <a:latin typeface="Courier"/>
              </a:rPr>
              <a:t>따로 떼어도 콘텐츠가 되는 내용</a:t>
            </a:r>
            <a:r>
              <a:rPr lang="en-US" altLang="ko-KR" sz="1400">
                <a:latin typeface="Courier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400">
                <a:latin typeface="Courier"/>
              </a:rPr>
              <a:t>  - &lt;section&gt;</a:t>
            </a:r>
            <a:r>
              <a:rPr lang="ko-KR" altLang="en-US" sz="1400">
                <a:latin typeface="Courier"/>
              </a:rPr>
              <a:t> 태그를 포함할 수 있음</a:t>
            </a:r>
            <a:endParaRPr lang="ko-KR" altLang="en-US" sz="1600" b="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E6EA7E-92C5-4C9A-933D-08773E7D0D1D}"/>
              </a:ext>
            </a:extLst>
          </p:cNvPr>
          <p:cNvSpPr txBox="1"/>
          <p:nvPr/>
        </p:nvSpPr>
        <p:spPr>
          <a:xfrm>
            <a:off x="396937" y="4731142"/>
            <a:ext cx="4485455" cy="1526187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b="1"/>
              <a:t>콘텐츠 영역을 나타내는 </a:t>
            </a:r>
            <a:r>
              <a:rPr lang="en-US" altLang="ko-KR" sz="1600" b="1"/>
              <a:t>&lt;section&gt; </a:t>
            </a:r>
            <a:r>
              <a:rPr lang="ko-KR" altLang="en-US" sz="1600" b="1"/>
              <a:t>태그</a:t>
            </a:r>
            <a:endParaRPr lang="en-US" altLang="ko-KR" sz="1600" b="1"/>
          </a:p>
          <a:p>
            <a:endParaRPr lang="en-US" altLang="ko-KR" sz="1600" b="1"/>
          </a:p>
          <a:p>
            <a:pPr>
              <a:lnSpc>
                <a:spcPct val="150000"/>
              </a:lnSpc>
            </a:pPr>
            <a:r>
              <a:rPr lang="en-US" altLang="ko-KR" sz="1400">
                <a:latin typeface="Courier"/>
              </a:rPr>
              <a:t>  - </a:t>
            </a:r>
            <a:r>
              <a:rPr lang="ko-KR" altLang="en-US" sz="1400">
                <a:latin typeface="Courier"/>
              </a:rPr>
              <a:t>콘텐츠 영역</a:t>
            </a:r>
            <a:endParaRPr lang="en-US" altLang="ko-KR" sz="1400">
              <a:latin typeface="Courier"/>
            </a:endParaRPr>
          </a:p>
          <a:p>
            <a:pPr>
              <a:lnSpc>
                <a:spcPct val="150000"/>
              </a:lnSpc>
            </a:pPr>
            <a:r>
              <a:rPr lang="en-US" altLang="ko-KR" sz="1400">
                <a:latin typeface="Courier"/>
              </a:rPr>
              <a:t>  - </a:t>
            </a:r>
            <a:r>
              <a:rPr lang="ko-KR" altLang="en-US" sz="1400">
                <a:latin typeface="Courier"/>
              </a:rPr>
              <a:t>몇 개의 콘텐츠를 묶는 용도로 사용</a:t>
            </a:r>
            <a:endParaRPr lang="en-US" altLang="ko-KR" sz="1400">
              <a:latin typeface="Courier"/>
            </a:endParaRPr>
          </a:p>
          <a:p>
            <a:pPr>
              <a:lnSpc>
                <a:spcPct val="150000"/>
              </a:lnSpc>
            </a:pPr>
            <a:r>
              <a:rPr lang="en-US" altLang="ko-KR" sz="1400" b="1">
                <a:latin typeface="Courier"/>
              </a:rPr>
              <a:t>  - css </a:t>
            </a:r>
            <a:r>
              <a:rPr lang="ko-KR" altLang="en-US" sz="1400" b="1">
                <a:latin typeface="Courier"/>
              </a:rPr>
              <a:t>적용을 위해 묶는 용도로 쓰지 말 것</a:t>
            </a:r>
            <a:endParaRPr lang="ko-KR" altLang="en-US" sz="1600" b="1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A4DC1E8-1B5E-4239-AFEA-DCB058282D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2641" y="921200"/>
            <a:ext cx="4110867" cy="195683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6593CD4-6720-4C7B-B484-A457EE5E1F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0096" y="3041898"/>
            <a:ext cx="6045338" cy="3215431"/>
          </a:xfrm>
          <a:prstGeom prst="rect">
            <a:avLst/>
          </a:prstGeom>
        </p:spPr>
      </p:pic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CEEBA050-BCDC-4103-BAC7-04952F7077F5}"/>
              </a:ext>
            </a:extLst>
          </p:cNvPr>
          <p:cNvSpPr/>
          <p:nvPr/>
        </p:nvSpPr>
        <p:spPr>
          <a:xfrm>
            <a:off x="897623" y="5929995"/>
            <a:ext cx="2357306" cy="276999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40B4723-DCC0-4CF9-A806-FA9BC35547BC}"/>
              </a:ext>
            </a:extLst>
          </p:cNvPr>
          <p:cNvSpPr txBox="1"/>
          <p:nvPr/>
        </p:nvSpPr>
        <p:spPr>
          <a:xfrm>
            <a:off x="2761078" y="6329412"/>
            <a:ext cx="9624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solidFill>
                  <a:srgbClr val="C00000"/>
                </a:solidFill>
              </a:rPr>
              <a:t>&lt;div&gt; </a:t>
            </a:r>
            <a:r>
              <a:rPr lang="ko-KR" altLang="en-US" sz="1200">
                <a:solidFill>
                  <a:srgbClr val="C00000"/>
                </a:solidFill>
              </a:rPr>
              <a:t>태그</a:t>
            </a:r>
          </a:p>
        </p:txBody>
      </p:sp>
      <p:cxnSp>
        <p:nvCxnSpPr>
          <p:cNvPr id="15" name="연결선: 구부러짐 14">
            <a:extLst>
              <a:ext uri="{FF2B5EF4-FFF2-40B4-BE49-F238E27FC236}">
                <a16:creationId xmlns:a16="http://schemas.microsoft.com/office/drawing/2014/main" id="{CA23BD6B-E572-43C4-A1EC-03B06FDCFA4D}"/>
              </a:ext>
            </a:extLst>
          </p:cNvPr>
          <p:cNvCxnSpPr>
            <a:cxnSpLocks/>
            <a:stCxn id="12" idx="2"/>
          </p:cNvCxnSpPr>
          <p:nvPr/>
        </p:nvCxnSpPr>
        <p:spPr>
          <a:xfrm rot="16200000" flipH="1">
            <a:off x="2347538" y="5935732"/>
            <a:ext cx="210582" cy="753106"/>
          </a:xfrm>
          <a:prstGeom prst="curvedConnector2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905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6D71CE-2BDA-4B79-9DF5-968B4ACC2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그러데이션 효과로 배경 꾸미기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B0F301-7FC1-47F9-AF9C-3B1AB6FD07AD}"/>
              </a:ext>
            </a:extLst>
          </p:cNvPr>
          <p:cNvSpPr txBox="1"/>
          <p:nvPr/>
        </p:nvSpPr>
        <p:spPr>
          <a:xfrm>
            <a:off x="494949" y="1115736"/>
            <a:ext cx="43706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/>
              <a:t>원형 그러데이션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FAA2FA7-8992-4D82-9E29-81665F4F2B9D}"/>
              </a:ext>
            </a:extLst>
          </p:cNvPr>
          <p:cNvSpPr txBox="1"/>
          <p:nvPr/>
        </p:nvSpPr>
        <p:spPr>
          <a:xfrm>
            <a:off x="494949" y="1690531"/>
            <a:ext cx="44545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/>
              <a:t>4) </a:t>
            </a:r>
            <a:r>
              <a:rPr lang="ko-KR" altLang="en-US" sz="1200" b="1"/>
              <a:t>색상 중지점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03A7C47-7392-4F95-9C82-64FAE46735D1}"/>
              </a:ext>
            </a:extLst>
          </p:cNvPr>
          <p:cNvSpPr/>
          <p:nvPr/>
        </p:nvSpPr>
        <p:spPr>
          <a:xfrm>
            <a:off x="494949" y="2086021"/>
            <a:ext cx="4899172" cy="8876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색상이 바뀌는 지점</a:t>
            </a:r>
            <a:endParaRPr lang="en-US" altLang="ko-KR" sz="12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색상만 지정할 수도 있고 </a:t>
            </a:r>
            <a:r>
              <a:rPr lang="en-US" altLang="ko-KR" sz="1200"/>
              <a:t/>
            </a:r>
            <a:br>
              <a:rPr lang="en-US" altLang="ko-KR" sz="1200"/>
            </a:br>
            <a:r>
              <a:rPr lang="ko-KR" altLang="en-US" sz="1200"/>
              <a:t>색상과 함께 중지 점의 위치도 함께 지정할 수도 있음</a:t>
            </a:r>
            <a:r>
              <a:rPr lang="en-US" altLang="ko-KR" sz="1200"/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CC05EA2-246A-46A8-BA3B-0E6B552384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7731" y="1040103"/>
            <a:ext cx="5752044" cy="5041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825522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6D71CE-2BDA-4B79-9DF5-968B4ACC2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그러데이션 효과로 배경 꾸미기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EA062A-B115-45C6-AE77-802C2D4C5BC5}"/>
              </a:ext>
            </a:extLst>
          </p:cNvPr>
          <p:cNvSpPr txBox="1"/>
          <p:nvPr/>
        </p:nvSpPr>
        <p:spPr>
          <a:xfrm>
            <a:off x="494949" y="1115736"/>
            <a:ext cx="43706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/>
              <a:t>그러데이션을 사용한 패턴 만들기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63D9B7E-7270-458B-AD07-1FB47A379528}"/>
              </a:ext>
            </a:extLst>
          </p:cNvPr>
          <p:cNvSpPr/>
          <p:nvPr/>
        </p:nvSpPr>
        <p:spPr>
          <a:xfrm>
            <a:off x="612396" y="1574292"/>
            <a:ext cx="5483604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/>
              <a:t>단순히 그러데이션을 반복하는 것이 아니라 </a:t>
            </a:r>
            <a:r>
              <a:rPr lang="en-US" altLang="ko-KR" sz="1200"/>
              <a:t>‘</a:t>
            </a:r>
            <a:r>
              <a:rPr lang="ko-KR" altLang="en-US" sz="1200"/>
              <a:t>패턴</a:t>
            </a:r>
            <a:r>
              <a:rPr lang="en-US" altLang="ko-KR" sz="1200"/>
              <a:t>’</a:t>
            </a:r>
            <a:r>
              <a:rPr lang="ko-KR" altLang="en-US" sz="1200"/>
              <a:t>을 만들어 반복시킴</a:t>
            </a:r>
            <a:endParaRPr lang="en-US" altLang="ko-KR" sz="120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32899CB-3184-4704-B1D0-4699E063D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396" y="2618043"/>
            <a:ext cx="5734269" cy="88808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CC8BD74-F3F1-4AFB-B065-04BEE62CDF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5033" y="2719185"/>
            <a:ext cx="3152775" cy="6858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135913E-355C-4858-B967-51309B68354D}"/>
              </a:ext>
            </a:extLst>
          </p:cNvPr>
          <p:cNvSpPr txBox="1"/>
          <p:nvPr/>
        </p:nvSpPr>
        <p:spPr>
          <a:xfrm>
            <a:off x="612396" y="2322000"/>
            <a:ext cx="25026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/>
              <a:t>그러데이션을 단순 반복했을 경우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D8BF05-6628-4C81-87A3-C1B6F06A120C}"/>
              </a:ext>
            </a:extLst>
          </p:cNvPr>
          <p:cNvSpPr txBox="1"/>
          <p:nvPr/>
        </p:nvSpPr>
        <p:spPr>
          <a:xfrm>
            <a:off x="553673" y="4077761"/>
            <a:ext cx="31726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/>
              <a:t>그러데이션이 겹치는 부분을 조절했을 경우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2639097B-F810-4564-9F2B-F7C6655385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343" y="4531380"/>
            <a:ext cx="1936240" cy="2033914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FAC79A9C-6240-45A4-83ED-8285E94B5B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62835" y="5110662"/>
            <a:ext cx="5895451" cy="1130634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3AABEE92-AF29-41B9-96F6-681873E447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52383" y="4610124"/>
            <a:ext cx="2990850" cy="187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02028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C7C753-9F88-4254-9862-F6A87176F75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/>
              <a:t>10. CSS </a:t>
            </a:r>
            <a:r>
              <a:rPr lang="ko-KR" altLang="en-US"/>
              <a:t>고급 선택자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3020E55D-5D6E-47B7-BF49-67DF43FF0CB8}"/>
              </a:ext>
            </a:extLst>
          </p:cNvPr>
          <p:cNvGrpSpPr/>
          <p:nvPr/>
        </p:nvGrpSpPr>
        <p:grpSpPr>
          <a:xfrm>
            <a:off x="2308161" y="2149420"/>
            <a:ext cx="4686299" cy="485775"/>
            <a:chOff x="2282994" y="2753427"/>
            <a:chExt cx="4686299" cy="485775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7E6505BA-A9A1-46F5-BFC6-A45ABCE494AF}"/>
                </a:ext>
              </a:extLst>
            </p:cNvPr>
            <p:cNvSpPr/>
            <p:nvPr/>
          </p:nvSpPr>
          <p:spPr>
            <a:xfrm>
              <a:off x="2282994" y="2753427"/>
              <a:ext cx="685800" cy="48577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>
                  <a:solidFill>
                    <a:schemeClr val="tx1"/>
                  </a:solidFill>
                </a:rPr>
                <a:t>10-1</a:t>
              </a:r>
              <a:endParaRPr lang="ko-KR" altLang="en-US" sz="1600" b="1">
                <a:solidFill>
                  <a:schemeClr val="tx1"/>
                </a:solidFill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FAFC29B-A5E1-4F15-A5FF-C528129D6456}"/>
                </a:ext>
              </a:extLst>
            </p:cNvPr>
            <p:cNvSpPr txBox="1"/>
            <p:nvPr/>
          </p:nvSpPr>
          <p:spPr>
            <a:xfrm>
              <a:off x="2993233" y="2791371"/>
              <a:ext cx="39760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/>
                <a:t>연결 선택자</a:t>
              </a: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D5239A65-4609-4585-95B3-13DD43DCD16F}"/>
                </a:ext>
              </a:extLst>
            </p:cNvPr>
            <p:cNvCxnSpPr/>
            <p:nvPr/>
          </p:nvCxnSpPr>
          <p:spPr>
            <a:xfrm>
              <a:off x="2959269" y="3220152"/>
              <a:ext cx="3333749" cy="0"/>
            </a:xfrm>
            <a:prstGeom prst="line">
              <a:avLst/>
            </a:prstGeom>
            <a:ln w="285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4AC4BBE6-FE62-44FB-BD25-0805A7EDECF2}"/>
              </a:ext>
            </a:extLst>
          </p:cNvPr>
          <p:cNvGrpSpPr/>
          <p:nvPr/>
        </p:nvGrpSpPr>
        <p:grpSpPr>
          <a:xfrm>
            <a:off x="2308161" y="2982475"/>
            <a:ext cx="4686299" cy="485775"/>
            <a:chOff x="2282994" y="2753427"/>
            <a:chExt cx="4686299" cy="485775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BF6031CE-3F68-4929-80E6-32DDBD45071D}"/>
                </a:ext>
              </a:extLst>
            </p:cNvPr>
            <p:cNvSpPr/>
            <p:nvPr/>
          </p:nvSpPr>
          <p:spPr>
            <a:xfrm>
              <a:off x="2282994" y="2753427"/>
              <a:ext cx="685800" cy="48577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>
                  <a:solidFill>
                    <a:schemeClr val="tx1"/>
                  </a:solidFill>
                </a:rPr>
                <a:t>10-2</a:t>
              </a:r>
              <a:endParaRPr lang="ko-KR" altLang="en-US" sz="1600" b="1">
                <a:solidFill>
                  <a:schemeClr val="tx1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D7CD5F5-77D3-40A6-8E04-378FC4AF00AE}"/>
                </a:ext>
              </a:extLst>
            </p:cNvPr>
            <p:cNvSpPr txBox="1"/>
            <p:nvPr/>
          </p:nvSpPr>
          <p:spPr>
            <a:xfrm>
              <a:off x="2993233" y="2791371"/>
              <a:ext cx="39760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/>
                <a:t>속성 선택자</a:t>
              </a: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E3884B6D-54C8-46BC-A27A-96703AACA4E6}"/>
                </a:ext>
              </a:extLst>
            </p:cNvPr>
            <p:cNvCxnSpPr/>
            <p:nvPr/>
          </p:nvCxnSpPr>
          <p:spPr>
            <a:xfrm>
              <a:off x="2959269" y="3220152"/>
              <a:ext cx="3333749" cy="0"/>
            </a:xfrm>
            <a:prstGeom prst="line">
              <a:avLst/>
            </a:prstGeom>
            <a:ln w="285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2759BB75-BFF1-49FF-BEF0-054976FB5475}"/>
              </a:ext>
            </a:extLst>
          </p:cNvPr>
          <p:cNvGrpSpPr/>
          <p:nvPr/>
        </p:nvGrpSpPr>
        <p:grpSpPr>
          <a:xfrm>
            <a:off x="2308161" y="3815530"/>
            <a:ext cx="4686299" cy="485775"/>
            <a:chOff x="2282994" y="2753427"/>
            <a:chExt cx="4686299" cy="485775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470E3213-A05A-429C-AE82-2614A5F73F93}"/>
                </a:ext>
              </a:extLst>
            </p:cNvPr>
            <p:cNvSpPr/>
            <p:nvPr/>
          </p:nvSpPr>
          <p:spPr>
            <a:xfrm>
              <a:off x="2282994" y="2753427"/>
              <a:ext cx="685800" cy="48577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>
                  <a:solidFill>
                    <a:schemeClr val="tx1"/>
                  </a:solidFill>
                </a:rPr>
                <a:t>10-3</a:t>
              </a:r>
              <a:endParaRPr lang="ko-KR" altLang="en-US" sz="1600" b="1">
                <a:solidFill>
                  <a:schemeClr val="tx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18EBD79-4B36-497C-BF94-EAB0CDE3C273}"/>
                </a:ext>
              </a:extLst>
            </p:cNvPr>
            <p:cNvSpPr txBox="1"/>
            <p:nvPr/>
          </p:nvSpPr>
          <p:spPr>
            <a:xfrm>
              <a:off x="2993233" y="2791371"/>
              <a:ext cx="39760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/>
                <a:t>가상 클래스와 가상 요소</a:t>
              </a:r>
            </a:p>
          </p:txBody>
        </p: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A7617444-6436-4175-A979-B92F67051214}"/>
                </a:ext>
              </a:extLst>
            </p:cNvPr>
            <p:cNvCxnSpPr/>
            <p:nvPr/>
          </p:nvCxnSpPr>
          <p:spPr>
            <a:xfrm>
              <a:off x="2959269" y="3220152"/>
              <a:ext cx="3333749" cy="0"/>
            </a:xfrm>
            <a:prstGeom prst="line">
              <a:avLst/>
            </a:prstGeom>
            <a:ln w="285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90733678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EB6D438C-A184-447B-ACCE-00753F422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연결 선택자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AAC8A46-B7AD-4C14-A03F-BD3BE17EC11A}"/>
              </a:ext>
            </a:extLst>
          </p:cNvPr>
          <p:cNvSpPr txBox="1"/>
          <p:nvPr/>
        </p:nvSpPr>
        <p:spPr>
          <a:xfrm>
            <a:off x="616591" y="1108084"/>
            <a:ext cx="6118956" cy="697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latin typeface="+mn-ea"/>
              </a:rPr>
              <a:t>연결 선택자 </a:t>
            </a:r>
            <a:r>
              <a:rPr lang="en-US" altLang="ko-KR" sz="1400">
                <a:latin typeface="+mn-ea"/>
              </a:rPr>
              <a:t>: </a:t>
            </a:r>
            <a:r>
              <a:rPr lang="ko-KR" altLang="en-US" sz="1400">
                <a:latin typeface="+mn-ea"/>
              </a:rPr>
              <a:t>선택자와 선택자를 연결해 적용 대상을 제한하는 선택자</a:t>
            </a:r>
            <a:r>
              <a:rPr lang="en-US" altLang="ko-KR" sz="1400">
                <a:latin typeface="+mn-ea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+mn-ea"/>
              </a:rPr>
              <a:t>컴비네이션 선택자</a:t>
            </a:r>
            <a:r>
              <a:rPr lang="en-US" altLang="ko-KR" sz="1400">
                <a:latin typeface="+mn-ea"/>
              </a:rPr>
              <a:t>(combination selector) </a:t>
            </a:r>
            <a:r>
              <a:rPr lang="ko-KR" altLang="en-US" sz="1400">
                <a:latin typeface="+mn-ea"/>
              </a:rPr>
              <a:t>또는</a:t>
            </a:r>
            <a:r>
              <a:rPr lang="en-US" altLang="ko-KR" sz="1400">
                <a:latin typeface="+mn-ea"/>
              </a:rPr>
              <a:t> ‘</a:t>
            </a:r>
            <a:r>
              <a:rPr lang="ko-KR" altLang="en-US" sz="1400" b="1">
                <a:latin typeface="+mn-ea"/>
              </a:rPr>
              <a:t>조합 선택자</a:t>
            </a:r>
            <a:r>
              <a:rPr lang="en-US" altLang="ko-KR" sz="1400">
                <a:latin typeface="+mn-ea"/>
              </a:rPr>
              <a:t>’</a:t>
            </a:r>
            <a:r>
              <a:rPr lang="ko-KR" altLang="en-US" sz="1400">
                <a:latin typeface="+mn-ea"/>
              </a:rPr>
              <a:t>라고도 함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041307-44B9-4C18-8DB6-DF37EE67693D}"/>
              </a:ext>
            </a:extLst>
          </p:cNvPr>
          <p:cNvSpPr txBox="1"/>
          <p:nvPr/>
        </p:nvSpPr>
        <p:spPr>
          <a:xfrm>
            <a:off x="746620" y="2123196"/>
            <a:ext cx="40927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/>
              <a:t>하위 선택자</a:t>
            </a:r>
            <a:r>
              <a:rPr lang="en-US" altLang="ko-KR" sz="1400" b="1"/>
              <a:t>(descendant selector)</a:t>
            </a:r>
            <a:endParaRPr lang="ko-KR" altLang="en-US" b="1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CB725DC-6C32-4DFF-BE58-3ACA6C80895C}"/>
              </a:ext>
            </a:extLst>
          </p:cNvPr>
          <p:cNvSpPr/>
          <p:nvPr/>
        </p:nvSpPr>
        <p:spPr>
          <a:xfrm>
            <a:off x="746620" y="2639929"/>
            <a:ext cx="5988927" cy="8876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+mn-ea"/>
              </a:rPr>
              <a:t>부모 요소에 포함된 </a:t>
            </a:r>
            <a:r>
              <a:rPr lang="ko-KR" altLang="en-US" sz="1200" u="sng">
                <a:solidFill>
                  <a:srgbClr val="C00000"/>
                </a:solidFill>
                <a:latin typeface="+mn-ea"/>
              </a:rPr>
              <a:t>모든 하위 요소에 </a:t>
            </a:r>
            <a:r>
              <a:rPr lang="ko-KR" altLang="en-US" sz="1200">
                <a:latin typeface="+mn-ea"/>
              </a:rPr>
              <a:t>스타일이 적용된다</a:t>
            </a:r>
            <a:r>
              <a:rPr lang="en-US" altLang="ko-KR" sz="1200">
                <a:latin typeface="+mn-ea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+mn-ea"/>
              </a:rPr>
              <a:t>자식 요소뿐만 아니라 손자 요소</a:t>
            </a:r>
            <a:r>
              <a:rPr lang="en-US" altLang="ko-KR" sz="1200">
                <a:latin typeface="+mn-ea"/>
              </a:rPr>
              <a:t>, </a:t>
            </a:r>
            <a:r>
              <a:rPr lang="ko-KR" altLang="en-US" sz="1200">
                <a:latin typeface="+mn-ea"/>
              </a:rPr>
              <a:t>손자의 손자 요소 등 모든 하위 요소까지 적용</a:t>
            </a:r>
            <a:endParaRPr lang="en-US" altLang="ko-KR" sz="120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+mn-ea"/>
              </a:rPr>
              <a:t>하위 선택자를 정의할 때는 상위 요소와 하위 요소를 나란히 쓴다</a:t>
            </a:r>
            <a:r>
              <a:rPr lang="en-US" altLang="ko-KR" sz="1200">
                <a:latin typeface="+mn-ea"/>
              </a:rPr>
              <a:t>. 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3AC9E18-99CB-4913-B449-D17CDF3815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697" y="3799898"/>
            <a:ext cx="1901024" cy="342674"/>
          </a:xfrm>
          <a:prstGeom prst="rect">
            <a:avLst/>
          </a:prstGeom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4D1F8256-4816-45CE-BF29-B0A89C1E328B}"/>
              </a:ext>
            </a:extLst>
          </p:cNvPr>
          <p:cNvGrpSpPr/>
          <p:nvPr/>
        </p:nvGrpSpPr>
        <p:grpSpPr>
          <a:xfrm>
            <a:off x="975943" y="4362339"/>
            <a:ext cx="5214674" cy="1705934"/>
            <a:chOff x="1068680" y="4043982"/>
            <a:chExt cx="5214674" cy="1705934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2832B7EC-E025-4210-9DF1-8B3235E686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68680" y="4349741"/>
              <a:ext cx="2514600" cy="1400175"/>
            </a:xfrm>
            <a:prstGeom prst="rect">
              <a:avLst/>
            </a:prstGeom>
          </p:spPr>
        </p:pic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541B54CD-007F-4CFB-BDC0-E3C6770A2D34}"/>
                </a:ext>
              </a:extLst>
            </p:cNvPr>
            <p:cNvGrpSpPr/>
            <p:nvPr/>
          </p:nvGrpSpPr>
          <p:grpSpPr>
            <a:xfrm>
              <a:off x="2325987" y="4043982"/>
              <a:ext cx="3957367" cy="897134"/>
              <a:chOff x="2393203" y="4286041"/>
              <a:chExt cx="3957367" cy="897134"/>
            </a:xfrm>
          </p:grpSpPr>
          <p:sp>
            <p:nvSpPr>
              <p:cNvPr id="7" name="사각형 설명선 8">
                <a:extLst>
                  <a:ext uri="{FF2B5EF4-FFF2-40B4-BE49-F238E27FC236}">
                    <a16:creationId xmlns:a16="http://schemas.microsoft.com/office/drawing/2014/main" id="{3417B299-A908-4D7F-A4DD-DAC6A3D65AF7}"/>
                  </a:ext>
                </a:extLst>
              </p:cNvPr>
              <p:cNvSpPr/>
              <p:nvPr/>
            </p:nvSpPr>
            <p:spPr>
              <a:xfrm>
                <a:off x="2811021" y="4286041"/>
                <a:ext cx="3539549" cy="41779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1100">
                    <a:solidFill>
                      <a:srgbClr val="0070C0"/>
                    </a:solidFill>
                  </a:rPr>
                  <a:t>section </a:t>
                </a:r>
                <a:r>
                  <a:rPr lang="ko-KR" altLang="en-US" sz="1100">
                    <a:solidFill>
                      <a:srgbClr val="0070C0"/>
                    </a:solidFill>
                  </a:rPr>
                  <a:t>요소 안의 모든 </a:t>
                </a:r>
                <a:r>
                  <a:rPr lang="en-US" altLang="ko-KR" sz="1100">
                    <a:solidFill>
                      <a:srgbClr val="0070C0"/>
                    </a:solidFill>
                  </a:rPr>
                  <a:t>p </a:t>
                </a:r>
                <a:r>
                  <a:rPr lang="ko-KR" altLang="en-US" sz="1100">
                    <a:solidFill>
                      <a:srgbClr val="0070C0"/>
                    </a:solidFill>
                  </a:rPr>
                  <a:t>요소에 적용할 스타일 규칙</a:t>
                </a:r>
              </a:p>
            </p:txBody>
          </p:sp>
          <p:cxnSp>
            <p:nvCxnSpPr>
              <p:cNvPr id="12" name="연결선: 꺾임 11">
                <a:extLst>
                  <a:ext uri="{FF2B5EF4-FFF2-40B4-BE49-F238E27FC236}">
                    <a16:creationId xmlns:a16="http://schemas.microsoft.com/office/drawing/2014/main" id="{6964165F-D85E-41ED-93ED-9DCE8959C0C5}"/>
                  </a:ext>
                </a:extLst>
              </p:cNvPr>
              <p:cNvCxnSpPr>
                <a:cxnSpLocks/>
                <a:stCxn id="7" idx="1"/>
              </p:cNvCxnSpPr>
              <p:nvPr/>
            </p:nvCxnSpPr>
            <p:spPr>
              <a:xfrm rot="10800000" flipV="1">
                <a:off x="2393203" y="4494939"/>
                <a:ext cx="417819" cy="688236"/>
              </a:xfrm>
              <a:prstGeom prst="bentConnector2">
                <a:avLst/>
              </a:prstGeom>
              <a:ln>
                <a:tailEnd type="triangle"/>
              </a:ln>
            </p:spPr>
            <p:style>
              <a:lnRef idx="1">
                <a:schemeClr val="accent5"/>
              </a:lnRef>
              <a:fillRef idx="0">
                <a:schemeClr val="accent5"/>
              </a:fillRef>
              <a:effectRef idx="0">
                <a:schemeClr val="accent5"/>
              </a:effectRef>
              <a:fontRef idx="minor">
                <a:schemeClr val="tx1"/>
              </a:fontRef>
            </p:style>
          </p:cxnSp>
        </p:grpSp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32B4D911-CE5C-4B9C-9503-A95630250B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1246" y="978213"/>
            <a:ext cx="5267477" cy="4901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798723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EB6D438C-A184-447B-ACCE-00753F422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연결 선택자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AE85553-D1DA-45C7-9808-6DC0767EBCD2}"/>
              </a:ext>
            </a:extLst>
          </p:cNvPr>
          <p:cNvSpPr txBox="1"/>
          <p:nvPr/>
        </p:nvSpPr>
        <p:spPr>
          <a:xfrm>
            <a:off x="746620" y="1225914"/>
            <a:ext cx="27515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/>
              <a:t>자식 선택자</a:t>
            </a:r>
            <a:r>
              <a:rPr lang="en-US" altLang="ko-KR" sz="1400" b="1"/>
              <a:t>(child selector)</a:t>
            </a:r>
            <a:endParaRPr lang="ko-KR" altLang="en-US" sz="1600" b="1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852F99B-00BD-48BE-95AF-81DA798381DC}"/>
              </a:ext>
            </a:extLst>
          </p:cNvPr>
          <p:cNvSpPr/>
          <p:nvPr/>
        </p:nvSpPr>
        <p:spPr>
          <a:xfrm>
            <a:off x="746621" y="1691973"/>
            <a:ext cx="5349380" cy="6106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+mn-ea"/>
              </a:rPr>
              <a:t>자식 요소에 스타일을 적용하는 선택자</a:t>
            </a:r>
            <a:endParaRPr lang="en-US" altLang="ko-KR" sz="120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+mn-ea"/>
              </a:rPr>
              <a:t>두 요소 사이에 ‘</a:t>
            </a:r>
            <a:r>
              <a:rPr lang="en-US" altLang="ko-KR" sz="1200">
                <a:latin typeface="+mn-ea"/>
              </a:rPr>
              <a:t>&gt;(</a:t>
            </a:r>
            <a:r>
              <a:rPr lang="ko-KR" altLang="en-US" sz="1200">
                <a:latin typeface="+mn-ea"/>
              </a:rPr>
              <a:t>부등호</a:t>
            </a:r>
            <a:r>
              <a:rPr lang="en-US" altLang="ko-KR" sz="1200">
                <a:latin typeface="+mn-ea"/>
              </a:rPr>
              <a:t>)’</a:t>
            </a:r>
            <a:r>
              <a:rPr lang="ko-KR" altLang="en-US" sz="1200">
                <a:latin typeface="+mn-ea"/>
              </a:rPr>
              <a:t>를 표시해 부모 요소와 자식 요소를 구분</a:t>
            </a:r>
            <a:endParaRPr lang="en-US" altLang="ko-KR" sz="1200">
              <a:latin typeface="+mn-ea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570BD6C-2059-4C1F-AAD4-CE2D377773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099" y="2483072"/>
            <a:ext cx="2077455" cy="323862"/>
          </a:xfrm>
          <a:prstGeom prst="rect">
            <a:avLst/>
          </a:prstGeom>
        </p:spPr>
      </p:pic>
      <p:grpSp>
        <p:nvGrpSpPr>
          <p:cNvPr id="30" name="그룹 29">
            <a:extLst>
              <a:ext uri="{FF2B5EF4-FFF2-40B4-BE49-F238E27FC236}">
                <a16:creationId xmlns:a16="http://schemas.microsoft.com/office/drawing/2014/main" id="{B7FABAAF-1E63-40C5-B739-B5881E7C3838}"/>
              </a:ext>
            </a:extLst>
          </p:cNvPr>
          <p:cNvGrpSpPr/>
          <p:nvPr/>
        </p:nvGrpSpPr>
        <p:grpSpPr>
          <a:xfrm>
            <a:off x="953923" y="3287980"/>
            <a:ext cx="3364927" cy="2263775"/>
            <a:chOff x="953923" y="3287980"/>
            <a:chExt cx="3364927" cy="2263775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2F8F1634-BCEE-49FF-9CC5-042FF94F68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3923" y="3287980"/>
              <a:ext cx="2466591" cy="1438086"/>
            </a:xfrm>
            <a:prstGeom prst="rect">
              <a:avLst/>
            </a:prstGeom>
          </p:spPr>
        </p:pic>
        <p:sp>
          <p:nvSpPr>
            <p:cNvPr id="16" name="사각형 설명선 5">
              <a:extLst>
                <a:ext uri="{FF2B5EF4-FFF2-40B4-BE49-F238E27FC236}">
                  <a16:creationId xmlns:a16="http://schemas.microsoft.com/office/drawing/2014/main" id="{2E72B89A-0704-4AE5-A9EB-FDA15E00333C}"/>
                </a:ext>
              </a:extLst>
            </p:cNvPr>
            <p:cNvSpPr/>
            <p:nvPr/>
          </p:nvSpPr>
          <p:spPr>
            <a:xfrm>
              <a:off x="1852259" y="4916060"/>
              <a:ext cx="2466591" cy="63569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r>
                <a:rPr lang="en-US" altLang="ko-KR" sz="1050">
                  <a:solidFill>
                    <a:srgbClr val="0070C0"/>
                  </a:solidFill>
                </a:rPr>
                <a:t>section </a:t>
              </a:r>
              <a:r>
                <a:rPr lang="ko-KR" altLang="en-US" sz="1050">
                  <a:solidFill>
                    <a:srgbClr val="0070C0"/>
                  </a:solidFill>
                </a:rPr>
                <a:t>요소 안에 포함된 </a:t>
              </a:r>
              <a:r>
                <a:rPr lang="en-US" altLang="ko-KR" sz="1050">
                  <a:solidFill>
                    <a:srgbClr val="0070C0"/>
                  </a:solidFill>
                </a:rPr>
                <a:t>p </a:t>
              </a:r>
              <a:r>
                <a:rPr lang="ko-KR" altLang="en-US" sz="1050">
                  <a:solidFill>
                    <a:srgbClr val="0070C0"/>
                  </a:solidFill>
                </a:rPr>
                <a:t>요소 중 </a:t>
              </a:r>
              <a:r>
                <a:rPr lang="en-US" altLang="ko-KR" sz="1050">
                  <a:solidFill>
                    <a:srgbClr val="0070C0"/>
                  </a:solidFill>
                </a:rPr>
                <a:t/>
              </a:r>
              <a:br>
                <a:rPr lang="en-US" altLang="ko-KR" sz="1050">
                  <a:solidFill>
                    <a:srgbClr val="0070C0"/>
                  </a:solidFill>
                </a:rPr>
              </a:br>
              <a:r>
                <a:rPr lang="ko-KR" altLang="en-US" sz="1050">
                  <a:solidFill>
                    <a:srgbClr val="0070C0"/>
                  </a:solidFill>
                </a:rPr>
                <a:t>자식 </a:t>
              </a:r>
              <a:r>
                <a:rPr lang="en-US" altLang="ko-KR" sz="1050">
                  <a:solidFill>
                    <a:srgbClr val="0070C0"/>
                  </a:solidFill>
                </a:rPr>
                <a:t>p </a:t>
              </a:r>
              <a:r>
                <a:rPr lang="ko-KR" altLang="en-US" sz="1050">
                  <a:solidFill>
                    <a:srgbClr val="0070C0"/>
                  </a:solidFill>
                </a:rPr>
                <a:t>요소에만 적용할 스타일 규칙</a:t>
              </a:r>
            </a:p>
          </p:txBody>
        </p:sp>
        <p:cxnSp>
          <p:nvCxnSpPr>
            <p:cNvPr id="22" name="직선 화살표 연결선 21">
              <a:extLst>
                <a:ext uri="{FF2B5EF4-FFF2-40B4-BE49-F238E27FC236}">
                  <a16:creationId xmlns:a16="http://schemas.microsoft.com/office/drawing/2014/main" id="{9789EFF1-92B7-4F07-A49B-ECA4E82EB05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79344" y="4113669"/>
              <a:ext cx="268447" cy="80239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9" name="그림 28">
            <a:extLst>
              <a:ext uri="{FF2B5EF4-FFF2-40B4-BE49-F238E27FC236}">
                <a16:creationId xmlns:a16="http://schemas.microsoft.com/office/drawing/2014/main" id="{67952DA7-D1A8-432C-9871-CD90B201C6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6653" y="942930"/>
            <a:ext cx="5546147" cy="4972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934221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EB6D438C-A184-447B-ACCE-00753F422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연결 선택자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AE85553-D1DA-45C7-9808-6DC0767EBCD2}"/>
              </a:ext>
            </a:extLst>
          </p:cNvPr>
          <p:cNvSpPr txBox="1"/>
          <p:nvPr/>
        </p:nvSpPr>
        <p:spPr>
          <a:xfrm>
            <a:off x="746620" y="1225914"/>
            <a:ext cx="38771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/>
              <a:t>인접 형제 선택자</a:t>
            </a:r>
            <a:r>
              <a:rPr lang="en-US" altLang="ko-KR" sz="1400" b="1"/>
              <a:t>(adjacent selector)</a:t>
            </a:r>
            <a:endParaRPr lang="ko-KR" altLang="en-US" sz="1600" b="1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852F99B-00BD-48BE-95AF-81DA798381DC}"/>
              </a:ext>
            </a:extLst>
          </p:cNvPr>
          <p:cNvSpPr/>
          <p:nvPr/>
        </p:nvSpPr>
        <p:spPr>
          <a:xfrm>
            <a:off x="746621" y="1691973"/>
            <a:ext cx="5550662" cy="8876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+mn-ea"/>
              </a:rPr>
              <a:t>같은 부모를 가진 형제 요소 중 첫 번째 동생 요소에만 스타일 적용</a:t>
            </a:r>
            <a:endParaRPr lang="en-US" altLang="ko-KR" sz="120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+mn-ea"/>
              </a:rPr>
              <a:t>요소</a:t>
            </a:r>
            <a:r>
              <a:rPr lang="en-US" altLang="ko-KR" sz="1200">
                <a:latin typeface="+mn-ea"/>
              </a:rPr>
              <a:t>1</a:t>
            </a:r>
            <a:r>
              <a:rPr lang="ko-KR" altLang="en-US" sz="1200">
                <a:latin typeface="+mn-ea"/>
              </a:rPr>
              <a:t>과 요소</a:t>
            </a:r>
            <a:r>
              <a:rPr lang="en-US" altLang="ko-KR" sz="1200">
                <a:latin typeface="+mn-ea"/>
              </a:rPr>
              <a:t>2 </a:t>
            </a:r>
            <a:r>
              <a:rPr lang="ko-KR" altLang="en-US" sz="1200">
                <a:latin typeface="+mn-ea"/>
              </a:rPr>
              <a:t>사이에 </a:t>
            </a:r>
            <a:r>
              <a:rPr lang="en-US" altLang="ko-KR" sz="1200">
                <a:latin typeface="+mn-ea"/>
              </a:rPr>
              <a:t>‘+’ </a:t>
            </a:r>
            <a:r>
              <a:rPr lang="ko-KR" altLang="en-US" sz="1200">
                <a:latin typeface="+mn-ea"/>
              </a:rPr>
              <a:t>기호 사용</a:t>
            </a:r>
            <a:r>
              <a:rPr lang="en-US" altLang="ko-KR" sz="1200">
                <a:latin typeface="+mn-ea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+mn-ea"/>
              </a:rPr>
              <a:t>요소</a:t>
            </a:r>
            <a:r>
              <a:rPr lang="en-US" altLang="ko-KR" sz="1200">
                <a:latin typeface="+mn-ea"/>
              </a:rPr>
              <a:t>1</a:t>
            </a:r>
            <a:r>
              <a:rPr lang="ko-KR" altLang="en-US" sz="1200">
                <a:latin typeface="+mn-ea"/>
              </a:rPr>
              <a:t>과 요소</a:t>
            </a:r>
            <a:r>
              <a:rPr lang="en-US" altLang="ko-KR" sz="1200">
                <a:latin typeface="+mn-ea"/>
              </a:rPr>
              <a:t>2</a:t>
            </a:r>
            <a:r>
              <a:rPr lang="ko-KR" altLang="en-US" sz="1200">
                <a:latin typeface="+mn-ea"/>
              </a:rPr>
              <a:t>는 같은 레벨이면서 요소</a:t>
            </a:r>
            <a:r>
              <a:rPr lang="en-US" altLang="ko-KR" sz="1200">
                <a:latin typeface="+mn-ea"/>
              </a:rPr>
              <a:t>1 </a:t>
            </a:r>
            <a:r>
              <a:rPr lang="ko-KR" altLang="en-US" sz="1200">
                <a:latin typeface="+mn-ea"/>
              </a:rPr>
              <a:t>이후 첫번째 요소</a:t>
            </a:r>
            <a:r>
              <a:rPr lang="en-US" altLang="ko-KR" sz="1200">
                <a:latin typeface="+mn-ea"/>
              </a:rPr>
              <a:t>2</a:t>
            </a:r>
            <a:r>
              <a:rPr lang="ko-KR" altLang="en-US" sz="1200">
                <a:latin typeface="+mn-ea"/>
              </a:rPr>
              <a:t>에 적용</a:t>
            </a:r>
            <a:endParaRPr lang="en-US" altLang="ko-KR" sz="1200">
              <a:latin typeface="+mn-ea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64BD2FA-3102-4EC0-934D-AC418B85C470}"/>
              </a:ext>
            </a:extLst>
          </p:cNvPr>
          <p:cNvGrpSpPr/>
          <p:nvPr/>
        </p:nvGrpSpPr>
        <p:grpSpPr>
          <a:xfrm>
            <a:off x="811461" y="3498906"/>
            <a:ext cx="3507389" cy="2052849"/>
            <a:chOff x="811461" y="3498906"/>
            <a:chExt cx="3507389" cy="2052849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2237937F-46E2-4BA0-B3D1-235B6F85C1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11461" y="3498906"/>
              <a:ext cx="2609850" cy="1047750"/>
            </a:xfrm>
            <a:prstGeom prst="rect">
              <a:avLst/>
            </a:prstGeom>
          </p:spPr>
        </p:pic>
        <p:sp>
          <p:nvSpPr>
            <p:cNvPr id="16" name="사각형 설명선 5">
              <a:extLst>
                <a:ext uri="{FF2B5EF4-FFF2-40B4-BE49-F238E27FC236}">
                  <a16:creationId xmlns:a16="http://schemas.microsoft.com/office/drawing/2014/main" id="{2E72B89A-0704-4AE5-A9EB-FDA15E00333C}"/>
                </a:ext>
              </a:extLst>
            </p:cNvPr>
            <p:cNvSpPr/>
            <p:nvPr/>
          </p:nvSpPr>
          <p:spPr>
            <a:xfrm>
              <a:off x="1852259" y="4916060"/>
              <a:ext cx="2466591" cy="63569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r>
                <a:rPr lang="en-US" altLang="ko-KR" sz="1050">
                  <a:solidFill>
                    <a:srgbClr val="0070C0"/>
                  </a:solidFill>
                </a:rPr>
                <a:t>h1 </a:t>
              </a:r>
              <a:r>
                <a:rPr lang="ko-KR" altLang="en-US" sz="1050">
                  <a:solidFill>
                    <a:srgbClr val="0070C0"/>
                  </a:solidFill>
                </a:rPr>
                <a:t>요소 다음에 오는 </a:t>
              </a:r>
              <a:r>
                <a:rPr lang="en-US" altLang="ko-KR" sz="1050">
                  <a:solidFill>
                    <a:srgbClr val="0070C0"/>
                  </a:solidFill>
                </a:rPr>
                <a:t>p </a:t>
              </a:r>
              <a:r>
                <a:rPr lang="ko-KR" altLang="en-US" sz="1050">
                  <a:solidFill>
                    <a:srgbClr val="0070C0"/>
                  </a:solidFill>
                </a:rPr>
                <a:t>요소들 중 </a:t>
              </a:r>
              <a:endParaRPr lang="en-US" altLang="ko-KR" sz="1050">
                <a:solidFill>
                  <a:srgbClr val="0070C0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050">
                  <a:solidFill>
                    <a:srgbClr val="0070C0"/>
                  </a:solidFill>
                </a:rPr>
                <a:t>첫번째 </a:t>
              </a:r>
              <a:r>
                <a:rPr lang="en-US" altLang="ko-KR" sz="1050">
                  <a:solidFill>
                    <a:srgbClr val="0070C0"/>
                  </a:solidFill>
                </a:rPr>
                <a:t>p </a:t>
              </a:r>
              <a:r>
                <a:rPr lang="ko-KR" altLang="en-US" sz="1050">
                  <a:solidFill>
                    <a:srgbClr val="0070C0"/>
                  </a:solidFill>
                </a:rPr>
                <a:t>요소에만 파란색 글씨 적용</a:t>
              </a:r>
            </a:p>
          </p:txBody>
        </p:sp>
        <p:cxnSp>
          <p:nvCxnSpPr>
            <p:cNvPr id="22" name="직선 화살표 연결선 21">
              <a:extLst>
                <a:ext uri="{FF2B5EF4-FFF2-40B4-BE49-F238E27FC236}">
                  <a16:creationId xmlns:a16="http://schemas.microsoft.com/office/drawing/2014/main" id="{9789EFF1-92B7-4F07-A49B-ECA4E82EB05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01660" y="4438409"/>
              <a:ext cx="246132" cy="47765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D0869F6F-7FEA-42A1-85B9-13A33E2AD6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561" y="2744694"/>
            <a:ext cx="1723231" cy="30548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6A69F84-A89F-4FB7-8223-265861432A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9358" y="1541611"/>
            <a:ext cx="5086021" cy="262995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518B89D-4710-499F-8DDC-3DA132F63A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2263" y="4330163"/>
            <a:ext cx="3578884" cy="2026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610226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6C39BC52-1D13-4ACF-9DA1-60167D6DBC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321" y="3375153"/>
            <a:ext cx="2148423" cy="963086"/>
          </a:xfrm>
          <a:prstGeom prst="rect">
            <a:avLst/>
          </a:prstGeom>
        </p:spPr>
      </p:pic>
      <p:sp>
        <p:nvSpPr>
          <p:cNvPr id="4" name="제목 3">
            <a:extLst>
              <a:ext uri="{FF2B5EF4-FFF2-40B4-BE49-F238E27FC236}">
                <a16:creationId xmlns:a16="http://schemas.microsoft.com/office/drawing/2014/main" id="{EB6D438C-A184-447B-ACCE-00753F422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연결 선택자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AE85553-D1DA-45C7-9808-6DC0767EBCD2}"/>
              </a:ext>
            </a:extLst>
          </p:cNvPr>
          <p:cNvSpPr txBox="1"/>
          <p:nvPr/>
        </p:nvSpPr>
        <p:spPr>
          <a:xfrm>
            <a:off x="746620" y="1225914"/>
            <a:ext cx="38771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/>
              <a:t>형제 선택자</a:t>
            </a:r>
            <a:r>
              <a:rPr lang="en-US" altLang="ko-KR" sz="1400" b="1"/>
              <a:t>(sibling selector)</a:t>
            </a:r>
            <a:endParaRPr lang="ko-KR" altLang="en-US" sz="1600" b="1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852F99B-00BD-48BE-95AF-81DA798381DC}"/>
              </a:ext>
            </a:extLst>
          </p:cNvPr>
          <p:cNvSpPr/>
          <p:nvPr/>
        </p:nvSpPr>
        <p:spPr>
          <a:xfrm>
            <a:off x="746621" y="1691973"/>
            <a:ext cx="5349380" cy="8876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+mn-ea"/>
              </a:rPr>
              <a:t>형제 요소들에 스타일 적용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+mn-ea"/>
              </a:rPr>
              <a:t>인접 형제 선택자와 다른 점은 모든 형제 요소에 다 적용된다는 것</a:t>
            </a:r>
            <a:r>
              <a:rPr lang="en-US" altLang="ko-KR" sz="1200">
                <a:latin typeface="+mn-ea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+mn-ea"/>
              </a:rPr>
              <a:t>요소</a:t>
            </a:r>
            <a:r>
              <a:rPr lang="en-US" altLang="ko-KR" sz="1200">
                <a:latin typeface="+mn-ea"/>
              </a:rPr>
              <a:t>1</a:t>
            </a:r>
            <a:r>
              <a:rPr lang="ko-KR" altLang="en-US" sz="1200">
                <a:latin typeface="+mn-ea"/>
              </a:rPr>
              <a:t>과 요소</a:t>
            </a:r>
            <a:r>
              <a:rPr lang="en-US" altLang="ko-KR" sz="1200">
                <a:latin typeface="+mn-ea"/>
              </a:rPr>
              <a:t>2 </a:t>
            </a:r>
            <a:r>
              <a:rPr lang="ko-KR" altLang="en-US" sz="1200">
                <a:latin typeface="+mn-ea"/>
              </a:rPr>
              <a:t>사이에 기호 </a:t>
            </a:r>
            <a:r>
              <a:rPr lang="en-US" altLang="ko-KR" sz="1200">
                <a:latin typeface="+mn-ea"/>
              </a:rPr>
              <a:t>‘~’ </a:t>
            </a:r>
            <a:r>
              <a:rPr lang="ko-KR" altLang="en-US" sz="1200">
                <a:latin typeface="+mn-ea"/>
              </a:rPr>
              <a:t>사용</a:t>
            </a:r>
            <a:endParaRPr lang="en-US" altLang="ko-KR" sz="1200">
              <a:latin typeface="+mn-ea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B7FABAAF-1E63-40C5-B739-B5881E7C3838}"/>
              </a:ext>
            </a:extLst>
          </p:cNvPr>
          <p:cNvGrpSpPr/>
          <p:nvPr/>
        </p:nvGrpSpPr>
        <p:grpSpPr>
          <a:xfrm>
            <a:off x="1852259" y="4225954"/>
            <a:ext cx="2466591" cy="1325801"/>
            <a:chOff x="1852259" y="4225954"/>
            <a:chExt cx="2466591" cy="1325801"/>
          </a:xfrm>
        </p:grpSpPr>
        <p:sp>
          <p:nvSpPr>
            <p:cNvPr id="16" name="사각형 설명선 5">
              <a:extLst>
                <a:ext uri="{FF2B5EF4-FFF2-40B4-BE49-F238E27FC236}">
                  <a16:creationId xmlns:a16="http://schemas.microsoft.com/office/drawing/2014/main" id="{2E72B89A-0704-4AE5-A9EB-FDA15E00333C}"/>
                </a:ext>
              </a:extLst>
            </p:cNvPr>
            <p:cNvSpPr/>
            <p:nvPr/>
          </p:nvSpPr>
          <p:spPr>
            <a:xfrm>
              <a:off x="1852259" y="4916060"/>
              <a:ext cx="2466591" cy="63569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050">
                  <a:solidFill>
                    <a:srgbClr val="0070C0"/>
                  </a:solidFill>
                </a:rPr>
                <a:t>h1 </a:t>
              </a:r>
              <a:r>
                <a:rPr lang="ko-KR" altLang="en-US" sz="1050">
                  <a:solidFill>
                    <a:srgbClr val="0070C0"/>
                  </a:solidFill>
                </a:rPr>
                <a:t>요소 다음에 오는</a:t>
              </a:r>
              <a:endParaRPr lang="en-US" altLang="ko-KR" sz="1050">
                <a:solidFill>
                  <a:srgbClr val="0070C0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050">
                  <a:solidFill>
                    <a:srgbClr val="0070C0"/>
                  </a:solidFill>
                </a:rPr>
                <a:t>모든 형제 </a:t>
              </a:r>
              <a:r>
                <a:rPr lang="en-US" altLang="ko-KR" sz="1050">
                  <a:solidFill>
                    <a:srgbClr val="0070C0"/>
                  </a:solidFill>
                </a:rPr>
                <a:t>p </a:t>
              </a:r>
              <a:r>
                <a:rPr lang="ko-KR" altLang="en-US" sz="1050">
                  <a:solidFill>
                    <a:srgbClr val="0070C0"/>
                  </a:solidFill>
                </a:rPr>
                <a:t>요소에 밑줄 적용</a:t>
              </a:r>
            </a:p>
          </p:txBody>
        </p:sp>
        <p:cxnSp>
          <p:nvCxnSpPr>
            <p:cNvPr id="22" name="직선 화살표 연결선 21">
              <a:extLst>
                <a:ext uri="{FF2B5EF4-FFF2-40B4-BE49-F238E27FC236}">
                  <a16:creationId xmlns:a16="http://schemas.microsoft.com/office/drawing/2014/main" id="{9789EFF1-92B7-4F07-A49B-ECA4E82EB05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01660" y="4225954"/>
              <a:ext cx="246132" cy="69010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0540668B-52D7-4567-B20A-293B46CD0F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321" y="2769582"/>
            <a:ext cx="1793868" cy="30752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7CCECAF-A02D-4AB4-B97F-0AA6207773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2269" y="1225914"/>
            <a:ext cx="5439298" cy="4786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10464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EB6D438C-A184-447B-ACCE-00753F422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속성 선택자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EE0F8DF-E9CA-4495-937D-BBA19CBDDC6A}"/>
              </a:ext>
            </a:extLst>
          </p:cNvPr>
          <p:cNvSpPr txBox="1"/>
          <p:nvPr/>
        </p:nvSpPr>
        <p:spPr>
          <a:xfrm>
            <a:off x="684209" y="1009749"/>
            <a:ext cx="27515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/>
              <a:t>[</a:t>
            </a:r>
            <a:r>
              <a:rPr lang="ko-KR" altLang="en-US" sz="1600" b="1"/>
              <a:t>속성</a:t>
            </a:r>
            <a:r>
              <a:rPr lang="en-US" altLang="ko-KR" sz="1600" b="1"/>
              <a:t>] </a:t>
            </a:r>
            <a:r>
              <a:rPr lang="ko-KR" altLang="en-US" sz="1600" b="1"/>
              <a:t>선택자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EC584F0-841A-4358-80C2-D905D906247F}"/>
              </a:ext>
            </a:extLst>
          </p:cNvPr>
          <p:cNvSpPr/>
          <p:nvPr/>
        </p:nvSpPr>
        <p:spPr>
          <a:xfrm>
            <a:off x="684210" y="1475808"/>
            <a:ext cx="3791824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+mn-ea"/>
              </a:rPr>
              <a:t>지정한 속성을 가진 요소를 찾아 스타일 적용</a:t>
            </a:r>
            <a:endParaRPr lang="en-US" altLang="ko-KR" sz="1200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14C0FBF-0CB8-400E-BAD0-7895E1B4C894}"/>
              </a:ext>
            </a:extLst>
          </p:cNvPr>
          <p:cNvSpPr txBox="1"/>
          <p:nvPr/>
        </p:nvSpPr>
        <p:spPr>
          <a:xfrm>
            <a:off x="6214798" y="1009749"/>
            <a:ext cx="27515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/>
              <a:t>[</a:t>
            </a:r>
            <a:r>
              <a:rPr lang="ko-KR" altLang="en-US" sz="1600" b="1"/>
              <a:t>속성 </a:t>
            </a:r>
            <a:r>
              <a:rPr lang="en-US" altLang="ko-KR" sz="1600" b="1"/>
              <a:t>=  </a:t>
            </a:r>
            <a:r>
              <a:rPr lang="ko-KR" altLang="en-US" sz="1600" b="1"/>
              <a:t>값</a:t>
            </a:r>
            <a:r>
              <a:rPr lang="en-US" altLang="ko-KR" sz="1600" b="1"/>
              <a:t>] </a:t>
            </a:r>
            <a:r>
              <a:rPr lang="ko-KR" altLang="en-US" sz="1600" b="1"/>
              <a:t>선택자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5022D40-460B-4371-B7A6-69BE949CD609}"/>
              </a:ext>
            </a:extLst>
          </p:cNvPr>
          <p:cNvSpPr/>
          <p:nvPr/>
        </p:nvSpPr>
        <p:spPr>
          <a:xfrm>
            <a:off x="6214799" y="1475808"/>
            <a:ext cx="5076778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+mn-ea"/>
              </a:rPr>
              <a:t>주어진 속성과 속성 값이 일치하는 요소를 찾아 스타일 적용</a:t>
            </a:r>
            <a:endParaRPr lang="en-US" altLang="ko-KR" sz="1200"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7FC7693-8466-420B-81B3-050C1E12E5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886" y="2014708"/>
            <a:ext cx="4708103" cy="2828584"/>
          </a:xfrm>
          <a:prstGeom prst="rect">
            <a:avLst/>
          </a:prstGeom>
        </p:spPr>
      </p:pic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F5B91351-30EF-4E7E-A90D-F83B362449F7}"/>
              </a:ext>
            </a:extLst>
          </p:cNvPr>
          <p:cNvCxnSpPr/>
          <p:nvPr/>
        </p:nvCxnSpPr>
        <p:spPr>
          <a:xfrm>
            <a:off x="5924469" y="844505"/>
            <a:ext cx="0" cy="516899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6F96CD7B-03C9-4EF1-9A14-B3DCF2CFE5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7532" y="1936930"/>
            <a:ext cx="4928817" cy="2898553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1F7EE4C8-3A6A-4964-AB94-3A9377A678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923" y="5359292"/>
            <a:ext cx="4779066" cy="545587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2D4280A0-5355-43AF-8131-AB66894E86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2760" y="5235996"/>
            <a:ext cx="1850726" cy="1158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967813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EB6D438C-A184-447B-ACCE-00753F422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속성 선택자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DE2D3C-045F-43C0-BB51-1218891C5FA0}"/>
              </a:ext>
            </a:extLst>
          </p:cNvPr>
          <p:cNvSpPr txBox="1"/>
          <p:nvPr/>
        </p:nvSpPr>
        <p:spPr>
          <a:xfrm>
            <a:off x="497562" y="985042"/>
            <a:ext cx="27515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/>
              <a:t>[</a:t>
            </a:r>
            <a:r>
              <a:rPr lang="ko-KR" altLang="en-US" sz="1600" b="1"/>
              <a:t>속성</a:t>
            </a:r>
            <a:r>
              <a:rPr lang="en-US" altLang="ko-KR" sz="1600" b="1"/>
              <a:t>~=</a:t>
            </a:r>
            <a:r>
              <a:rPr lang="ko-KR" altLang="en-US" sz="1600" b="1"/>
              <a:t>값</a:t>
            </a:r>
            <a:r>
              <a:rPr lang="en-US" altLang="ko-KR" sz="1600" b="1"/>
              <a:t>] </a:t>
            </a:r>
            <a:r>
              <a:rPr lang="ko-KR" altLang="en-US" sz="1600" b="1"/>
              <a:t>선택자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4259BA4-80D0-43BF-8825-2A718BEB6A55}"/>
              </a:ext>
            </a:extLst>
          </p:cNvPr>
          <p:cNvSpPr/>
          <p:nvPr/>
        </p:nvSpPr>
        <p:spPr>
          <a:xfrm>
            <a:off x="472439" y="1424813"/>
            <a:ext cx="5349376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+mn-ea"/>
              </a:rPr>
              <a:t>여러 속성 값 중에 해당 값이 포함되어 있는 요소를 찾아 스타일 적용</a:t>
            </a:r>
            <a:endParaRPr lang="en-US" altLang="ko-KR" sz="1200">
              <a:latin typeface="+mn-ea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61210CF-BA96-41EF-A386-B1E5BCE89CB0}"/>
              </a:ext>
            </a:extLst>
          </p:cNvPr>
          <p:cNvCxnSpPr>
            <a:cxnSpLocks/>
          </p:cNvCxnSpPr>
          <p:nvPr/>
        </p:nvCxnSpPr>
        <p:spPr>
          <a:xfrm>
            <a:off x="6022356" y="886450"/>
            <a:ext cx="0" cy="4923473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9F5D952-377F-4555-88C3-ABBD96D98E22}"/>
              </a:ext>
            </a:extLst>
          </p:cNvPr>
          <p:cNvSpPr txBox="1"/>
          <p:nvPr/>
        </p:nvSpPr>
        <p:spPr>
          <a:xfrm>
            <a:off x="6275627" y="958754"/>
            <a:ext cx="27515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/>
              <a:t>[</a:t>
            </a:r>
            <a:r>
              <a:rPr lang="ko-KR" altLang="en-US" sz="1600" b="1"/>
              <a:t>속성 </a:t>
            </a:r>
            <a:r>
              <a:rPr lang="en-US" altLang="ko-KR" sz="1600" b="1"/>
              <a:t>|=  </a:t>
            </a:r>
            <a:r>
              <a:rPr lang="ko-KR" altLang="en-US" sz="1600" b="1"/>
              <a:t>값</a:t>
            </a:r>
            <a:r>
              <a:rPr lang="en-US" altLang="ko-KR" sz="1600" b="1"/>
              <a:t>] </a:t>
            </a:r>
            <a:r>
              <a:rPr lang="ko-KR" altLang="en-US" sz="1600" b="1"/>
              <a:t>선택자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0B60AF2-D9E9-46A2-8D1B-8B93F2303F73}"/>
              </a:ext>
            </a:extLst>
          </p:cNvPr>
          <p:cNvSpPr/>
          <p:nvPr/>
        </p:nvSpPr>
        <p:spPr>
          <a:xfrm>
            <a:off x="6275628" y="1424813"/>
            <a:ext cx="5076778" cy="6106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+mn-ea"/>
              </a:rPr>
              <a:t>특정 값이 포함된 속성을 가진 요소를 찾아 스타일 적용</a:t>
            </a:r>
            <a:endParaRPr lang="en-US" altLang="ko-KR" sz="1200">
              <a:latin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+mn-ea"/>
              </a:rPr>
              <a:t>하이픈으로 연결해 한 단어 값을 이루는 요소에도 적용</a:t>
            </a:r>
            <a:endParaRPr lang="en-US" altLang="ko-KR" sz="1200">
              <a:latin typeface="+mn-ea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DEE1284E-49C2-4B5D-8C88-64C6A14D5689}"/>
              </a:ext>
            </a:extLst>
          </p:cNvPr>
          <p:cNvGrpSpPr/>
          <p:nvPr/>
        </p:nvGrpSpPr>
        <p:grpSpPr>
          <a:xfrm>
            <a:off x="486437" y="1923310"/>
            <a:ext cx="5273027" cy="3706745"/>
            <a:chOff x="500560" y="2186024"/>
            <a:chExt cx="5273027" cy="3706745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39675775-4805-42CB-A26A-B435210C457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0560" y="2186024"/>
              <a:ext cx="5192169" cy="3706745"/>
            </a:xfrm>
            <a:prstGeom prst="rect">
              <a:avLst/>
            </a:prstGeom>
          </p:spPr>
        </p:pic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BA086A78-B029-4003-972D-BE64648CC5FA}"/>
                </a:ext>
              </a:extLst>
            </p:cNvPr>
            <p:cNvGrpSpPr/>
            <p:nvPr/>
          </p:nvGrpSpPr>
          <p:grpSpPr>
            <a:xfrm>
              <a:off x="727878" y="2507480"/>
              <a:ext cx="5045709" cy="503501"/>
              <a:chOff x="746620" y="2843706"/>
              <a:chExt cx="5045709" cy="503501"/>
            </a:xfrm>
          </p:grpSpPr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2F2F819C-7FAA-4EB5-80E1-95D34F2280C7}"/>
                  </a:ext>
                </a:extLst>
              </p:cNvPr>
              <p:cNvSpPr/>
              <p:nvPr/>
            </p:nvSpPr>
            <p:spPr>
              <a:xfrm>
                <a:off x="746620" y="3137483"/>
                <a:ext cx="1761688" cy="209724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44A7745-F332-4131-923B-F563389A8088}"/>
                  </a:ext>
                </a:extLst>
              </p:cNvPr>
              <p:cNvSpPr txBox="1"/>
              <p:nvPr/>
            </p:nvSpPr>
            <p:spPr>
              <a:xfrm>
                <a:off x="2122414" y="2843706"/>
                <a:ext cx="366991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>
                    <a:solidFill>
                      <a:srgbClr val="C00000"/>
                    </a:solidFill>
                  </a:rPr>
                  <a:t>class </a:t>
                </a:r>
                <a:r>
                  <a:rPr lang="ko-KR" altLang="en-US" sz="1200">
                    <a:solidFill>
                      <a:srgbClr val="C00000"/>
                    </a:solidFill>
                  </a:rPr>
                  <a:t>속성에 </a:t>
                </a:r>
                <a:r>
                  <a:rPr lang="en-US" altLang="ko-KR" sz="1200">
                    <a:solidFill>
                      <a:srgbClr val="C00000"/>
                    </a:solidFill>
                  </a:rPr>
                  <a:t>button </a:t>
                </a:r>
                <a:r>
                  <a:rPr lang="ko-KR" altLang="en-US" sz="1200">
                    <a:solidFill>
                      <a:srgbClr val="C00000"/>
                    </a:solidFill>
                  </a:rPr>
                  <a:t>값이 있는 요소를 찾는 선택자</a:t>
                </a:r>
              </a:p>
            </p:txBody>
          </p:sp>
          <p:cxnSp>
            <p:nvCxnSpPr>
              <p:cNvPr id="19" name="연결선: 꺾임 18">
                <a:extLst>
                  <a:ext uri="{FF2B5EF4-FFF2-40B4-BE49-F238E27FC236}">
                    <a16:creationId xmlns:a16="http://schemas.microsoft.com/office/drawing/2014/main" id="{8E699144-B2C1-4D97-A30E-5488726527B9}"/>
                  </a:ext>
                </a:extLst>
              </p:cNvPr>
              <p:cNvCxnSpPr>
                <a:endCxn id="15" idx="0"/>
              </p:cNvCxnSpPr>
              <p:nvPr/>
            </p:nvCxnSpPr>
            <p:spPr>
              <a:xfrm rot="10800000" flipV="1">
                <a:off x="1627464" y="2961313"/>
                <a:ext cx="494950" cy="176169"/>
              </a:xfrm>
              <a:prstGeom prst="bentConnector2">
                <a:avLst/>
              </a:prstGeom>
              <a:ln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3" name="그림 22">
            <a:extLst>
              <a:ext uri="{FF2B5EF4-FFF2-40B4-BE49-F238E27FC236}">
                <a16:creationId xmlns:a16="http://schemas.microsoft.com/office/drawing/2014/main" id="{C040731D-EB8F-4060-B3AC-9C40F02B67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0387"/>
          <a:stretch/>
        </p:blipFill>
        <p:spPr>
          <a:xfrm>
            <a:off x="6268538" y="2092055"/>
            <a:ext cx="5442759" cy="4291381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F254289E-D9B6-4172-B7B4-E8F38BEC1C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6943" y="5971888"/>
            <a:ext cx="3589057" cy="556266"/>
          </a:xfrm>
          <a:prstGeom prst="rect">
            <a:avLst/>
          </a:prstGeom>
        </p:spPr>
      </p:pic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0E1180D2-E56A-45C9-85E9-C77C9606992F}"/>
              </a:ext>
            </a:extLst>
          </p:cNvPr>
          <p:cNvCxnSpPr/>
          <p:nvPr/>
        </p:nvCxnSpPr>
        <p:spPr>
          <a:xfrm>
            <a:off x="486437" y="5809923"/>
            <a:ext cx="5535919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8002542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EB6D438C-A184-447B-ACCE-00753F422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속성 선택자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61210CF-BA96-41EF-A386-B1E5BCE89CB0}"/>
              </a:ext>
            </a:extLst>
          </p:cNvPr>
          <p:cNvCxnSpPr/>
          <p:nvPr/>
        </p:nvCxnSpPr>
        <p:spPr>
          <a:xfrm>
            <a:off x="6008358" y="844505"/>
            <a:ext cx="0" cy="516899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4F08352-858E-4C28-9FC2-E73FAD8FD5C9}"/>
              </a:ext>
            </a:extLst>
          </p:cNvPr>
          <p:cNvSpPr txBox="1"/>
          <p:nvPr/>
        </p:nvSpPr>
        <p:spPr>
          <a:xfrm>
            <a:off x="597965" y="953476"/>
            <a:ext cx="27515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/>
              <a:t>[</a:t>
            </a:r>
            <a:r>
              <a:rPr lang="ko-KR" altLang="en-US" sz="1600" b="1"/>
              <a:t>속성</a:t>
            </a:r>
            <a:r>
              <a:rPr lang="en-US" altLang="ko-KR" sz="1600" b="1"/>
              <a:t>^=</a:t>
            </a:r>
            <a:r>
              <a:rPr lang="ko-KR" altLang="en-US" sz="1600" b="1"/>
              <a:t>값</a:t>
            </a:r>
            <a:r>
              <a:rPr lang="en-US" altLang="ko-KR" sz="1600" b="1"/>
              <a:t>] </a:t>
            </a:r>
            <a:r>
              <a:rPr lang="ko-KR" altLang="en-US" sz="1600" b="1"/>
              <a:t>선택자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A6A407A-2110-4674-8E00-F173022B1CFB}"/>
              </a:ext>
            </a:extLst>
          </p:cNvPr>
          <p:cNvSpPr/>
          <p:nvPr/>
        </p:nvSpPr>
        <p:spPr>
          <a:xfrm>
            <a:off x="597965" y="1372115"/>
            <a:ext cx="5076777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+mn-ea"/>
              </a:rPr>
              <a:t>특정 값으로 시작하는 속성을 가진 요소를 찾아 스타일 적용</a:t>
            </a:r>
            <a:endParaRPr lang="en-US" altLang="ko-KR" sz="1200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CD11FBE-56EC-4DD8-8031-B7EFF4A51CA0}"/>
              </a:ext>
            </a:extLst>
          </p:cNvPr>
          <p:cNvSpPr txBox="1"/>
          <p:nvPr/>
        </p:nvSpPr>
        <p:spPr>
          <a:xfrm>
            <a:off x="6341974" y="906056"/>
            <a:ext cx="27515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/>
              <a:t>[</a:t>
            </a:r>
            <a:r>
              <a:rPr lang="ko-KR" altLang="en-US" sz="1600" b="1"/>
              <a:t>속성 </a:t>
            </a:r>
            <a:r>
              <a:rPr lang="en-US" altLang="ko-KR" sz="1600" b="1"/>
              <a:t>$=  </a:t>
            </a:r>
            <a:r>
              <a:rPr lang="ko-KR" altLang="en-US" sz="1600" b="1"/>
              <a:t>값</a:t>
            </a:r>
            <a:r>
              <a:rPr lang="en-US" altLang="ko-KR" sz="1600" b="1"/>
              <a:t>] </a:t>
            </a:r>
            <a:r>
              <a:rPr lang="ko-KR" altLang="en-US" sz="1600" b="1"/>
              <a:t>선택자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B79D5BB-1F50-4CA5-955F-CE58AE275146}"/>
              </a:ext>
            </a:extLst>
          </p:cNvPr>
          <p:cNvSpPr/>
          <p:nvPr/>
        </p:nvSpPr>
        <p:spPr>
          <a:xfrm>
            <a:off x="6341975" y="1372115"/>
            <a:ext cx="5076778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+mn-ea"/>
              </a:rPr>
              <a:t>특정 값으로 끝나는 속성을 가진 요소를 찾아 스타일 적용</a:t>
            </a:r>
            <a:endParaRPr lang="en-US" altLang="ko-KR" sz="1200">
              <a:latin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4BC591D-CF2A-4050-9581-E72E56E49A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533" y="1785817"/>
            <a:ext cx="5014264" cy="484091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8BE2D03-3C1E-4B1B-B0C3-DB738F3837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1582" y="1720321"/>
            <a:ext cx="5317564" cy="4906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4892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EB6D438C-A184-447B-ACCE-00753F422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웹 문서 구조를 만드는 시맨틱 태그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780798-B030-4B5A-8291-0338ADF2D0A8}"/>
              </a:ext>
            </a:extLst>
          </p:cNvPr>
          <p:cNvSpPr txBox="1"/>
          <p:nvPr/>
        </p:nvSpPr>
        <p:spPr>
          <a:xfrm>
            <a:off x="396938" y="1304697"/>
            <a:ext cx="4485455" cy="1526187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b="1"/>
              <a:t>사이드 바 영역을 나타내는 </a:t>
            </a:r>
            <a:r>
              <a:rPr lang="en-US" altLang="ko-KR" sz="1600" b="1"/>
              <a:t>&lt;aside&gt;</a:t>
            </a:r>
          </a:p>
          <a:p>
            <a:endParaRPr lang="en-US" altLang="ko-KR" sz="1600" b="1"/>
          </a:p>
          <a:p>
            <a:pPr>
              <a:lnSpc>
                <a:spcPct val="150000"/>
              </a:lnSpc>
            </a:pPr>
            <a:r>
              <a:rPr lang="en-US" altLang="ko-KR" sz="1400">
                <a:latin typeface="Courier"/>
              </a:rPr>
              <a:t>  - </a:t>
            </a:r>
            <a:r>
              <a:rPr lang="ko-KR" altLang="en-US" sz="1400">
                <a:latin typeface="Courier"/>
              </a:rPr>
              <a:t>본문 내용 외에 왼쪽이나 오른쪽</a:t>
            </a:r>
            <a:r>
              <a:rPr lang="en-US" altLang="ko-KR" sz="1400">
                <a:latin typeface="Courier"/>
              </a:rPr>
              <a:t>, </a:t>
            </a:r>
            <a:br>
              <a:rPr lang="en-US" altLang="ko-KR" sz="1400">
                <a:latin typeface="Courier"/>
              </a:rPr>
            </a:br>
            <a:r>
              <a:rPr lang="en-US" altLang="ko-KR" sz="1400">
                <a:latin typeface="Courier"/>
              </a:rPr>
              <a:t>    </a:t>
            </a:r>
            <a:r>
              <a:rPr lang="ko-KR" altLang="en-US" sz="1400">
                <a:latin typeface="Courier"/>
              </a:rPr>
              <a:t>혹은 아래쪽에 사이드 바 표시</a:t>
            </a:r>
            <a:endParaRPr lang="en-US" altLang="ko-KR" sz="1400">
              <a:latin typeface="Courier"/>
            </a:endParaRPr>
          </a:p>
          <a:p>
            <a:pPr>
              <a:lnSpc>
                <a:spcPct val="150000"/>
              </a:lnSpc>
            </a:pPr>
            <a:r>
              <a:rPr lang="en-US" altLang="ko-KR" sz="1400">
                <a:latin typeface="Courier"/>
              </a:rPr>
              <a:t>  - </a:t>
            </a:r>
            <a:r>
              <a:rPr lang="ko-KR" altLang="en-US" sz="1400">
                <a:latin typeface="Courier"/>
              </a:rPr>
              <a:t>필수 요소가 아니므로 필요할 경우에만</a:t>
            </a:r>
            <a:r>
              <a:rPr lang="en-US" altLang="ko-KR" sz="1400">
                <a:latin typeface="Courier"/>
              </a:rPr>
              <a:t> </a:t>
            </a:r>
            <a:r>
              <a:rPr lang="ko-KR" altLang="en-US" sz="1400">
                <a:latin typeface="Courier"/>
              </a:rPr>
              <a:t>사용</a:t>
            </a:r>
            <a:endParaRPr lang="ko-KR" altLang="en-US" sz="1600" b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502FA0-31D8-4AC2-B5AB-A32CC3FE9116}"/>
              </a:ext>
            </a:extLst>
          </p:cNvPr>
          <p:cNvSpPr txBox="1"/>
          <p:nvPr/>
        </p:nvSpPr>
        <p:spPr>
          <a:xfrm>
            <a:off x="396938" y="3164085"/>
            <a:ext cx="4485455" cy="1203022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b="1"/>
              <a:t>푸터 영역을 나타내는 </a:t>
            </a:r>
            <a:r>
              <a:rPr lang="en-US" altLang="ko-KR" sz="1600" b="1"/>
              <a:t>&lt;footer&gt;</a:t>
            </a:r>
          </a:p>
          <a:p>
            <a:endParaRPr lang="en-US" altLang="ko-KR" sz="1600" b="1"/>
          </a:p>
          <a:p>
            <a:pPr>
              <a:lnSpc>
                <a:spcPct val="150000"/>
              </a:lnSpc>
            </a:pPr>
            <a:r>
              <a:rPr lang="en-US" altLang="ko-KR" sz="1400">
                <a:latin typeface="Courier"/>
              </a:rPr>
              <a:t>  - </a:t>
            </a:r>
            <a:r>
              <a:rPr lang="ko-KR" altLang="en-US" sz="1400">
                <a:latin typeface="Courier"/>
              </a:rPr>
              <a:t>사이트 제작 정보나 저작권 정보</a:t>
            </a:r>
            <a:r>
              <a:rPr lang="en-US" altLang="ko-KR" sz="1400">
                <a:latin typeface="Courier"/>
              </a:rPr>
              <a:t>, </a:t>
            </a:r>
            <a:r>
              <a:rPr lang="ko-KR" altLang="en-US" sz="1400">
                <a:latin typeface="Courier"/>
              </a:rPr>
              <a:t>연락처 등</a:t>
            </a:r>
            <a:endParaRPr lang="en-US" altLang="ko-KR" sz="1400">
              <a:latin typeface="Courier"/>
            </a:endParaRPr>
          </a:p>
          <a:p>
            <a:pPr>
              <a:lnSpc>
                <a:spcPct val="150000"/>
              </a:lnSpc>
            </a:pPr>
            <a:r>
              <a:rPr lang="en-US" altLang="ko-KR" sz="1400">
                <a:latin typeface="Courier"/>
              </a:rPr>
              <a:t>  - </a:t>
            </a:r>
            <a:r>
              <a:rPr lang="ko-KR" altLang="en-US" sz="1400">
                <a:latin typeface="Courier"/>
              </a:rPr>
              <a:t>다른 시맨틱 태그 사용해 다양한 정보 포함</a:t>
            </a:r>
            <a:r>
              <a:rPr lang="en-US" altLang="ko-KR" sz="1400">
                <a:latin typeface="Courier"/>
              </a:rPr>
              <a:t>  </a:t>
            </a:r>
            <a:endParaRPr lang="ko-KR" altLang="en-US" sz="1600" b="1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6F7594C-77F5-454C-8744-7A727B385E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7111" y="1726071"/>
            <a:ext cx="2764996" cy="165638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8989C52-A6EE-4354-BECD-230BB35925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9890" y="3650902"/>
            <a:ext cx="5884434" cy="56598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41BE5AB-C058-4F21-AA7E-C8E00120123B}"/>
              </a:ext>
            </a:extLst>
          </p:cNvPr>
          <p:cNvSpPr txBox="1"/>
          <p:nvPr/>
        </p:nvSpPr>
        <p:spPr>
          <a:xfrm>
            <a:off x="396938" y="5074944"/>
            <a:ext cx="4485455" cy="1203022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b="1"/>
              <a:t>여러 소스를 묶는 </a:t>
            </a:r>
            <a:r>
              <a:rPr lang="en-US" altLang="ko-KR" sz="1600" b="1"/>
              <a:t>&lt;div&gt;</a:t>
            </a:r>
          </a:p>
          <a:p>
            <a:endParaRPr lang="en-US" altLang="ko-KR" sz="1600" b="1"/>
          </a:p>
          <a:p>
            <a:pPr>
              <a:lnSpc>
                <a:spcPct val="150000"/>
              </a:lnSpc>
            </a:pPr>
            <a:r>
              <a:rPr lang="en-US" altLang="ko-KR" sz="1400">
                <a:latin typeface="Courier"/>
              </a:rPr>
              <a:t>  - </a:t>
            </a:r>
            <a:r>
              <a:rPr lang="ko-KR" altLang="en-US" sz="1400">
                <a:latin typeface="Courier"/>
              </a:rPr>
              <a:t>소스를 묶는 용도</a:t>
            </a:r>
            <a:endParaRPr lang="en-US" altLang="ko-KR" sz="1400">
              <a:latin typeface="Courier"/>
            </a:endParaRPr>
          </a:p>
          <a:p>
            <a:pPr>
              <a:lnSpc>
                <a:spcPct val="150000"/>
              </a:lnSpc>
            </a:pPr>
            <a:r>
              <a:rPr lang="en-US" altLang="ko-KR" sz="1400">
                <a:latin typeface="Courier"/>
              </a:rPr>
              <a:t>  - </a:t>
            </a:r>
            <a:r>
              <a:rPr lang="ko-KR" altLang="en-US" sz="1400">
                <a:latin typeface="Courier"/>
              </a:rPr>
              <a:t>영역을 구별하거나 스타일 적용하기 위해</a:t>
            </a:r>
            <a:r>
              <a:rPr lang="en-US" altLang="ko-KR" sz="1400">
                <a:latin typeface="Courier"/>
              </a:rPr>
              <a:t>    </a:t>
            </a:r>
            <a:endParaRPr lang="ko-KR" altLang="en-US" sz="1600" b="1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11B68937-889E-4B83-8C85-3585CDCE09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5262" y="5019189"/>
            <a:ext cx="2155788" cy="1676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589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EB6D438C-A184-447B-ACCE-00753F422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속성 선택자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61210CF-BA96-41EF-A386-B1E5BCE89CB0}"/>
              </a:ext>
            </a:extLst>
          </p:cNvPr>
          <p:cNvCxnSpPr/>
          <p:nvPr/>
        </p:nvCxnSpPr>
        <p:spPr>
          <a:xfrm>
            <a:off x="6050303" y="1122753"/>
            <a:ext cx="0" cy="516899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E3921C8-0DDE-4996-BB97-87F75E11C577}"/>
              </a:ext>
            </a:extLst>
          </p:cNvPr>
          <p:cNvSpPr txBox="1"/>
          <p:nvPr/>
        </p:nvSpPr>
        <p:spPr>
          <a:xfrm>
            <a:off x="472439" y="966248"/>
            <a:ext cx="27515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/>
              <a:t>[</a:t>
            </a:r>
            <a:r>
              <a:rPr lang="ko-KR" altLang="en-US" sz="1600" b="1"/>
              <a:t>속성</a:t>
            </a:r>
            <a:r>
              <a:rPr lang="en-US" altLang="ko-KR" sz="1600" b="1"/>
              <a:t>*=</a:t>
            </a:r>
            <a:r>
              <a:rPr lang="ko-KR" altLang="en-US" sz="1600" b="1"/>
              <a:t>값</a:t>
            </a:r>
            <a:r>
              <a:rPr lang="en-US" altLang="ko-KR" sz="1600" b="1"/>
              <a:t>] </a:t>
            </a:r>
            <a:r>
              <a:rPr lang="ko-KR" altLang="en-US" sz="1600" b="1"/>
              <a:t>선택자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5B36067-B47B-4AB2-91F1-1F5FCA0A182F}"/>
              </a:ext>
            </a:extLst>
          </p:cNvPr>
          <p:cNvSpPr/>
          <p:nvPr/>
        </p:nvSpPr>
        <p:spPr>
          <a:xfrm>
            <a:off x="472439" y="1432307"/>
            <a:ext cx="5076777" cy="3391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TDc_SSiGothic_160_OTF"/>
              </a:rPr>
              <a:t>값의 일부가 일치하는 속성을 </a:t>
            </a:r>
            <a:r>
              <a:rPr lang="ko-KR" altLang="en-US" sz="1200">
                <a:latin typeface="+mn-ea"/>
              </a:rPr>
              <a:t>가진 요소를 찾아 스타일 적용</a:t>
            </a:r>
            <a:endParaRPr lang="en-US" altLang="ko-KR" sz="1200">
              <a:latin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A9DF6D7-9F88-48A4-9B6A-07E549A63A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39" y="1771502"/>
            <a:ext cx="5473549" cy="506125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F12AAAE-96BB-4464-898D-DDE21A2426F8}"/>
              </a:ext>
            </a:extLst>
          </p:cNvPr>
          <p:cNvSpPr txBox="1"/>
          <p:nvPr/>
        </p:nvSpPr>
        <p:spPr>
          <a:xfrm>
            <a:off x="6551391" y="966248"/>
            <a:ext cx="27515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/>
              <a:t>속성 선택자 정리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E4F73E5-A5AD-487D-B36A-2C29EFB2E5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6599" y="1877370"/>
            <a:ext cx="5342962" cy="2157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367213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>
            <a:extLst>
              <a:ext uri="{FF2B5EF4-FFF2-40B4-BE49-F238E27FC236}">
                <a16:creationId xmlns:a16="http://schemas.microsoft.com/office/drawing/2014/main" id="{5468A93A-CF9C-4021-90B1-933858E8E018}"/>
              </a:ext>
            </a:extLst>
          </p:cNvPr>
          <p:cNvGrpSpPr/>
          <p:nvPr/>
        </p:nvGrpSpPr>
        <p:grpSpPr>
          <a:xfrm>
            <a:off x="472438" y="1620449"/>
            <a:ext cx="779178" cy="1895854"/>
            <a:chOff x="328169" y="1620451"/>
            <a:chExt cx="779178" cy="1895854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6CC36A32-B248-4F9B-B0ED-1C8629F1E13A}"/>
                </a:ext>
              </a:extLst>
            </p:cNvPr>
            <p:cNvSpPr/>
            <p:nvPr/>
          </p:nvSpPr>
          <p:spPr>
            <a:xfrm>
              <a:off x="472439" y="1620451"/>
              <a:ext cx="634908" cy="1173084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3" name="연결선: 꺾임 12">
              <a:extLst>
                <a:ext uri="{FF2B5EF4-FFF2-40B4-BE49-F238E27FC236}">
                  <a16:creationId xmlns:a16="http://schemas.microsoft.com/office/drawing/2014/main" id="{9FECA6F5-DB5F-4E02-946A-A74F48BEFC18}"/>
                </a:ext>
              </a:extLst>
            </p:cNvPr>
            <p:cNvCxnSpPr>
              <a:cxnSpLocks/>
              <a:stCxn id="5" idx="1"/>
              <a:endCxn id="11" idx="1"/>
            </p:cNvCxnSpPr>
            <p:nvPr/>
          </p:nvCxnSpPr>
          <p:spPr>
            <a:xfrm rot="10800000" flipH="1">
              <a:off x="328169" y="2206994"/>
              <a:ext cx="144269" cy="1309311"/>
            </a:xfrm>
            <a:prstGeom prst="bentConnector3">
              <a:avLst>
                <a:gd name="adj1" fmla="val -158454"/>
              </a:avLst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43EB397-68FC-4054-BE50-451D8FB7AA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가상 클래스와 가상 요소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0A3517-3B10-45B5-9335-2845E583BE52}"/>
              </a:ext>
            </a:extLst>
          </p:cNvPr>
          <p:cNvSpPr txBox="1"/>
          <p:nvPr/>
        </p:nvSpPr>
        <p:spPr>
          <a:xfrm>
            <a:off x="306622" y="1077117"/>
            <a:ext cx="50767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/>
              <a:t>사용자 동작에 반응하는 가상 클래스 선택자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4D837D-5264-4989-B895-6D5A3C3A8A0E}"/>
              </a:ext>
            </a:extLst>
          </p:cNvPr>
          <p:cNvSpPr txBox="1"/>
          <p:nvPr/>
        </p:nvSpPr>
        <p:spPr>
          <a:xfrm>
            <a:off x="472439" y="3348884"/>
            <a:ext cx="3217547" cy="334835"/>
          </a:xfrm>
          <a:prstGeom prst="rect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50"/>
              <a:t>순서 중요 </a:t>
            </a:r>
            <a:r>
              <a:rPr lang="en-US" altLang="ko-KR" sz="1200">
                <a:solidFill>
                  <a:srgbClr val="C00000"/>
                </a:solidFill>
              </a:rPr>
              <a:t>:link </a:t>
            </a:r>
            <a:r>
              <a:rPr lang="en-US" altLang="ko-KR" sz="1200">
                <a:solidFill>
                  <a:srgbClr val="C00000"/>
                </a:solidFill>
                <a:sym typeface="Wingdings" panose="05000000000000000000" pitchFamily="2" charset="2"/>
              </a:rPr>
              <a:t></a:t>
            </a:r>
            <a:r>
              <a:rPr lang="en-US" altLang="ko-KR" sz="1200">
                <a:solidFill>
                  <a:srgbClr val="C00000"/>
                </a:solidFill>
              </a:rPr>
              <a:t> :visited </a:t>
            </a:r>
            <a:r>
              <a:rPr lang="en-US" altLang="ko-KR" sz="1200">
                <a:solidFill>
                  <a:srgbClr val="C00000"/>
                </a:solidFill>
                <a:sym typeface="Wingdings" panose="05000000000000000000" pitchFamily="2" charset="2"/>
              </a:rPr>
              <a:t> </a:t>
            </a:r>
            <a:r>
              <a:rPr lang="en-US" altLang="ko-KR" sz="1200">
                <a:solidFill>
                  <a:srgbClr val="C00000"/>
                </a:solidFill>
              </a:rPr>
              <a:t>:hover </a:t>
            </a:r>
            <a:r>
              <a:rPr lang="en-US" altLang="ko-KR" sz="1200">
                <a:solidFill>
                  <a:srgbClr val="C00000"/>
                </a:solidFill>
                <a:sym typeface="Wingdings" panose="05000000000000000000" pitchFamily="2" charset="2"/>
              </a:rPr>
              <a:t></a:t>
            </a:r>
            <a:r>
              <a:rPr lang="en-US" altLang="ko-KR" sz="1200">
                <a:solidFill>
                  <a:srgbClr val="C00000"/>
                </a:solidFill>
              </a:rPr>
              <a:t> :active</a:t>
            </a:r>
            <a:endParaRPr lang="ko-KR" altLang="en-US" sz="1200">
              <a:solidFill>
                <a:srgbClr val="C00000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D17CF31-1D0C-4BDE-902A-4E418E15A3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7669" y="148770"/>
            <a:ext cx="5671634" cy="673506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45D4769-E075-4903-B919-235608C5F4E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44" r="22661"/>
          <a:stretch/>
        </p:blipFill>
        <p:spPr>
          <a:xfrm>
            <a:off x="1342239" y="5268594"/>
            <a:ext cx="3800214" cy="118868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7AD8133-465E-441C-A1D3-E8241C2C73C2}"/>
              </a:ext>
            </a:extLst>
          </p:cNvPr>
          <p:cNvSpPr txBox="1"/>
          <p:nvPr/>
        </p:nvSpPr>
        <p:spPr>
          <a:xfrm>
            <a:off x="621637" y="1589406"/>
            <a:ext cx="4396396" cy="14416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/>
              <a:t>:link </a:t>
            </a:r>
            <a:r>
              <a:rPr lang="en-US" altLang="ko-KR" sz="1200"/>
              <a:t>- </a:t>
            </a:r>
            <a:r>
              <a:rPr lang="ko-KR" altLang="en-US"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방문하지 않은 링크에 스타일 적용</a:t>
            </a:r>
            <a:endParaRPr lang="ko-KR" altLang="en-US" sz="1200"/>
          </a:p>
          <a:p>
            <a:pPr>
              <a:lnSpc>
                <a:spcPct val="150000"/>
              </a:lnSpc>
            </a:pPr>
            <a:r>
              <a:rPr lang="en-US" altLang="ko-KR" sz="1200" b="1"/>
              <a:t>:visited </a:t>
            </a:r>
            <a:r>
              <a:rPr lang="en-US" altLang="ko-KR" sz="1200"/>
              <a:t>- </a:t>
            </a:r>
            <a:r>
              <a:rPr lang="ko-KR" altLang="en-US"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방문한 링크에 스타일 적용</a:t>
            </a:r>
            <a:endParaRPr lang="ko-KR" altLang="en-US" sz="1200"/>
          </a:p>
          <a:p>
            <a:pPr>
              <a:lnSpc>
                <a:spcPct val="150000"/>
              </a:lnSpc>
            </a:pPr>
            <a:r>
              <a:rPr lang="en-US" altLang="ko-KR" sz="1200" b="1"/>
              <a:t>:active </a:t>
            </a:r>
            <a:r>
              <a:rPr lang="en-US" altLang="ko-KR" sz="1200"/>
              <a:t>- </a:t>
            </a:r>
            <a:r>
              <a:rPr lang="ko-KR" altLang="en-US"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웹 요소를 활성화했을 때의 스타일 적용</a:t>
            </a:r>
            <a:endParaRPr lang="ko-KR" altLang="en-US" sz="1200"/>
          </a:p>
          <a:p>
            <a:pPr>
              <a:lnSpc>
                <a:spcPct val="150000"/>
              </a:lnSpc>
            </a:pPr>
            <a:r>
              <a:rPr lang="en-US" altLang="ko-KR" sz="1200" b="1"/>
              <a:t>:hover </a:t>
            </a:r>
            <a:r>
              <a:rPr lang="en-US" altLang="ko-KR" sz="1200"/>
              <a:t>- </a:t>
            </a:r>
            <a:r>
              <a:rPr lang="ko-KR" altLang="en-US"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웹 요소에 마우스 커서를 올려놓을 때의 스타일 적용</a:t>
            </a:r>
            <a:endParaRPr lang="ko-KR" altLang="en-US" sz="1200"/>
          </a:p>
          <a:p>
            <a:pPr>
              <a:lnSpc>
                <a:spcPct val="150000"/>
              </a:lnSpc>
            </a:pPr>
            <a:r>
              <a:rPr lang="en-US" altLang="ko-KR" sz="1200" b="1"/>
              <a:t>:focus </a:t>
            </a:r>
            <a:r>
              <a:rPr lang="en-US" altLang="ko-KR" sz="1200"/>
              <a:t>- </a:t>
            </a:r>
            <a:r>
              <a:rPr lang="ko-KR" altLang="en-US"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웹 요소에 초점이 맞추어졌을 때의 스타일 적용</a:t>
            </a:r>
            <a:endParaRPr lang="en-US" altLang="ko-KR" sz="1200"/>
          </a:p>
        </p:txBody>
      </p:sp>
    </p:spTree>
    <p:extLst>
      <p:ext uri="{BB962C8B-B14F-4D97-AF65-F5344CB8AC3E}">
        <p14:creationId xmlns:p14="http://schemas.microsoft.com/office/powerpoint/2010/main" val="2755758768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3EB397-68FC-4054-BE50-451D8FB7AA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가상 클래스와 가상 요소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0A3517-3B10-45B5-9335-2845E583BE52}"/>
              </a:ext>
            </a:extLst>
          </p:cNvPr>
          <p:cNvSpPr txBox="1"/>
          <p:nvPr/>
        </p:nvSpPr>
        <p:spPr>
          <a:xfrm>
            <a:off x="306622" y="1077117"/>
            <a:ext cx="50767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/>
              <a:t>요소 상태에 따른 가상 클래스 선택자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3D54830-4173-494F-BB11-21A941EDA098}"/>
              </a:ext>
            </a:extLst>
          </p:cNvPr>
          <p:cNvSpPr txBox="1"/>
          <p:nvPr/>
        </p:nvSpPr>
        <p:spPr>
          <a:xfrm>
            <a:off x="621637" y="1589406"/>
            <a:ext cx="3228000" cy="3336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/>
              <a:t>:target </a:t>
            </a:r>
            <a:r>
              <a:rPr lang="en-US" altLang="ko-KR" sz="1200"/>
              <a:t>– </a:t>
            </a:r>
            <a:r>
              <a:rPr lang="ko-KR" altLang="en-US" sz="1200"/>
              <a:t>앵커로 연결된 부분에 </a:t>
            </a:r>
            <a:r>
              <a:rPr lang="ko-KR" altLang="en-US"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스타일 적용</a:t>
            </a:r>
            <a:endParaRPr lang="ko-KR" altLang="en-US" sz="120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61054DF-5986-4259-A6CA-09FF592FFC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0267" y="822121"/>
            <a:ext cx="5246819" cy="578088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DD6C648-4D85-4D4C-B43E-7119441CD1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803" y="3114407"/>
            <a:ext cx="5394976" cy="3488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540073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3EB397-68FC-4054-BE50-451D8FB7AA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가상 클래스와 가상 요소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0A3517-3B10-45B5-9335-2845E583BE52}"/>
              </a:ext>
            </a:extLst>
          </p:cNvPr>
          <p:cNvSpPr txBox="1"/>
          <p:nvPr/>
        </p:nvSpPr>
        <p:spPr>
          <a:xfrm>
            <a:off x="306622" y="1077117"/>
            <a:ext cx="50767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/>
              <a:t>요소 상태에 따른 가상 클래스 선택자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3D54830-4173-494F-BB11-21A941EDA098}"/>
              </a:ext>
            </a:extLst>
          </p:cNvPr>
          <p:cNvSpPr txBox="1"/>
          <p:nvPr/>
        </p:nvSpPr>
        <p:spPr>
          <a:xfrm>
            <a:off x="621637" y="1589406"/>
            <a:ext cx="4771627" cy="8876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/>
              <a:t>:target </a:t>
            </a:r>
            <a:r>
              <a:rPr lang="en-US" altLang="ko-KR" sz="1200"/>
              <a:t>– </a:t>
            </a:r>
            <a:r>
              <a:rPr lang="ko-KR" altLang="en-US" sz="1200"/>
              <a:t>앵커로 연결된 부분에 </a:t>
            </a:r>
            <a:r>
              <a:rPr lang="ko-KR" altLang="en-US"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스타일 적용</a:t>
            </a:r>
            <a:endParaRPr lang="ko-KR" altLang="en-US" sz="1200"/>
          </a:p>
          <a:p>
            <a:pPr>
              <a:lnSpc>
                <a:spcPct val="150000"/>
              </a:lnSpc>
            </a:pPr>
            <a:r>
              <a:rPr lang="en-US" altLang="ko-KR" sz="1200" b="1">
                <a:highlight>
                  <a:srgbClr val="00FFFF"/>
                </a:highlight>
              </a:rPr>
              <a:t>:enabled, :disabled </a:t>
            </a:r>
            <a:r>
              <a:rPr lang="en-US" altLang="ko-KR" sz="1200">
                <a:highlight>
                  <a:srgbClr val="00FFFF"/>
                </a:highlight>
              </a:rPr>
              <a:t>– </a:t>
            </a:r>
            <a:r>
              <a:rPr lang="ko-KR" altLang="en-US" sz="1200">
                <a:highlight>
                  <a:srgbClr val="00FFFF"/>
                </a:highlight>
              </a:rPr>
              <a:t>요소의 사용 여부에 따라 </a:t>
            </a:r>
            <a:r>
              <a:rPr lang="ko-KR" altLang="en-US" sz="1200" b="0" i="0" u="none" strike="noStrike" kern="1200" baseline="0">
                <a:solidFill>
                  <a:schemeClr val="tx1"/>
                </a:solidFill>
                <a:highlight>
                  <a:srgbClr val="00FFFF"/>
                </a:highlight>
                <a:latin typeface="+mn-lt"/>
                <a:ea typeface="+mn-ea"/>
                <a:cs typeface="+mn-cs"/>
              </a:rPr>
              <a:t>스타일 적용</a:t>
            </a:r>
          </a:p>
          <a:p>
            <a:pPr>
              <a:lnSpc>
                <a:spcPct val="150000"/>
              </a:lnSpc>
            </a:pPr>
            <a:r>
              <a:rPr lang="en-US" altLang="ko-KR" sz="1200" b="1">
                <a:highlight>
                  <a:srgbClr val="00FFFF"/>
                </a:highlight>
              </a:rPr>
              <a:t>:checked </a:t>
            </a:r>
            <a:r>
              <a:rPr lang="en-US" altLang="ko-KR" sz="1200">
                <a:highlight>
                  <a:srgbClr val="00FFFF"/>
                </a:highlight>
              </a:rPr>
              <a:t>– </a:t>
            </a:r>
            <a:r>
              <a:rPr lang="ko-KR" altLang="en-US" sz="1200">
                <a:highlight>
                  <a:srgbClr val="00FFFF"/>
                </a:highlight>
              </a:rPr>
              <a:t>라디오</a:t>
            </a:r>
            <a:r>
              <a:rPr lang="en-US" altLang="ko-KR" sz="1200">
                <a:highlight>
                  <a:srgbClr val="00FFFF"/>
                </a:highlight>
              </a:rPr>
              <a:t> </a:t>
            </a:r>
            <a:r>
              <a:rPr lang="ko-KR" altLang="en-US" sz="1200">
                <a:highlight>
                  <a:srgbClr val="00FFFF"/>
                </a:highlight>
              </a:rPr>
              <a:t>버튼이나 체크 박스에 체크했을 때 </a:t>
            </a:r>
            <a:r>
              <a:rPr lang="ko-KR" altLang="en-US" sz="1200" b="0" i="0" u="none" strike="noStrike" kern="1200" baseline="0">
                <a:solidFill>
                  <a:schemeClr val="tx1"/>
                </a:solidFill>
                <a:highlight>
                  <a:srgbClr val="00FFFF"/>
                </a:highlight>
                <a:latin typeface="+mn-lt"/>
                <a:ea typeface="+mn-ea"/>
                <a:cs typeface="+mn-cs"/>
              </a:rPr>
              <a:t>스타일 적용</a:t>
            </a:r>
            <a:endParaRPr lang="ko-KR" altLang="en-US" sz="1200">
              <a:highlight>
                <a:srgbClr val="00FFFF"/>
              </a:highlight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9D94BB8E-9115-47B2-AE6F-3263F073E9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344685"/>
            <a:ext cx="5377604" cy="4116548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AD149376-0AF9-49F3-A1B7-ADDFBB71A0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1740" y="3858848"/>
            <a:ext cx="3197420" cy="1602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48086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3EB397-68FC-4054-BE50-451D8FB7AA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가상 클래스와 가상 요소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0A3517-3B10-45B5-9335-2845E583BE52}"/>
              </a:ext>
            </a:extLst>
          </p:cNvPr>
          <p:cNvSpPr txBox="1"/>
          <p:nvPr/>
        </p:nvSpPr>
        <p:spPr>
          <a:xfrm>
            <a:off x="306622" y="1077117"/>
            <a:ext cx="50767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/>
              <a:t>요소 상태에 따른 가상 클래스 선택자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3D54830-4173-494F-BB11-21A941EDA098}"/>
              </a:ext>
            </a:extLst>
          </p:cNvPr>
          <p:cNvSpPr txBox="1"/>
          <p:nvPr/>
        </p:nvSpPr>
        <p:spPr>
          <a:xfrm>
            <a:off x="621637" y="1589406"/>
            <a:ext cx="4771627" cy="11646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/>
              <a:t>:target </a:t>
            </a:r>
            <a:r>
              <a:rPr lang="en-US" altLang="ko-KR" sz="1200"/>
              <a:t>– </a:t>
            </a:r>
            <a:r>
              <a:rPr lang="ko-KR" altLang="en-US" sz="1200"/>
              <a:t>앵커로 연결된 부분에 </a:t>
            </a:r>
            <a:r>
              <a:rPr lang="ko-KR" altLang="en-US"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스타일 적용</a:t>
            </a:r>
            <a:endParaRPr lang="ko-KR" altLang="en-US" sz="1200"/>
          </a:p>
          <a:p>
            <a:pPr>
              <a:lnSpc>
                <a:spcPct val="150000"/>
              </a:lnSpc>
            </a:pPr>
            <a:r>
              <a:rPr lang="en-US" altLang="ko-KR" sz="1200" b="1"/>
              <a:t>:enabled, :disabled </a:t>
            </a:r>
            <a:r>
              <a:rPr lang="en-US" altLang="ko-KR" sz="1200"/>
              <a:t>– </a:t>
            </a:r>
            <a:r>
              <a:rPr lang="ko-KR" altLang="en-US" sz="1200"/>
              <a:t>요소의 사용 여부에 따라 </a:t>
            </a:r>
            <a:r>
              <a:rPr lang="ko-KR" altLang="en-US"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스타일 적용</a:t>
            </a:r>
          </a:p>
          <a:p>
            <a:pPr>
              <a:lnSpc>
                <a:spcPct val="150000"/>
              </a:lnSpc>
            </a:pPr>
            <a:r>
              <a:rPr lang="en-US" altLang="ko-KR" sz="1200" b="1"/>
              <a:t>:checked </a:t>
            </a:r>
            <a:r>
              <a:rPr lang="en-US" altLang="ko-KR" sz="1200"/>
              <a:t>– </a:t>
            </a:r>
            <a:r>
              <a:rPr lang="ko-KR" altLang="en-US" sz="1200"/>
              <a:t>라디오</a:t>
            </a:r>
            <a:r>
              <a:rPr lang="en-US" altLang="ko-KR" sz="1200"/>
              <a:t> </a:t>
            </a:r>
            <a:r>
              <a:rPr lang="ko-KR" altLang="en-US" sz="1200"/>
              <a:t>버튼이나 체크 박스에 체크했을 때 </a:t>
            </a:r>
            <a:r>
              <a:rPr lang="ko-KR" altLang="en-US"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스타일 적용</a:t>
            </a:r>
            <a:endParaRPr lang="ko-KR" altLang="en-US" sz="1200"/>
          </a:p>
          <a:p>
            <a:pPr>
              <a:lnSpc>
                <a:spcPct val="150000"/>
              </a:lnSpc>
            </a:pPr>
            <a:r>
              <a:rPr lang="en-US" altLang="ko-KR" sz="1200" b="1">
                <a:highlight>
                  <a:srgbClr val="00FFFF"/>
                </a:highlight>
              </a:rPr>
              <a:t>:not </a:t>
            </a:r>
            <a:r>
              <a:rPr lang="en-US" altLang="ko-KR" sz="1200">
                <a:highlight>
                  <a:srgbClr val="00FFFF"/>
                </a:highlight>
              </a:rPr>
              <a:t>– </a:t>
            </a:r>
            <a:r>
              <a:rPr lang="ko-KR" altLang="en-US" sz="1200">
                <a:highlight>
                  <a:srgbClr val="00FFFF"/>
                </a:highlight>
              </a:rPr>
              <a:t>특정</a:t>
            </a:r>
            <a:r>
              <a:rPr lang="en-US" altLang="ko-KR" sz="1200">
                <a:highlight>
                  <a:srgbClr val="00FFFF"/>
                </a:highlight>
              </a:rPr>
              <a:t> </a:t>
            </a:r>
            <a:r>
              <a:rPr lang="ko-KR" altLang="en-US" sz="1200">
                <a:highlight>
                  <a:srgbClr val="00FFFF"/>
                </a:highlight>
              </a:rPr>
              <a:t>요소를 제외하고 </a:t>
            </a:r>
            <a:r>
              <a:rPr lang="ko-KR" altLang="en-US" sz="1200" b="0" i="0" u="none" strike="noStrike" kern="1200" baseline="0">
                <a:solidFill>
                  <a:schemeClr val="tx1"/>
                </a:solidFill>
                <a:highlight>
                  <a:srgbClr val="00FFFF"/>
                </a:highlight>
                <a:latin typeface="+mn-lt"/>
                <a:ea typeface="+mn-ea"/>
                <a:cs typeface="+mn-cs"/>
              </a:rPr>
              <a:t>스타일 적용</a:t>
            </a:r>
            <a:endParaRPr lang="en-US" altLang="ko-KR" sz="1200">
              <a:highlight>
                <a:srgbClr val="00FFFF"/>
              </a:highlight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B4B7D5F-38E8-4DB4-BABB-9E941DF653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383" y="3280093"/>
            <a:ext cx="2961518" cy="31626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DFE0DE3-3CC5-4405-9B0F-CD47F759D896}"/>
              </a:ext>
            </a:extLst>
          </p:cNvPr>
          <p:cNvSpPr txBox="1"/>
          <p:nvPr/>
        </p:nvSpPr>
        <p:spPr>
          <a:xfrm>
            <a:off x="550546" y="3095383"/>
            <a:ext cx="3956847" cy="333617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rgbClr val="C00000"/>
                </a:solidFill>
              </a:rPr>
              <a:t>type=“text” </a:t>
            </a:r>
            <a:r>
              <a:rPr lang="ko-KR" altLang="en-US" sz="1200">
                <a:solidFill>
                  <a:srgbClr val="C00000"/>
                </a:solidFill>
              </a:rPr>
              <a:t>필드와 </a:t>
            </a:r>
            <a:r>
              <a:rPr lang="en-US" altLang="ko-KR" sz="1200">
                <a:solidFill>
                  <a:srgbClr val="C00000"/>
                </a:solidFill>
              </a:rPr>
              <a:t>type=“tel” </a:t>
            </a:r>
            <a:r>
              <a:rPr lang="ko-KR" altLang="en-US" sz="1200">
                <a:solidFill>
                  <a:srgbClr val="C00000"/>
                </a:solidFill>
              </a:rPr>
              <a:t>필드에 스타일 적용하기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A8BDBBD-FD76-4BB4-8433-B26CFE3CA7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0680" y="1720057"/>
            <a:ext cx="5420774" cy="206792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2D82EBA-B124-45A5-B567-B638169736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8974" y="4200939"/>
            <a:ext cx="5225554" cy="2088928"/>
          </a:xfrm>
          <a:prstGeom prst="rect">
            <a:avLst/>
          </a:prstGeom>
        </p:spPr>
      </p:pic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C0753E82-7971-4ECB-A140-9AE240A626C0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3820642" y="2754020"/>
            <a:ext cx="2400038" cy="1885092"/>
          </a:xfrm>
          <a:prstGeom prst="straightConnector1">
            <a:avLst/>
          </a:prstGeom>
          <a:ln w="76200"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79A0BF9E-D6BE-4A13-9318-56F894ABCC22}"/>
              </a:ext>
            </a:extLst>
          </p:cNvPr>
          <p:cNvCxnSpPr>
            <a:stCxn id="10" idx="1"/>
          </p:cNvCxnSpPr>
          <p:nvPr/>
        </p:nvCxnSpPr>
        <p:spPr>
          <a:xfrm flipH="1" flipV="1">
            <a:off x="3858936" y="4842948"/>
            <a:ext cx="2400038" cy="402455"/>
          </a:xfrm>
          <a:prstGeom prst="straightConnector1">
            <a:avLst/>
          </a:prstGeom>
          <a:ln w="76200"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731F5EF-52D2-492E-B8A7-3DBC7825D9D9}"/>
              </a:ext>
            </a:extLst>
          </p:cNvPr>
          <p:cNvSpPr txBox="1"/>
          <p:nvPr/>
        </p:nvSpPr>
        <p:spPr>
          <a:xfrm>
            <a:off x="4567557" y="3511900"/>
            <a:ext cx="1162498" cy="276999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200"/>
              <a:t>일반적인 방법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DA5F3AB-B086-4D06-98EB-0D7484280B20}"/>
              </a:ext>
            </a:extLst>
          </p:cNvPr>
          <p:cNvSpPr txBox="1"/>
          <p:nvPr/>
        </p:nvSpPr>
        <p:spPr>
          <a:xfrm>
            <a:off x="4567557" y="4895325"/>
            <a:ext cx="1386918" cy="276999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200"/>
              <a:t>:not</a:t>
            </a:r>
            <a:r>
              <a:rPr lang="ko-KR" altLang="en-US" sz="1200"/>
              <a:t> 선택자 사용 </a:t>
            </a:r>
          </a:p>
        </p:txBody>
      </p:sp>
    </p:spTree>
    <p:extLst>
      <p:ext uri="{BB962C8B-B14F-4D97-AF65-F5344CB8AC3E}">
        <p14:creationId xmlns:p14="http://schemas.microsoft.com/office/powerpoint/2010/main" val="534651742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3EB397-68FC-4054-BE50-451D8FB7AA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가상 클래스와 가상 요소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0A3517-3B10-45B5-9335-2845E583BE52}"/>
              </a:ext>
            </a:extLst>
          </p:cNvPr>
          <p:cNvSpPr txBox="1"/>
          <p:nvPr/>
        </p:nvSpPr>
        <p:spPr>
          <a:xfrm>
            <a:off x="306622" y="1077117"/>
            <a:ext cx="50767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/>
              <a:t>문서 구조에 따른 가상 클래스 선택자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4CD62CF-B676-4086-A242-FA1D9B8C33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39" y="2552700"/>
            <a:ext cx="4765628" cy="281804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7EFA15E-AE6B-492D-B216-3B0F6ED8CBFC}"/>
              </a:ext>
            </a:extLst>
          </p:cNvPr>
          <p:cNvSpPr txBox="1"/>
          <p:nvPr/>
        </p:nvSpPr>
        <p:spPr>
          <a:xfrm>
            <a:off x="472439" y="1661020"/>
            <a:ext cx="5307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/>
              <a:t>웹 문서의 구조를 기준으로 특정 위치에 있는 요소를 찾아 스타일 적용</a:t>
            </a:r>
            <a:endParaRPr lang="en-US" altLang="ko-KR" sz="120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/>
              <a:t>위치가 계속 바뀐다면 </a:t>
            </a:r>
            <a:r>
              <a:rPr lang="en-US" altLang="ko-KR" sz="1200"/>
              <a:t>a</a:t>
            </a:r>
            <a:r>
              <a:rPr lang="en-US" altLang="ko-KR" sz="1200" i="1"/>
              <a:t>n</a:t>
            </a:r>
            <a:r>
              <a:rPr lang="en-US" altLang="ko-KR" sz="1200"/>
              <a:t>+b </a:t>
            </a:r>
            <a:r>
              <a:rPr lang="ko-KR" altLang="en-US" sz="1200"/>
              <a:t>처럼 수식을 사용할 수도 있음</a:t>
            </a:r>
            <a:r>
              <a:rPr lang="en-US" altLang="ko-KR" sz="1200"/>
              <a:t>. </a:t>
            </a:r>
            <a:br>
              <a:rPr lang="en-US" altLang="ko-KR" sz="1200"/>
            </a:br>
            <a:r>
              <a:rPr lang="ko-KR" altLang="en-US" sz="1200"/>
              <a:t>이 때 </a:t>
            </a:r>
            <a:r>
              <a:rPr lang="en-US" altLang="ko-KR" sz="1200"/>
              <a:t>n </a:t>
            </a:r>
            <a:r>
              <a:rPr lang="ko-KR" altLang="en-US" sz="1200"/>
              <a:t>값은 </a:t>
            </a:r>
            <a:r>
              <a:rPr lang="en-US" altLang="ko-KR" sz="1200"/>
              <a:t>0</a:t>
            </a:r>
            <a:r>
              <a:rPr lang="ko-KR" altLang="en-US" sz="1200"/>
              <a:t>부터</a:t>
            </a:r>
            <a:r>
              <a:rPr lang="en-US" altLang="ko-KR" sz="1200"/>
              <a:t>.</a:t>
            </a:r>
            <a:endParaRPr lang="ko-KR" altLang="en-US" sz="120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CE849FE-5066-4C60-BD7A-03A5109C2C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7745" y="872617"/>
            <a:ext cx="5641815" cy="400547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52E5264-751B-45A4-A32B-FC44BC8D6B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0825" y="2845831"/>
            <a:ext cx="3083404" cy="4048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487614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3EB397-68FC-4054-BE50-451D8FB7AA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가상 클래스와 가상 요소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9E2434-50D6-452E-9FC1-346879958933}"/>
              </a:ext>
            </a:extLst>
          </p:cNvPr>
          <p:cNvSpPr txBox="1"/>
          <p:nvPr/>
        </p:nvSpPr>
        <p:spPr>
          <a:xfrm>
            <a:off x="472439" y="1209136"/>
            <a:ext cx="50767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/>
              <a:t>가상 요소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8EFC2B5-A71E-4C8B-BE85-B8039C749C00}"/>
              </a:ext>
            </a:extLst>
          </p:cNvPr>
          <p:cNvSpPr txBox="1"/>
          <p:nvPr/>
        </p:nvSpPr>
        <p:spPr>
          <a:xfrm>
            <a:off x="604006" y="1838310"/>
            <a:ext cx="5503178" cy="17186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화면 꾸미기용 요소를 웹 문서에 포함시키지 않기 위해 가상 요소 사용</a:t>
            </a:r>
            <a:endParaRPr lang="en-US" altLang="ko-KR" sz="12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/>
              <a:t>::first-line : </a:t>
            </a:r>
            <a:r>
              <a:rPr lang="ko-KR" altLang="en-US" sz="1200"/>
              <a:t>특정 요소의 첫번째 줄에 스타일 적용</a:t>
            </a:r>
            <a:endParaRPr lang="en-US" altLang="ko-KR" sz="12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/>
              <a:t>::first-letter : </a:t>
            </a:r>
            <a:r>
              <a:rPr lang="ko-KR" altLang="en-US" sz="1200"/>
              <a:t>특정 요소의 첫번째 글자에 스타일 적용</a:t>
            </a:r>
            <a:endParaRPr lang="en-US" altLang="ko-KR" sz="12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/>
              <a:t>::before : </a:t>
            </a:r>
            <a:r>
              <a:rPr lang="ko-KR" altLang="en-US" sz="1200"/>
              <a:t>특정 요소의 앞에 지정한 콘텐츠 추가</a:t>
            </a:r>
            <a:endParaRPr lang="en-US" altLang="ko-KR" sz="12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/>
              <a:t>::after : </a:t>
            </a:r>
            <a:r>
              <a:rPr lang="ko-KR" altLang="en-US" sz="1200"/>
              <a:t>특정 요소의 뒤에 지정한 콘텐츠 추가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7A7DBF8-C9B9-402A-A0A9-F0CC88DC41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8728" y="1040104"/>
            <a:ext cx="3320774" cy="531823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68CB434-D151-4EFC-8194-F8E3DBEECE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5876" y="4869989"/>
            <a:ext cx="1568315" cy="1547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105723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C7C753-9F88-4254-9862-F6A87176F75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/>
              <a:t>11. </a:t>
            </a:r>
            <a:r>
              <a:rPr lang="ko-KR" altLang="en-US"/>
              <a:t>트랜지션과 애니메이션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3020E55D-5D6E-47B7-BF49-67DF43FF0CB8}"/>
              </a:ext>
            </a:extLst>
          </p:cNvPr>
          <p:cNvGrpSpPr/>
          <p:nvPr/>
        </p:nvGrpSpPr>
        <p:grpSpPr>
          <a:xfrm>
            <a:off x="2308161" y="2149420"/>
            <a:ext cx="4686299" cy="485775"/>
            <a:chOff x="2282994" y="2753427"/>
            <a:chExt cx="4686299" cy="485775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7E6505BA-A9A1-46F5-BFC6-A45ABCE494AF}"/>
                </a:ext>
              </a:extLst>
            </p:cNvPr>
            <p:cNvSpPr/>
            <p:nvPr/>
          </p:nvSpPr>
          <p:spPr>
            <a:xfrm>
              <a:off x="2282994" y="2753427"/>
              <a:ext cx="685800" cy="48577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>
                  <a:solidFill>
                    <a:schemeClr val="tx1"/>
                  </a:solidFill>
                </a:rPr>
                <a:t>11-1</a:t>
              </a:r>
              <a:endParaRPr lang="ko-KR" altLang="en-US" sz="1600" b="1">
                <a:solidFill>
                  <a:schemeClr val="tx1"/>
                </a:solidFill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FAFC29B-A5E1-4F15-A5FF-C528129D6456}"/>
                </a:ext>
              </a:extLst>
            </p:cNvPr>
            <p:cNvSpPr txBox="1"/>
            <p:nvPr/>
          </p:nvSpPr>
          <p:spPr>
            <a:xfrm>
              <a:off x="2993233" y="2791371"/>
              <a:ext cx="39760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/>
                <a:t>변형 알아보기</a:t>
              </a: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D5239A65-4609-4585-95B3-13DD43DCD16F}"/>
                </a:ext>
              </a:extLst>
            </p:cNvPr>
            <p:cNvCxnSpPr/>
            <p:nvPr/>
          </p:nvCxnSpPr>
          <p:spPr>
            <a:xfrm>
              <a:off x="2959269" y="3220152"/>
              <a:ext cx="3333749" cy="0"/>
            </a:xfrm>
            <a:prstGeom prst="line">
              <a:avLst/>
            </a:prstGeom>
            <a:ln w="285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8D8FBBDF-8BF5-4C05-9F46-5808B3591E7E}"/>
              </a:ext>
            </a:extLst>
          </p:cNvPr>
          <p:cNvGrpSpPr/>
          <p:nvPr/>
        </p:nvGrpSpPr>
        <p:grpSpPr>
          <a:xfrm>
            <a:off x="2308161" y="3028690"/>
            <a:ext cx="4686299" cy="485775"/>
            <a:chOff x="2282994" y="2753427"/>
            <a:chExt cx="4686299" cy="485775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BBE9F05E-7ACE-43A6-974F-0EFC0D67B099}"/>
                </a:ext>
              </a:extLst>
            </p:cNvPr>
            <p:cNvSpPr/>
            <p:nvPr/>
          </p:nvSpPr>
          <p:spPr>
            <a:xfrm>
              <a:off x="2282994" y="2753427"/>
              <a:ext cx="685800" cy="48577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>
                  <a:solidFill>
                    <a:schemeClr val="tx1"/>
                  </a:solidFill>
                </a:rPr>
                <a:t>11-2</a:t>
              </a:r>
              <a:endParaRPr lang="ko-KR" altLang="en-US" sz="1600" b="1">
                <a:solidFill>
                  <a:schemeClr val="tx1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3E9DF2F-C12C-4BC4-A10E-4A71F0ABE7C2}"/>
                </a:ext>
              </a:extLst>
            </p:cNvPr>
            <p:cNvSpPr txBox="1"/>
            <p:nvPr/>
          </p:nvSpPr>
          <p:spPr>
            <a:xfrm>
              <a:off x="2993233" y="2791371"/>
              <a:ext cx="39760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/>
                <a:t>트랜지션 알아보기</a:t>
              </a: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9E1C845E-80B1-43EB-9FEC-31D365B4331D}"/>
                </a:ext>
              </a:extLst>
            </p:cNvPr>
            <p:cNvCxnSpPr/>
            <p:nvPr/>
          </p:nvCxnSpPr>
          <p:spPr>
            <a:xfrm>
              <a:off x="2959269" y="3220152"/>
              <a:ext cx="3333749" cy="0"/>
            </a:xfrm>
            <a:prstGeom prst="line">
              <a:avLst/>
            </a:prstGeom>
            <a:ln w="285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FDA2F4B5-EBCD-46CD-985C-A4A907DA4201}"/>
              </a:ext>
            </a:extLst>
          </p:cNvPr>
          <p:cNvGrpSpPr/>
          <p:nvPr/>
        </p:nvGrpSpPr>
        <p:grpSpPr>
          <a:xfrm>
            <a:off x="2308161" y="3907959"/>
            <a:ext cx="4686299" cy="485775"/>
            <a:chOff x="2282994" y="2753427"/>
            <a:chExt cx="4686299" cy="485775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65CFE30F-DAA2-42FF-BF82-3937F70CE69E}"/>
                </a:ext>
              </a:extLst>
            </p:cNvPr>
            <p:cNvSpPr/>
            <p:nvPr/>
          </p:nvSpPr>
          <p:spPr>
            <a:xfrm>
              <a:off x="2282994" y="2753427"/>
              <a:ext cx="685800" cy="48577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>
                  <a:solidFill>
                    <a:schemeClr val="tx1"/>
                  </a:solidFill>
                </a:rPr>
                <a:t>11-3</a:t>
              </a:r>
              <a:endParaRPr lang="ko-KR" altLang="en-US" sz="1600" b="1">
                <a:solidFill>
                  <a:schemeClr val="tx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4B71622-C07D-4D63-AE74-7A109358203D}"/>
                </a:ext>
              </a:extLst>
            </p:cNvPr>
            <p:cNvSpPr txBox="1"/>
            <p:nvPr/>
          </p:nvSpPr>
          <p:spPr>
            <a:xfrm>
              <a:off x="2993233" y="2791371"/>
              <a:ext cx="39760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/>
                <a:t>애니메이션 알아보기</a:t>
              </a:r>
            </a:p>
          </p:txBody>
        </p: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0452A05A-646B-4733-B9F2-0346CB2F8F67}"/>
                </a:ext>
              </a:extLst>
            </p:cNvPr>
            <p:cNvCxnSpPr/>
            <p:nvPr/>
          </p:nvCxnSpPr>
          <p:spPr>
            <a:xfrm>
              <a:off x="2959269" y="3220152"/>
              <a:ext cx="3333749" cy="0"/>
            </a:xfrm>
            <a:prstGeom prst="line">
              <a:avLst/>
            </a:prstGeom>
            <a:ln w="285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34425748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EB6D438C-A184-447B-ACCE-00753F422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변형 알아보기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C03F5C-87A6-4318-8065-67ED654C0359}"/>
              </a:ext>
            </a:extLst>
          </p:cNvPr>
          <p:cNvSpPr txBox="1"/>
          <p:nvPr/>
        </p:nvSpPr>
        <p:spPr>
          <a:xfrm>
            <a:off x="578840" y="1208015"/>
            <a:ext cx="77514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>
                <a:solidFill>
                  <a:srgbClr val="C00000"/>
                </a:solidFill>
              </a:rPr>
              <a:t>변형</a:t>
            </a:r>
            <a:r>
              <a:rPr lang="en-US" altLang="ko-KR" sz="1200" b="1">
                <a:solidFill>
                  <a:srgbClr val="C00000"/>
                </a:solidFill>
              </a:rPr>
              <a:t>(transform, </a:t>
            </a:r>
            <a:r>
              <a:rPr lang="ko-KR" altLang="en-US" sz="1200" b="1">
                <a:solidFill>
                  <a:srgbClr val="C00000"/>
                </a:solidFill>
              </a:rPr>
              <a:t>트랜스폼</a:t>
            </a:r>
            <a:r>
              <a:rPr lang="en-US" altLang="ko-KR" sz="1200" b="1">
                <a:solidFill>
                  <a:srgbClr val="C00000"/>
                </a:solidFill>
              </a:rPr>
              <a:t>) </a:t>
            </a:r>
            <a:r>
              <a:rPr lang="en-US" altLang="ko-KR" sz="1200"/>
              <a:t>: </a:t>
            </a:r>
            <a:r>
              <a:rPr lang="ko-KR" altLang="en-US" sz="1200"/>
              <a:t>특정</a:t>
            </a:r>
            <a:r>
              <a:rPr lang="en-US" altLang="ko-KR" sz="1200"/>
              <a:t> </a:t>
            </a:r>
            <a:r>
              <a:rPr lang="ko-KR" altLang="en-US" sz="1200"/>
              <a:t>요소의 크기나 형태 등 스타일이 바뀌는 것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919193-F249-4FE4-B5CB-2500BEBF9825}"/>
              </a:ext>
            </a:extLst>
          </p:cNvPr>
          <p:cNvSpPr txBox="1"/>
          <p:nvPr/>
        </p:nvSpPr>
        <p:spPr>
          <a:xfrm>
            <a:off x="578840" y="2144306"/>
            <a:ext cx="3305263" cy="887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수평이나 수직으로 웹 요소 변형</a:t>
            </a:r>
            <a:endParaRPr lang="en-US" altLang="ko-KR" sz="12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크기나 각도만 지정하면 됨</a:t>
            </a:r>
            <a:endParaRPr lang="en-US" altLang="ko-KR" sz="12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/>
              <a:t>2</a:t>
            </a:r>
            <a:r>
              <a:rPr lang="ko-KR" altLang="en-US" sz="1200"/>
              <a:t>차원 좌표 사용</a:t>
            </a:r>
            <a:endParaRPr lang="en-US" altLang="ko-KR" sz="12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EA4486-6B0B-4282-800C-56B408219D8C}"/>
              </a:ext>
            </a:extLst>
          </p:cNvPr>
          <p:cNvSpPr txBox="1"/>
          <p:nvPr/>
        </p:nvSpPr>
        <p:spPr>
          <a:xfrm>
            <a:off x="578840" y="1802973"/>
            <a:ext cx="33052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/>
              <a:t>2</a:t>
            </a:r>
            <a:r>
              <a:rPr lang="ko-KR" altLang="en-US" sz="1400" b="1"/>
              <a:t>차원 변형</a:t>
            </a:r>
            <a:endParaRPr lang="en-US" altLang="ko-KR" sz="1400" b="1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B9CC696-D12F-43BA-B9BE-CAEA6E9EB550}"/>
              </a:ext>
            </a:extLst>
          </p:cNvPr>
          <p:cNvSpPr txBox="1"/>
          <p:nvPr/>
        </p:nvSpPr>
        <p:spPr>
          <a:xfrm>
            <a:off x="7013197" y="1542639"/>
            <a:ext cx="3061982" cy="887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/>
              <a:t>x</a:t>
            </a:r>
            <a:r>
              <a:rPr lang="ko-KR" altLang="en-US" sz="1200"/>
              <a:t>축과 </a:t>
            </a:r>
            <a:r>
              <a:rPr lang="en-US" altLang="ko-KR" sz="1200"/>
              <a:t>y</a:t>
            </a:r>
            <a:r>
              <a:rPr lang="ko-KR" altLang="en-US" sz="1200"/>
              <a:t>축에 원근감 추가</a:t>
            </a:r>
            <a:endParaRPr lang="en-US" altLang="ko-KR" sz="12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/>
              <a:t>z</a:t>
            </a:r>
            <a:r>
              <a:rPr lang="ko-KR" altLang="en-US" sz="1200"/>
              <a:t>축은 앞뒤로 이동</a:t>
            </a:r>
            <a:r>
              <a:rPr lang="en-US" altLang="ko-KR" sz="1200"/>
              <a:t>. </a:t>
            </a:r>
            <a:r>
              <a:rPr lang="ko-KR" altLang="en-US" sz="1200"/>
              <a:t>보는 사람 쪽으로 다가올 수록 값이 더 커짐</a:t>
            </a:r>
            <a:endParaRPr lang="en-US" altLang="ko-KR" sz="12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07DDFF0-46B9-48AE-8653-AD52B326ECA1}"/>
              </a:ext>
            </a:extLst>
          </p:cNvPr>
          <p:cNvSpPr txBox="1"/>
          <p:nvPr/>
        </p:nvSpPr>
        <p:spPr>
          <a:xfrm>
            <a:off x="7013196" y="1177237"/>
            <a:ext cx="33052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/>
              <a:t>3</a:t>
            </a:r>
            <a:r>
              <a:rPr lang="ko-KR" altLang="en-US" sz="1400" b="1"/>
              <a:t>차원 변형</a:t>
            </a:r>
            <a:endParaRPr lang="en-US" altLang="ko-KR" sz="1400" b="1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9CAC3BC-8A7D-45AC-B7AF-E3D2C4CDC1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122" y="3170088"/>
            <a:ext cx="3801857" cy="300723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A3E9513-CE15-4BDC-B94D-CD8BDFA6C1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9897" y="2821726"/>
            <a:ext cx="4225562" cy="306037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1F0B390E-0EB8-4754-9A5C-F48F56A180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1222" y="1542639"/>
            <a:ext cx="1747583" cy="178685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568737D3-5F52-4AEE-AF05-DF471AF850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54120" y="833534"/>
            <a:ext cx="1752494" cy="1786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197131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EB6D438C-A184-447B-ACCE-00753F422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변형 알아보기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56E236C-830F-46BE-8E88-B932BD44419C}"/>
              </a:ext>
            </a:extLst>
          </p:cNvPr>
          <p:cNvSpPr txBox="1"/>
          <p:nvPr/>
        </p:nvSpPr>
        <p:spPr>
          <a:xfrm>
            <a:off x="578840" y="1290967"/>
            <a:ext cx="33052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/>
              <a:t>translate </a:t>
            </a:r>
            <a:r>
              <a:rPr lang="ko-KR" altLang="en-US" sz="1600" b="1"/>
              <a:t>함수</a:t>
            </a:r>
            <a:endParaRPr lang="en-US" altLang="ko-KR" sz="1600" b="1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EB9893E-F19F-444F-94A2-21EAA6D9C812}"/>
              </a:ext>
            </a:extLst>
          </p:cNvPr>
          <p:cNvSpPr/>
          <p:nvPr/>
        </p:nvSpPr>
        <p:spPr>
          <a:xfrm>
            <a:off x="578840" y="1755207"/>
            <a:ext cx="6096000" cy="33361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+mn-ea"/>
              </a:rPr>
              <a:t>지정한 방향으로 이동할 거리를 지정하면 해당 요소를 이동시킴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3588753-43D3-4EFD-9A57-FBE27C4F070B}"/>
              </a:ext>
            </a:extLst>
          </p:cNvPr>
          <p:cNvSpPr/>
          <p:nvPr/>
        </p:nvSpPr>
        <p:spPr>
          <a:xfrm>
            <a:off x="578840" y="3544351"/>
            <a:ext cx="5645791" cy="18370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b="1">
                <a:latin typeface="+mn-ea"/>
              </a:rPr>
              <a:t>transform:translate(tx, ty) </a:t>
            </a:r>
            <a:r>
              <a:rPr lang="en-US" altLang="ko-KR" sz="1100">
                <a:latin typeface="+mn-ea"/>
              </a:rPr>
              <a:t>- x</a:t>
            </a:r>
            <a:r>
              <a:rPr lang="ko-KR" altLang="en-US" sz="1100">
                <a:latin typeface="+mn-ea"/>
              </a:rPr>
              <a:t>축 방향으로 </a:t>
            </a:r>
            <a:r>
              <a:rPr lang="en-US" altLang="ko-KR" sz="1100">
                <a:latin typeface="+mn-ea"/>
              </a:rPr>
              <a:t>tx</a:t>
            </a:r>
            <a:r>
              <a:rPr lang="ko-KR" altLang="en-US" sz="1100">
                <a:latin typeface="+mn-ea"/>
              </a:rPr>
              <a:t>만큼</a:t>
            </a:r>
            <a:r>
              <a:rPr lang="en-US" altLang="ko-KR" sz="1100">
                <a:latin typeface="+mn-ea"/>
              </a:rPr>
              <a:t>, y</a:t>
            </a:r>
            <a:r>
              <a:rPr lang="ko-KR" altLang="en-US" sz="1100">
                <a:latin typeface="+mn-ea"/>
              </a:rPr>
              <a:t>축 방향으로 </a:t>
            </a:r>
            <a:r>
              <a:rPr lang="en-US" altLang="ko-KR" sz="1100">
                <a:latin typeface="+mn-ea"/>
              </a:rPr>
              <a:t>ty</a:t>
            </a:r>
            <a:r>
              <a:rPr lang="ko-KR" altLang="en-US" sz="1100">
                <a:latin typeface="+mn-ea"/>
              </a:rPr>
              <a:t>만큼 이동</a:t>
            </a:r>
            <a:r>
              <a:rPr lang="en-US" altLang="ko-KR" sz="1100">
                <a:latin typeface="+mn-ea"/>
              </a:rPr>
              <a:t/>
            </a:r>
            <a:br>
              <a:rPr lang="en-US" altLang="ko-KR" sz="1100">
                <a:latin typeface="+mn-ea"/>
              </a:rPr>
            </a:br>
            <a:r>
              <a:rPr lang="en-US" altLang="ko-KR" sz="1100">
                <a:latin typeface="+mn-ea"/>
              </a:rPr>
              <a:t>tx</a:t>
            </a:r>
            <a:r>
              <a:rPr lang="ko-KR" altLang="en-US" sz="1100">
                <a:latin typeface="+mn-ea"/>
              </a:rPr>
              <a:t>와 </a:t>
            </a:r>
            <a:r>
              <a:rPr lang="en-US" altLang="ko-KR" sz="1100">
                <a:latin typeface="+mn-ea"/>
              </a:rPr>
              <a:t>ty </a:t>
            </a:r>
            <a:r>
              <a:rPr lang="ko-KR" altLang="en-US" sz="1100">
                <a:latin typeface="+mn-ea"/>
              </a:rPr>
              <a:t>두 가지 값을 사용하지만 </a:t>
            </a:r>
            <a:r>
              <a:rPr lang="en-US" altLang="ko-KR" sz="1100">
                <a:latin typeface="+mn-ea"/>
              </a:rPr>
              <a:t>ty </a:t>
            </a:r>
            <a:r>
              <a:rPr lang="ko-KR" altLang="en-US" sz="1100">
                <a:latin typeface="+mn-ea"/>
              </a:rPr>
              <a:t>값이 주어지지 않으면 </a:t>
            </a:r>
            <a:r>
              <a:rPr lang="en-US" altLang="ko-KR" sz="1100">
                <a:latin typeface="+mn-ea"/>
              </a:rPr>
              <a:t>0</a:t>
            </a:r>
            <a:r>
              <a:rPr lang="ko-KR" altLang="en-US" sz="1100">
                <a:latin typeface="+mn-ea"/>
              </a:rPr>
              <a:t>으로 간주</a:t>
            </a:r>
            <a:r>
              <a:rPr lang="en-US" altLang="ko-KR" sz="1100">
                <a:latin typeface="+mn-ea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b="1">
                <a:latin typeface="+mn-ea"/>
              </a:rPr>
              <a:t>transform:translate3d(tx, ty, tz) </a:t>
            </a:r>
            <a:r>
              <a:rPr lang="en-US" altLang="ko-KR" sz="1100">
                <a:latin typeface="+mn-ea"/>
              </a:rPr>
              <a:t>- x</a:t>
            </a:r>
            <a:r>
              <a:rPr lang="ko-KR" altLang="en-US" sz="1100">
                <a:latin typeface="+mn-ea"/>
              </a:rPr>
              <a:t>축 방향으로 </a:t>
            </a:r>
            <a:r>
              <a:rPr lang="en-US" altLang="ko-KR" sz="1100">
                <a:latin typeface="+mn-ea"/>
              </a:rPr>
              <a:t>tx</a:t>
            </a:r>
            <a:r>
              <a:rPr lang="ko-KR" altLang="en-US" sz="1100">
                <a:latin typeface="+mn-ea"/>
              </a:rPr>
              <a:t>만큼</a:t>
            </a:r>
            <a:r>
              <a:rPr lang="en-US" altLang="ko-KR" sz="1100">
                <a:latin typeface="+mn-ea"/>
              </a:rPr>
              <a:t>, y</a:t>
            </a:r>
            <a:r>
              <a:rPr lang="ko-KR" altLang="en-US" sz="1100">
                <a:latin typeface="+mn-ea"/>
              </a:rPr>
              <a:t>축 방향으로 </a:t>
            </a:r>
            <a:r>
              <a:rPr lang="en-US" altLang="ko-KR" sz="1100">
                <a:latin typeface="+mn-ea"/>
              </a:rPr>
              <a:t>ty</a:t>
            </a:r>
            <a:r>
              <a:rPr lang="ko-KR" altLang="en-US" sz="1100">
                <a:latin typeface="+mn-ea"/>
              </a:rPr>
              <a:t>만큼</a:t>
            </a:r>
            <a:r>
              <a:rPr lang="en-US" altLang="ko-KR" sz="1100">
                <a:latin typeface="+mn-ea"/>
              </a:rPr>
              <a:t>, </a:t>
            </a:r>
            <a:br>
              <a:rPr lang="en-US" altLang="ko-KR" sz="1100">
                <a:latin typeface="+mn-ea"/>
              </a:rPr>
            </a:br>
            <a:r>
              <a:rPr lang="en-US" altLang="ko-KR" sz="1100">
                <a:latin typeface="+mn-ea"/>
              </a:rPr>
              <a:t>z</a:t>
            </a:r>
            <a:r>
              <a:rPr lang="ko-KR" altLang="en-US" sz="1100">
                <a:latin typeface="+mn-ea"/>
              </a:rPr>
              <a:t>축 방향</a:t>
            </a:r>
            <a:r>
              <a:rPr lang="en-US" altLang="ko-KR" sz="1100">
                <a:latin typeface="+mn-ea"/>
              </a:rPr>
              <a:t>(</a:t>
            </a:r>
            <a:r>
              <a:rPr lang="ko-KR" altLang="en-US" sz="1100">
                <a:latin typeface="+mn-ea"/>
              </a:rPr>
              <a:t>앞뒤</a:t>
            </a:r>
            <a:r>
              <a:rPr lang="en-US" altLang="ko-KR" sz="1100">
                <a:latin typeface="+mn-ea"/>
              </a:rPr>
              <a:t>)</a:t>
            </a:r>
            <a:r>
              <a:rPr lang="ko-KR" altLang="en-US" sz="1100">
                <a:latin typeface="+mn-ea"/>
              </a:rPr>
              <a:t>으로 </a:t>
            </a:r>
            <a:r>
              <a:rPr lang="en-US" altLang="ko-KR" sz="1100">
                <a:latin typeface="+mn-ea"/>
              </a:rPr>
              <a:t>tz</a:t>
            </a:r>
            <a:r>
              <a:rPr lang="ko-KR" altLang="en-US" sz="1100">
                <a:latin typeface="+mn-ea"/>
              </a:rPr>
              <a:t>만큼 이동</a:t>
            </a:r>
            <a:r>
              <a:rPr lang="en-US" altLang="ko-KR" sz="1100">
                <a:latin typeface="+mn-ea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b="1">
                <a:latin typeface="+mn-ea"/>
              </a:rPr>
              <a:t>transform:translateX(tx) </a:t>
            </a:r>
            <a:r>
              <a:rPr lang="en-US" altLang="ko-KR" sz="1100">
                <a:latin typeface="+mn-ea"/>
              </a:rPr>
              <a:t>- x</a:t>
            </a:r>
            <a:r>
              <a:rPr lang="ko-KR" altLang="en-US" sz="1100">
                <a:latin typeface="+mn-ea"/>
              </a:rPr>
              <a:t>축 방향으로 </a:t>
            </a:r>
            <a:r>
              <a:rPr lang="en-US" altLang="ko-KR" sz="1100">
                <a:latin typeface="+mn-ea"/>
              </a:rPr>
              <a:t>tx</a:t>
            </a:r>
            <a:r>
              <a:rPr lang="ko-KR" altLang="en-US" sz="1100">
                <a:latin typeface="+mn-ea"/>
              </a:rPr>
              <a:t>만큼 이동</a:t>
            </a:r>
            <a:r>
              <a:rPr lang="en-US" altLang="ko-KR" sz="1100">
                <a:latin typeface="+mn-ea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b="1">
                <a:latin typeface="+mn-ea"/>
              </a:rPr>
              <a:t>transform:translateY(ty) </a:t>
            </a:r>
            <a:r>
              <a:rPr lang="en-US" altLang="ko-KR" sz="1100">
                <a:latin typeface="+mn-ea"/>
              </a:rPr>
              <a:t>- y</a:t>
            </a:r>
            <a:r>
              <a:rPr lang="ko-KR" altLang="en-US" sz="1100">
                <a:latin typeface="+mn-ea"/>
              </a:rPr>
              <a:t>축 방향으로 </a:t>
            </a:r>
            <a:r>
              <a:rPr lang="en-US" altLang="ko-KR" sz="1100">
                <a:latin typeface="+mn-ea"/>
              </a:rPr>
              <a:t>ty</a:t>
            </a:r>
            <a:r>
              <a:rPr lang="ko-KR" altLang="en-US" sz="1100">
                <a:latin typeface="+mn-ea"/>
              </a:rPr>
              <a:t>만큼 이동</a:t>
            </a:r>
            <a:r>
              <a:rPr lang="en-US" altLang="ko-KR" sz="1100">
                <a:latin typeface="+mn-ea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b="1">
                <a:latin typeface="+mn-ea"/>
              </a:rPr>
              <a:t>transform:translateZ(tz) </a:t>
            </a:r>
            <a:r>
              <a:rPr lang="en-US" altLang="ko-KR" sz="1100">
                <a:latin typeface="+mn-ea"/>
              </a:rPr>
              <a:t>- z</a:t>
            </a:r>
            <a:r>
              <a:rPr lang="ko-KR" altLang="en-US" sz="1100">
                <a:latin typeface="+mn-ea"/>
              </a:rPr>
              <a:t>축 방향으로 </a:t>
            </a:r>
            <a:r>
              <a:rPr lang="en-US" altLang="ko-KR" sz="1100">
                <a:latin typeface="+mn-ea"/>
              </a:rPr>
              <a:t>tz</a:t>
            </a:r>
            <a:r>
              <a:rPr lang="ko-KR" altLang="en-US" sz="1100">
                <a:latin typeface="+mn-ea"/>
              </a:rPr>
              <a:t>만큼 이동</a:t>
            </a:r>
            <a:r>
              <a:rPr lang="en-US" altLang="ko-KR" sz="1100">
                <a:latin typeface="+mn-ea"/>
              </a:rPr>
              <a:t>.</a:t>
            </a:r>
            <a:endParaRPr lang="ko-KR" altLang="en-US" sz="1100">
              <a:latin typeface="+mn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86043D3-4D92-40CB-A665-8DA4848F9F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404" y="2173139"/>
            <a:ext cx="3428844" cy="1140511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A3EB7499-BA6B-4C50-A8DB-412D44A2DB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9267" y="1629521"/>
            <a:ext cx="5736322" cy="3366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0963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C7C753-9F88-4254-9862-F6A87176F75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/>
              <a:t>04. </a:t>
            </a:r>
            <a:r>
              <a:rPr lang="ko-KR" altLang="en-US"/>
              <a:t>다양한 내용 입력하기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3020E55D-5D6E-47B7-BF49-67DF43FF0CB8}"/>
              </a:ext>
            </a:extLst>
          </p:cNvPr>
          <p:cNvGrpSpPr/>
          <p:nvPr/>
        </p:nvGrpSpPr>
        <p:grpSpPr>
          <a:xfrm>
            <a:off x="2308161" y="2149420"/>
            <a:ext cx="4686299" cy="485775"/>
            <a:chOff x="2282994" y="2753427"/>
            <a:chExt cx="4686299" cy="485775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7E6505BA-A9A1-46F5-BFC6-A45ABCE494AF}"/>
                </a:ext>
              </a:extLst>
            </p:cNvPr>
            <p:cNvSpPr/>
            <p:nvPr/>
          </p:nvSpPr>
          <p:spPr>
            <a:xfrm>
              <a:off x="2282994" y="2753427"/>
              <a:ext cx="685800" cy="48577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>
                  <a:solidFill>
                    <a:schemeClr val="tx1"/>
                  </a:solidFill>
                </a:rPr>
                <a:t>04-1</a:t>
              </a:r>
              <a:endParaRPr lang="ko-KR" altLang="en-US" sz="1600" b="1">
                <a:solidFill>
                  <a:schemeClr val="tx1"/>
                </a:solidFill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FAFC29B-A5E1-4F15-A5FF-C528129D6456}"/>
                </a:ext>
              </a:extLst>
            </p:cNvPr>
            <p:cNvSpPr txBox="1"/>
            <p:nvPr/>
          </p:nvSpPr>
          <p:spPr>
            <a:xfrm>
              <a:off x="2993233" y="2791371"/>
              <a:ext cx="39760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/>
                <a:t>텍스트 태그 알아보기</a:t>
              </a: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D5239A65-4609-4585-95B3-13DD43DCD16F}"/>
                </a:ext>
              </a:extLst>
            </p:cNvPr>
            <p:cNvCxnSpPr/>
            <p:nvPr/>
          </p:nvCxnSpPr>
          <p:spPr>
            <a:xfrm>
              <a:off x="2959269" y="3220152"/>
              <a:ext cx="3333749" cy="0"/>
            </a:xfrm>
            <a:prstGeom prst="line">
              <a:avLst/>
            </a:prstGeom>
            <a:ln w="285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1203BFA0-74CE-4C85-9DE2-AD1C0B8C6B93}"/>
              </a:ext>
            </a:extLst>
          </p:cNvPr>
          <p:cNvGrpSpPr/>
          <p:nvPr/>
        </p:nvGrpSpPr>
        <p:grpSpPr>
          <a:xfrm>
            <a:off x="2308161" y="2802974"/>
            <a:ext cx="4686299" cy="485775"/>
            <a:chOff x="2282994" y="2753427"/>
            <a:chExt cx="4686299" cy="485775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1559771F-42C0-4CD2-A97A-3360D83038F9}"/>
                </a:ext>
              </a:extLst>
            </p:cNvPr>
            <p:cNvSpPr/>
            <p:nvPr/>
          </p:nvSpPr>
          <p:spPr>
            <a:xfrm>
              <a:off x="2282994" y="2753427"/>
              <a:ext cx="685800" cy="48577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>
                  <a:solidFill>
                    <a:schemeClr val="tx1"/>
                  </a:solidFill>
                </a:rPr>
                <a:t>04-2</a:t>
              </a:r>
              <a:endParaRPr lang="ko-KR" altLang="en-US" sz="1600" b="1">
                <a:solidFill>
                  <a:schemeClr val="tx1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3A15DC0-766E-4550-BF1D-ACFAF4BA482E}"/>
                </a:ext>
              </a:extLst>
            </p:cNvPr>
            <p:cNvSpPr txBox="1"/>
            <p:nvPr/>
          </p:nvSpPr>
          <p:spPr>
            <a:xfrm>
              <a:off x="2993233" y="2791371"/>
              <a:ext cx="39760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/>
                <a:t>목록 만들기</a:t>
              </a: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18966C93-63C8-44AE-975C-727A69458C60}"/>
                </a:ext>
              </a:extLst>
            </p:cNvPr>
            <p:cNvCxnSpPr/>
            <p:nvPr/>
          </p:nvCxnSpPr>
          <p:spPr>
            <a:xfrm>
              <a:off x="2959269" y="3220152"/>
              <a:ext cx="3333749" cy="0"/>
            </a:xfrm>
            <a:prstGeom prst="line">
              <a:avLst/>
            </a:prstGeom>
            <a:ln w="285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ED052DA7-1461-4440-B7E1-9A19E882CA22}"/>
              </a:ext>
            </a:extLst>
          </p:cNvPr>
          <p:cNvGrpSpPr/>
          <p:nvPr/>
        </p:nvGrpSpPr>
        <p:grpSpPr>
          <a:xfrm>
            <a:off x="2308161" y="3456528"/>
            <a:ext cx="4686299" cy="485775"/>
            <a:chOff x="2282994" y="2753427"/>
            <a:chExt cx="4686299" cy="485775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BD7319BC-E468-4E0E-B5AA-438B859FB210}"/>
                </a:ext>
              </a:extLst>
            </p:cNvPr>
            <p:cNvSpPr/>
            <p:nvPr/>
          </p:nvSpPr>
          <p:spPr>
            <a:xfrm>
              <a:off x="2282994" y="2753427"/>
              <a:ext cx="685800" cy="48577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>
                  <a:solidFill>
                    <a:schemeClr val="tx1"/>
                  </a:solidFill>
                </a:rPr>
                <a:t>04-3</a:t>
              </a:r>
              <a:endParaRPr lang="ko-KR" altLang="en-US" sz="1600" b="1">
                <a:solidFill>
                  <a:schemeClr val="tx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02352AF-B650-40D2-ABA4-3032C5DD90AC}"/>
                </a:ext>
              </a:extLst>
            </p:cNvPr>
            <p:cNvSpPr txBox="1"/>
            <p:nvPr/>
          </p:nvSpPr>
          <p:spPr>
            <a:xfrm>
              <a:off x="2993233" y="2791371"/>
              <a:ext cx="39760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/>
                <a:t>표 만들기</a:t>
              </a:r>
            </a:p>
          </p:txBody>
        </p: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3ED071D6-AAD5-4D01-B0D7-C4A3C54809BE}"/>
                </a:ext>
              </a:extLst>
            </p:cNvPr>
            <p:cNvCxnSpPr/>
            <p:nvPr/>
          </p:nvCxnSpPr>
          <p:spPr>
            <a:xfrm>
              <a:off x="2959269" y="3220152"/>
              <a:ext cx="3333749" cy="0"/>
            </a:xfrm>
            <a:prstGeom prst="line">
              <a:avLst/>
            </a:prstGeom>
            <a:ln w="285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A5AAAF8-21E5-49DE-A9CE-4B708B72AD40}"/>
              </a:ext>
            </a:extLst>
          </p:cNvPr>
          <p:cNvGrpSpPr/>
          <p:nvPr/>
        </p:nvGrpSpPr>
        <p:grpSpPr>
          <a:xfrm>
            <a:off x="2308161" y="4110082"/>
            <a:ext cx="4686299" cy="485775"/>
            <a:chOff x="2282994" y="2753427"/>
            <a:chExt cx="4686299" cy="485775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0072CF7D-24C3-45AD-8081-92FD1B44A5D2}"/>
                </a:ext>
              </a:extLst>
            </p:cNvPr>
            <p:cNvSpPr/>
            <p:nvPr/>
          </p:nvSpPr>
          <p:spPr>
            <a:xfrm>
              <a:off x="2282994" y="2753427"/>
              <a:ext cx="685800" cy="48577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>
                  <a:solidFill>
                    <a:schemeClr val="tx1"/>
                  </a:solidFill>
                </a:rPr>
                <a:t>04-4</a:t>
              </a:r>
              <a:endParaRPr lang="ko-KR" altLang="en-US" sz="1600" b="1">
                <a:solidFill>
                  <a:schemeClr val="tx1"/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841308A-D8CC-48F9-A764-FBF8481E5610}"/>
                </a:ext>
              </a:extLst>
            </p:cNvPr>
            <p:cNvSpPr txBox="1"/>
            <p:nvPr/>
          </p:nvSpPr>
          <p:spPr>
            <a:xfrm>
              <a:off x="2993233" y="2791371"/>
              <a:ext cx="39760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/>
                <a:t>이미지 삽입하기</a:t>
              </a:r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3834187B-59E8-491D-9B18-AB2954A73054}"/>
                </a:ext>
              </a:extLst>
            </p:cNvPr>
            <p:cNvCxnSpPr/>
            <p:nvPr/>
          </p:nvCxnSpPr>
          <p:spPr>
            <a:xfrm>
              <a:off x="2959269" y="3220152"/>
              <a:ext cx="3333749" cy="0"/>
            </a:xfrm>
            <a:prstGeom prst="line">
              <a:avLst/>
            </a:prstGeom>
            <a:ln w="285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ED97BCA8-A206-4EC2-941A-37EC15B2BCC7}"/>
              </a:ext>
            </a:extLst>
          </p:cNvPr>
          <p:cNvGrpSpPr/>
          <p:nvPr/>
        </p:nvGrpSpPr>
        <p:grpSpPr>
          <a:xfrm>
            <a:off x="2308161" y="4763636"/>
            <a:ext cx="4686299" cy="485775"/>
            <a:chOff x="2282994" y="2753427"/>
            <a:chExt cx="4686299" cy="485775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6BF1DB96-2BF9-4F8E-BC92-FDD698B9E25D}"/>
                </a:ext>
              </a:extLst>
            </p:cNvPr>
            <p:cNvSpPr/>
            <p:nvPr/>
          </p:nvSpPr>
          <p:spPr>
            <a:xfrm>
              <a:off x="2282994" y="2753427"/>
              <a:ext cx="685800" cy="48577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>
                  <a:solidFill>
                    <a:schemeClr val="tx1"/>
                  </a:solidFill>
                </a:rPr>
                <a:t>04-5</a:t>
              </a:r>
              <a:endParaRPr lang="ko-KR" altLang="en-US" sz="1600" b="1">
                <a:solidFill>
                  <a:schemeClr val="tx1"/>
                </a:solidFill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B9C12EB-CC9E-452F-BDB7-20BC64E3071D}"/>
                </a:ext>
              </a:extLst>
            </p:cNvPr>
            <p:cNvSpPr txBox="1"/>
            <p:nvPr/>
          </p:nvSpPr>
          <p:spPr>
            <a:xfrm>
              <a:off x="2993233" y="2791371"/>
              <a:ext cx="39760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/>
                <a:t>오디오와 비디오 삽입하기</a:t>
              </a: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EF335A35-03CA-4294-B215-904C2F9FA008}"/>
                </a:ext>
              </a:extLst>
            </p:cNvPr>
            <p:cNvCxnSpPr/>
            <p:nvPr/>
          </p:nvCxnSpPr>
          <p:spPr>
            <a:xfrm>
              <a:off x="2959269" y="3220152"/>
              <a:ext cx="3333749" cy="0"/>
            </a:xfrm>
            <a:prstGeom prst="line">
              <a:avLst/>
            </a:prstGeom>
            <a:ln w="285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6CF0412C-EBC7-47DA-9F04-9233C228357D}"/>
              </a:ext>
            </a:extLst>
          </p:cNvPr>
          <p:cNvGrpSpPr/>
          <p:nvPr/>
        </p:nvGrpSpPr>
        <p:grpSpPr>
          <a:xfrm>
            <a:off x="2308161" y="5417191"/>
            <a:ext cx="4686299" cy="485775"/>
            <a:chOff x="2282994" y="2753427"/>
            <a:chExt cx="4686299" cy="485775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ED77995B-150E-4D21-B666-AA155C3006D3}"/>
                </a:ext>
              </a:extLst>
            </p:cNvPr>
            <p:cNvSpPr/>
            <p:nvPr/>
          </p:nvSpPr>
          <p:spPr>
            <a:xfrm>
              <a:off x="2282994" y="2753427"/>
              <a:ext cx="685800" cy="48577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>
                  <a:solidFill>
                    <a:schemeClr val="tx1"/>
                  </a:solidFill>
                </a:rPr>
                <a:t>04-6</a:t>
              </a:r>
              <a:endParaRPr lang="ko-KR" altLang="en-US" sz="1600" b="1">
                <a:solidFill>
                  <a:schemeClr val="tx1"/>
                </a:solidFill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587ED75-1A02-48BF-A40E-BF08CF61507D}"/>
                </a:ext>
              </a:extLst>
            </p:cNvPr>
            <p:cNvSpPr txBox="1"/>
            <p:nvPr/>
          </p:nvSpPr>
          <p:spPr>
            <a:xfrm>
              <a:off x="2993233" y="2791371"/>
              <a:ext cx="39760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/>
                <a:t>하이퍼링크 삽입하기</a:t>
              </a:r>
            </a:p>
          </p:txBody>
        </p: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A55FA029-7343-4D50-BE13-293C26AF3F74}"/>
                </a:ext>
              </a:extLst>
            </p:cNvPr>
            <p:cNvCxnSpPr/>
            <p:nvPr/>
          </p:nvCxnSpPr>
          <p:spPr>
            <a:xfrm>
              <a:off x="2959269" y="3220152"/>
              <a:ext cx="3333749" cy="0"/>
            </a:xfrm>
            <a:prstGeom prst="line">
              <a:avLst/>
            </a:prstGeom>
            <a:ln w="285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55491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EB6D438C-A184-447B-ACCE-00753F422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변형 알아보기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57E3261-C63E-4F21-A805-097BD12B6CDC}"/>
              </a:ext>
            </a:extLst>
          </p:cNvPr>
          <p:cNvSpPr txBox="1"/>
          <p:nvPr/>
        </p:nvSpPr>
        <p:spPr>
          <a:xfrm>
            <a:off x="578840" y="1290967"/>
            <a:ext cx="33052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/>
              <a:t>scale </a:t>
            </a:r>
            <a:r>
              <a:rPr lang="ko-KR" altLang="en-US" sz="1600" b="1"/>
              <a:t>함수</a:t>
            </a:r>
            <a:endParaRPr lang="en-US" altLang="ko-KR" sz="1600" b="1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6B9050F-4BA9-4BCD-8F8C-F9F1EED5630F}"/>
              </a:ext>
            </a:extLst>
          </p:cNvPr>
          <p:cNvSpPr/>
          <p:nvPr/>
        </p:nvSpPr>
        <p:spPr>
          <a:xfrm>
            <a:off x="578840" y="1755207"/>
            <a:ext cx="6096000" cy="33361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+mn-ea"/>
              </a:rPr>
              <a:t>지정한 크기만큼</a:t>
            </a:r>
            <a:r>
              <a:rPr lang="en-US" altLang="ko-KR" sz="1200">
                <a:latin typeface="+mn-ea"/>
              </a:rPr>
              <a:t> </a:t>
            </a:r>
            <a:r>
              <a:rPr lang="ko-KR" altLang="en-US" sz="1200">
                <a:latin typeface="+mn-ea"/>
              </a:rPr>
              <a:t>요소를 확대</a:t>
            </a:r>
            <a:r>
              <a:rPr lang="en-US" altLang="ko-KR" sz="1200">
                <a:latin typeface="+mn-ea"/>
              </a:rPr>
              <a:t>/</a:t>
            </a:r>
            <a:r>
              <a:rPr lang="ko-KR" altLang="en-US" sz="1200">
                <a:latin typeface="+mn-ea"/>
              </a:rPr>
              <a:t>축소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19C56C9-9F5E-403B-BC27-5F7DBC6861A1}"/>
              </a:ext>
            </a:extLst>
          </p:cNvPr>
          <p:cNvSpPr/>
          <p:nvPr/>
        </p:nvSpPr>
        <p:spPr>
          <a:xfrm>
            <a:off x="472439" y="3541813"/>
            <a:ext cx="5530444" cy="20909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b="1">
                <a:latin typeface="+mn-ea"/>
              </a:rPr>
              <a:t>transform:scale(sx, sy) </a:t>
            </a:r>
            <a:r>
              <a:rPr lang="en-US" altLang="ko-KR" sz="1100">
                <a:latin typeface="+mn-ea"/>
              </a:rPr>
              <a:t>- x</a:t>
            </a:r>
            <a:r>
              <a:rPr lang="ko-KR" altLang="en-US" sz="1100">
                <a:latin typeface="+mn-ea"/>
              </a:rPr>
              <a:t>축 방향으로 </a:t>
            </a:r>
            <a:r>
              <a:rPr lang="en-US" altLang="ko-KR" sz="1100">
                <a:latin typeface="+mn-ea"/>
              </a:rPr>
              <a:t>sx</a:t>
            </a:r>
            <a:r>
              <a:rPr lang="ko-KR" altLang="en-US" sz="1100">
                <a:latin typeface="+mn-ea"/>
              </a:rPr>
              <a:t>만큼</a:t>
            </a:r>
            <a:r>
              <a:rPr lang="en-US" altLang="ko-KR" sz="1100">
                <a:latin typeface="+mn-ea"/>
              </a:rPr>
              <a:t>, y</a:t>
            </a:r>
            <a:r>
              <a:rPr lang="ko-KR" altLang="en-US" sz="1100">
                <a:latin typeface="+mn-ea"/>
              </a:rPr>
              <a:t>축 방향으로 </a:t>
            </a:r>
            <a:r>
              <a:rPr lang="en-US" altLang="ko-KR" sz="1100">
                <a:latin typeface="+mn-ea"/>
              </a:rPr>
              <a:t>sy</a:t>
            </a:r>
            <a:r>
              <a:rPr lang="ko-KR" altLang="en-US" sz="1100">
                <a:latin typeface="+mn-ea"/>
              </a:rPr>
              <a:t>만큼 확대</a:t>
            </a:r>
            <a:r>
              <a:rPr lang="en-US" altLang="ko-KR" sz="1100">
                <a:latin typeface="+mn-ea"/>
              </a:rPr>
              <a:t>. </a:t>
            </a:r>
            <a:br>
              <a:rPr lang="en-US" altLang="ko-KR" sz="1100">
                <a:latin typeface="+mn-ea"/>
              </a:rPr>
            </a:br>
            <a:r>
              <a:rPr lang="en-US" altLang="ko-KR" sz="1100">
                <a:latin typeface="+mn-ea"/>
              </a:rPr>
              <a:t>sy </a:t>
            </a:r>
            <a:r>
              <a:rPr lang="ko-KR" altLang="en-US" sz="1100">
                <a:latin typeface="+mn-ea"/>
              </a:rPr>
              <a:t>값이 주어지지 않는다면 </a:t>
            </a:r>
            <a:r>
              <a:rPr lang="en-US" altLang="ko-KR" sz="1100">
                <a:latin typeface="+mn-ea"/>
              </a:rPr>
              <a:t>sx </a:t>
            </a:r>
            <a:r>
              <a:rPr lang="ko-KR" altLang="en-US" sz="1100">
                <a:latin typeface="+mn-ea"/>
              </a:rPr>
              <a:t>값과 같다고 간주</a:t>
            </a:r>
            <a:r>
              <a:rPr lang="en-US" altLang="ko-KR" sz="1100">
                <a:latin typeface="+mn-ea"/>
              </a:rPr>
              <a:t>. </a:t>
            </a:r>
            <a:br>
              <a:rPr lang="en-US" altLang="ko-KR" sz="1100">
                <a:latin typeface="+mn-ea"/>
              </a:rPr>
            </a:br>
            <a:r>
              <a:rPr lang="ko-KR" altLang="en-US" sz="1100">
                <a:latin typeface="+mn-ea"/>
              </a:rPr>
              <a:t>예</a:t>
            </a:r>
            <a:r>
              <a:rPr lang="en-US" altLang="ko-KR" sz="1100">
                <a:latin typeface="+mn-ea"/>
              </a:rPr>
              <a:t>) scale(2.0)</a:t>
            </a:r>
            <a:r>
              <a:rPr lang="ko-KR" altLang="en-US" sz="1100">
                <a:latin typeface="+mn-ea"/>
              </a:rPr>
              <a:t>는 </a:t>
            </a:r>
            <a:r>
              <a:rPr lang="en-US" altLang="ko-KR" sz="1100">
                <a:latin typeface="+mn-ea"/>
              </a:rPr>
              <a:t>scale(2,2)</a:t>
            </a:r>
            <a:r>
              <a:rPr lang="ko-KR" altLang="en-US" sz="1100">
                <a:latin typeface="+mn-ea"/>
              </a:rPr>
              <a:t>와 같은 함수이며 요소를 두 배로 확대</a:t>
            </a:r>
            <a:r>
              <a:rPr lang="en-US" altLang="ko-KR" sz="1100">
                <a:latin typeface="+mn-ea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b="1">
                <a:latin typeface="+mn-ea"/>
              </a:rPr>
              <a:t>transform:scale3d(sx, sy, sz) </a:t>
            </a:r>
            <a:r>
              <a:rPr lang="en-US" altLang="ko-KR" sz="1100">
                <a:latin typeface="+mn-ea"/>
              </a:rPr>
              <a:t>- x</a:t>
            </a:r>
            <a:r>
              <a:rPr lang="ko-KR" altLang="en-US" sz="1100">
                <a:latin typeface="+mn-ea"/>
              </a:rPr>
              <a:t>축 방향으로 </a:t>
            </a:r>
            <a:r>
              <a:rPr lang="en-US" altLang="ko-KR" sz="1100">
                <a:latin typeface="+mn-ea"/>
              </a:rPr>
              <a:t>sx</a:t>
            </a:r>
            <a:r>
              <a:rPr lang="ko-KR" altLang="en-US" sz="1100">
                <a:latin typeface="+mn-ea"/>
              </a:rPr>
              <a:t>만큼</a:t>
            </a:r>
            <a:r>
              <a:rPr lang="en-US" altLang="ko-KR" sz="1100">
                <a:latin typeface="+mn-ea"/>
              </a:rPr>
              <a:t>, y</a:t>
            </a:r>
            <a:r>
              <a:rPr lang="ko-KR" altLang="en-US" sz="1100">
                <a:latin typeface="+mn-ea"/>
              </a:rPr>
              <a:t>축 방향으로 </a:t>
            </a:r>
            <a:r>
              <a:rPr lang="en-US" altLang="ko-KR" sz="1100">
                <a:latin typeface="+mn-ea"/>
              </a:rPr>
              <a:t>sy</a:t>
            </a:r>
            <a:r>
              <a:rPr lang="ko-KR" altLang="en-US" sz="1100">
                <a:latin typeface="+mn-ea"/>
              </a:rPr>
              <a:t>만큼</a:t>
            </a:r>
            <a:r>
              <a:rPr lang="en-US" altLang="ko-KR" sz="1100">
                <a:latin typeface="+mn-ea"/>
              </a:rPr>
              <a:t>, </a:t>
            </a:r>
            <a:br>
              <a:rPr lang="en-US" altLang="ko-KR" sz="1100">
                <a:latin typeface="+mn-ea"/>
              </a:rPr>
            </a:br>
            <a:r>
              <a:rPr lang="en-US" altLang="ko-KR" sz="1100">
                <a:latin typeface="+mn-ea"/>
              </a:rPr>
              <a:t>z</a:t>
            </a:r>
            <a:r>
              <a:rPr lang="ko-KR" altLang="en-US" sz="1100">
                <a:latin typeface="+mn-ea"/>
              </a:rPr>
              <a:t>축 방향으로 </a:t>
            </a:r>
            <a:r>
              <a:rPr lang="en-US" altLang="ko-KR" sz="1100">
                <a:latin typeface="+mn-ea"/>
              </a:rPr>
              <a:t>sz</a:t>
            </a:r>
            <a:r>
              <a:rPr lang="ko-KR" altLang="en-US" sz="1100">
                <a:latin typeface="+mn-ea"/>
              </a:rPr>
              <a:t>만큼 확대</a:t>
            </a:r>
            <a:r>
              <a:rPr lang="en-US" altLang="ko-KR" sz="1100">
                <a:latin typeface="+mn-ea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b="1">
                <a:latin typeface="+mn-ea"/>
              </a:rPr>
              <a:t>transform:scaleX(sx) </a:t>
            </a:r>
            <a:r>
              <a:rPr lang="en-US" altLang="ko-KR" sz="1100">
                <a:latin typeface="+mn-ea"/>
              </a:rPr>
              <a:t>– x</a:t>
            </a:r>
            <a:r>
              <a:rPr lang="ko-KR" altLang="en-US" sz="1100">
                <a:latin typeface="+mn-ea"/>
              </a:rPr>
              <a:t>축 방향으로 </a:t>
            </a:r>
            <a:r>
              <a:rPr lang="en-US" altLang="ko-KR" sz="1100">
                <a:latin typeface="+mn-ea"/>
              </a:rPr>
              <a:t>sx</a:t>
            </a:r>
            <a:r>
              <a:rPr lang="ko-KR" altLang="en-US" sz="1100">
                <a:latin typeface="+mn-ea"/>
              </a:rPr>
              <a:t>만큼 확대</a:t>
            </a:r>
            <a:r>
              <a:rPr lang="en-US" altLang="ko-KR" sz="1100">
                <a:latin typeface="+mn-ea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b="1">
                <a:latin typeface="+mn-ea"/>
              </a:rPr>
              <a:t>transform:scaleY(sy) </a:t>
            </a:r>
            <a:r>
              <a:rPr lang="en-US" altLang="ko-KR" sz="1100">
                <a:latin typeface="+mn-ea"/>
              </a:rPr>
              <a:t>- y</a:t>
            </a:r>
            <a:r>
              <a:rPr lang="ko-KR" altLang="en-US" sz="1100">
                <a:latin typeface="+mn-ea"/>
              </a:rPr>
              <a:t>축 방향으로 </a:t>
            </a:r>
            <a:r>
              <a:rPr lang="en-US" altLang="ko-KR" sz="1100">
                <a:latin typeface="+mn-ea"/>
              </a:rPr>
              <a:t>sy</a:t>
            </a:r>
            <a:r>
              <a:rPr lang="ko-KR" altLang="en-US" sz="1100">
                <a:latin typeface="+mn-ea"/>
              </a:rPr>
              <a:t>만큼 확대</a:t>
            </a:r>
            <a:r>
              <a:rPr lang="en-US" altLang="ko-KR" sz="1100">
                <a:latin typeface="+mn-ea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b="1">
                <a:latin typeface="+mn-ea"/>
              </a:rPr>
              <a:t>transform:scaleZ(sz) </a:t>
            </a:r>
            <a:r>
              <a:rPr lang="en-US" altLang="ko-KR" sz="1100">
                <a:latin typeface="+mn-ea"/>
              </a:rPr>
              <a:t>-z</a:t>
            </a:r>
            <a:r>
              <a:rPr lang="ko-KR" altLang="en-US" sz="1100">
                <a:latin typeface="+mn-ea"/>
              </a:rPr>
              <a:t>축 방향으로 </a:t>
            </a:r>
            <a:r>
              <a:rPr lang="en-US" altLang="ko-KR" sz="1100">
                <a:latin typeface="+mn-ea"/>
              </a:rPr>
              <a:t>sz</a:t>
            </a:r>
            <a:r>
              <a:rPr lang="ko-KR" altLang="en-US" sz="1100">
                <a:latin typeface="+mn-ea"/>
              </a:rPr>
              <a:t>만큼 확대</a:t>
            </a:r>
            <a:r>
              <a:rPr lang="en-US" altLang="ko-KR" sz="1100">
                <a:latin typeface="+mn-ea"/>
              </a:rPr>
              <a:t>.</a:t>
            </a:r>
            <a:endParaRPr lang="ko-KR" altLang="en-US" sz="1100">
              <a:latin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2770A4A-97F0-4AA9-BD77-3B118505D3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359" y="2088824"/>
            <a:ext cx="3352800" cy="122736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4342521-7E8C-4FA2-9D0D-69F3F4CF8B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1928" y="1629521"/>
            <a:ext cx="5828121" cy="3645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576699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EB6D438C-A184-447B-ACCE-00753F422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변형 알아보기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1F48E9-3B36-496B-8D4B-AD5C3DFEAD84}"/>
              </a:ext>
            </a:extLst>
          </p:cNvPr>
          <p:cNvSpPr txBox="1"/>
          <p:nvPr/>
        </p:nvSpPr>
        <p:spPr>
          <a:xfrm>
            <a:off x="578840" y="1290967"/>
            <a:ext cx="33052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/>
              <a:t>rotate </a:t>
            </a:r>
            <a:r>
              <a:rPr lang="ko-KR" altLang="en-US" sz="1600" b="1"/>
              <a:t>함수</a:t>
            </a:r>
            <a:endParaRPr lang="en-US" altLang="ko-KR" sz="1600" b="1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812F183-CDC9-4D0C-A9F8-3D7946625E85}"/>
              </a:ext>
            </a:extLst>
          </p:cNvPr>
          <p:cNvSpPr/>
          <p:nvPr/>
        </p:nvSpPr>
        <p:spPr>
          <a:xfrm>
            <a:off x="578840" y="1755207"/>
            <a:ext cx="5670958" cy="6106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+mn-ea"/>
              </a:rPr>
              <a:t>각도만큼</a:t>
            </a:r>
            <a:r>
              <a:rPr lang="en-US" altLang="ko-KR" sz="1200">
                <a:latin typeface="+mn-ea"/>
              </a:rPr>
              <a:t> </a:t>
            </a:r>
            <a:r>
              <a:rPr lang="ko-KR" altLang="en-US" sz="1200">
                <a:latin typeface="+mn-ea"/>
              </a:rPr>
              <a:t>웹 요소를 시계 방향이나</a:t>
            </a:r>
            <a:r>
              <a:rPr lang="en-US" altLang="ko-KR" sz="1200">
                <a:latin typeface="+mn-ea"/>
              </a:rPr>
              <a:t> </a:t>
            </a:r>
            <a:r>
              <a:rPr lang="ko-KR" altLang="en-US" sz="1200">
                <a:latin typeface="+mn-ea"/>
              </a:rPr>
              <a:t>시계 반대 방향으로 회전</a:t>
            </a:r>
            <a:endParaRPr lang="en-US" altLang="ko-KR" sz="120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+mn-ea"/>
              </a:rPr>
              <a:t>일반 각도</a:t>
            </a:r>
            <a:r>
              <a:rPr lang="en-US" altLang="ko-KR" sz="1200">
                <a:latin typeface="+mn-ea"/>
              </a:rPr>
              <a:t>(degree)</a:t>
            </a:r>
            <a:r>
              <a:rPr lang="ko-KR" altLang="en-US" sz="1200">
                <a:latin typeface="+mn-ea"/>
              </a:rPr>
              <a:t>나 래디안</a:t>
            </a:r>
            <a:r>
              <a:rPr lang="en-US" altLang="ko-KR" sz="1200">
                <a:latin typeface="+mn-ea"/>
              </a:rPr>
              <a:t>(radian) </a:t>
            </a:r>
            <a:r>
              <a:rPr lang="ko-KR" altLang="en-US" sz="1200">
                <a:latin typeface="+mn-ea"/>
              </a:rPr>
              <a:t>값 사용</a:t>
            </a:r>
            <a:r>
              <a:rPr lang="en-US" altLang="ko-KR" sz="1200">
                <a:latin typeface="+mn-ea"/>
              </a:rPr>
              <a:t>(1</a:t>
            </a:r>
            <a:r>
              <a:rPr lang="ko-KR" altLang="en-US" sz="1200">
                <a:latin typeface="+mn-ea"/>
              </a:rPr>
              <a:t>래디안</a:t>
            </a:r>
            <a:r>
              <a:rPr lang="en-US" altLang="ko-KR" sz="1200">
                <a:latin typeface="+mn-ea"/>
              </a:rPr>
              <a:t>=1/180°)</a:t>
            </a:r>
            <a:endParaRPr lang="ko-KR" altLang="en-US" sz="1200"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B8D1C9A-630B-4E68-BF46-FD478EA91C54}"/>
              </a:ext>
            </a:extLst>
          </p:cNvPr>
          <p:cNvSpPr txBox="1"/>
          <p:nvPr/>
        </p:nvSpPr>
        <p:spPr>
          <a:xfrm>
            <a:off x="1150865" y="2901654"/>
            <a:ext cx="33052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/>
              <a:t>2</a:t>
            </a:r>
            <a:r>
              <a:rPr lang="ko-KR" altLang="en-US" sz="1400" b="1"/>
              <a:t>차원 </a:t>
            </a:r>
            <a:r>
              <a:rPr lang="en-US" altLang="ko-KR" sz="1400" b="1"/>
              <a:t>rotate( ) </a:t>
            </a:r>
            <a:r>
              <a:rPr lang="ko-KR" altLang="en-US" sz="1400" b="1"/>
              <a:t>함수</a:t>
            </a:r>
            <a:endParaRPr lang="en-US" altLang="ko-KR" sz="1400" b="1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769998D-D71A-4502-9F75-E64428B573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4322" y="3460036"/>
            <a:ext cx="2442945" cy="33516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40DF1BF-1EFF-47CC-9F48-BB7DFEE913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8430" y="2658669"/>
            <a:ext cx="5183558" cy="2747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963162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EB6D438C-A184-447B-ACCE-00753F422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변형 알아보기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1F48E9-3B36-496B-8D4B-AD5C3DFEAD84}"/>
              </a:ext>
            </a:extLst>
          </p:cNvPr>
          <p:cNvSpPr txBox="1"/>
          <p:nvPr/>
        </p:nvSpPr>
        <p:spPr>
          <a:xfrm>
            <a:off x="578840" y="1290967"/>
            <a:ext cx="33052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/>
              <a:t>rotate </a:t>
            </a:r>
            <a:r>
              <a:rPr lang="ko-KR" altLang="en-US" sz="1600" b="1"/>
              <a:t>함수</a:t>
            </a:r>
            <a:endParaRPr lang="en-US" altLang="ko-KR" sz="1600" b="1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B8D1C9A-630B-4E68-BF46-FD478EA91C54}"/>
              </a:ext>
            </a:extLst>
          </p:cNvPr>
          <p:cNvSpPr txBox="1"/>
          <p:nvPr/>
        </p:nvSpPr>
        <p:spPr>
          <a:xfrm>
            <a:off x="1093204" y="1862419"/>
            <a:ext cx="33052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/>
              <a:t>3</a:t>
            </a:r>
            <a:r>
              <a:rPr lang="ko-KR" altLang="en-US" sz="1400" b="1"/>
              <a:t>차원 </a:t>
            </a:r>
            <a:r>
              <a:rPr lang="en-US" altLang="ko-KR" sz="1400" b="1"/>
              <a:t>rotate( ) </a:t>
            </a:r>
            <a:r>
              <a:rPr lang="ko-KR" altLang="en-US" sz="1400" b="1"/>
              <a:t>함수</a:t>
            </a:r>
            <a:endParaRPr lang="en-US" altLang="ko-KR" sz="1400" b="1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CD62732-E58C-4ECB-BB1C-8EAE3E2F52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128" y="2349555"/>
            <a:ext cx="3691847" cy="110204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A25D92D-1DE2-4E36-B071-899E31DB72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3415" y="725853"/>
            <a:ext cx="5229821" cy="6010712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7B483897-EA15-4F1F-8F07-9B5BBCF1F2A9}"/>
              </a:ext>
            </a:extLst>
          </p:cNvPr>
          <p:cNvGrpSpPr/>
          <p:nvPr/>
        </p:nvGrpSpPr>
        <p:grpSpPr>
          <a:xfrm>
            <a:off x="1093204" y="1660461"/>
            <a:ext cx="7958517" cy="3299593"/>
            <a:chOff x="1093204" y="1660461"/>
            <a:chExt cx="7958517" cy="3299593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E81B70B-2C0F-48A6-A7C8-45CB8EC5F5F5}"/>
                </a:ext>
              </a:extLst>
            </p:cNvPr>
            <p:cNvSpPr txBox="1"/>
            <p:nvPr/>
          </p:nvSpPr>
          <p:spPr>
            <a:xfrm>
              <a:off x="1093204" y="3607761"/>
              <a:ext cx="4735382" cy="1352293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200" b="1"/>
                <a:t>perspective 속성</a:t>
              </a:r>
              <a:endParaRPr lang="en-US" altLang="ko-KR" sz="1200" b="1"/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100"/>
                <a:t>원근감을 표현하기 위해 사용하는 속성</a:t>
              </a:r>
              <a:endParaRPr lang="en-US" altLang="ko-KR" sz="1100"/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100"/>
                <a:t>원래 있던 위치에서 사용자가 있는 쪽으로 얼마나 이동하는지 나타냄</a:t>
              </a:r>
              <a:r>
                <a:rPr lang="en-US" altLang="ko-KR" sz="1100"/>
                <a:t>.</a:t>
              </a: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100"/>
                <a:t>값</a:t>
              </a:r>
              <a:r>
                <a:rPr lang="en-US" altLang="ko-KR" sz="1100"/>
                <a:t>(</a:t>
              </a:r>
              <a:r>
                <a:rPr lang="ko-KR" altLang="en-US" sz="1100"/>
                <a:t>픽셀 단위</a:t>
              </a:r>
              <a:r>
                <a:rPr lang="en-US" altLang="ko-KR" sz="1100"/>
                <a:t>)</a:t>
              </a:r>
              <a:r>
                <a:rPr lang="ko-KR" altLang="en-US" sz="1100"/>
                <a:t>은 </a:t>
              </a:r>
              <a:r>
                <a:rPr lang="en-US" altLang="ko-KR" sz="1100"/>
                <a:t>0</a:t>
              </a:r>
              <a:r>
                <a:rPr lang="ko-KR" altLang="en-US" sz="1100"/>
                <a:t>보다 커야 하며 값이 클수록 사용자로부터 멀어짐.</a:t>
              </a: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100"/>
                <a:t>perspective 속성은 변형하는 요소의 부모 요소에 정의해야 한다.</a:t>
              </a:r>
              <a:endParaRPr lang="ko-KR" altLang="en-US" sz="1200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B5ED6874-8F14-4A8A-B228-281D4B2517B8}"/>
                </a:ext>
              </a:extLst>
            </p:cNvPr>
            <p:cNvSpPr/>
            <p:nvPr/>
          </p:nvSpPr>
          <p:spPr>
            <a:xfrm>
              <a:off x="6660859" y="1660461"/>
              <a:ext cx="2390862" cy="252229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6" name="연결선: 꺾임 15">
              <a:extLst>
                <a:ext uri="{FF2B5EF4-FFF2-40B4-BE49-F238E27FC236}">
                  <a16:creationId xmlns:a16="http://schemas.microsoft.com/office/drawing/2014/main" id="{5464A668-258C-453C-84B4-04DD5D271086}"/>
                </a:ext>
              </a:extLst>
            </p:cNvPr>
            <p:cNvCxnSpPr>
              <a:cxnSpLocks/>
              <a:stCxn id="10" idx="1"/>
              <a:endCxn id="9" idx="3"/>
            </p:cNvCxnSpPr>
            <p:nvPr/>
          </p:nvCxnSpPr>
          <p:spPr>
            <a:xfrm rot="10800000" flipV="1">
              <a:off x="5828587" y="1786576"/>
              <a:ext cx="832273" cy="2497332"/>
            </a:xfrm>
            <a:prstGeom prst="bentConnector3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" name="그림 18">
            <a:extLst>
              <a:ext uri="{FF2B5EF4-FFF2-40B4-BE49-F238E27FC236}">
                <a16:creationId xmlns:a16="http://schemas.microsoft.com/office/drawing/2014/main" id="{B3666010-F4D3-4D77-BBEF-3A3EEE81EC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1889" y="5272784"/>
            <a:ext cx="5055906" cy="1297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423322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EB6D438C-A184-447B-ACCE-00753F422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변형 알아보기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0B82CED-0A42-427A-81E8-B1F9055F3123}"/>
              </a:ext>
            </a:extLst>
          </p:cNvPr>
          <p:cNvSpPr txBox="1"/>
          <p:nvPr/>
        </p:nvSpPr>
        <p:spPr>
          <a:xfrm>
            <a:off x="578840" y="1290967"/>
            <a:ext cx="33052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/>
              <a:t>skew </a:t>
            </a:r>
            <a:r>
              <a:rPr lang="ko-KR" altLang="en-US" sz="1600" b="1"/>
              <a:t>함수</a:t>
            </a:r>
            <a:endParaRPr lang="en-US" altLang="ko-KR" sz="1600" b="1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C4770C7-7472-4C0C-A929-0DD255C1A4DC}"/>
              </a:ext>
            </a:extLst>
          </p:cNvPr>
          <p:cNvSpPr/>
          <p:nvPr/>
        </p:nvSpPr>
        <p:spPr>
          <a:xfrm>
            <a:off x="578840" y="1680824"/>
            <a:ext cx="5670958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+mn-ea"/>
              </a:rPr>
              <a:t>요소를 지정한 각도만큼 비틀어 왜곡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CE7FAB4-E0AB-4C0C-83F9-ABCF8F92B2D8}"/>
              </a:ext>
            </a:extLst>
          </p:cNvPr>
          <p:cNvSpPr/>
          <p:nvPr/>
        </p:nvSpPr>
        <p:spPr>
          <a:xfrm>
            <a:off x="681911" y="2988683"/>
            <a:ext cx="5617828" cy="14416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+mn-ea"/>
              </a:rPr>
              <a:t>transform:skewX(ax)</a:t>
            </a:r>
            <a:r>
              <a:rPr lang="en-US" altLang="ko-KR" sz="1200">
                <a:latin typeface="+mn-ea"/>
              </a:rPr>
              <a:t> – x</a:t>
            </a:r>
            <a:r>
              <a:rPr lang="ko-KR" altLang="en-US" sz="1200">
                <a:latin typeface="+mn-ea"/>
              </a:rPr>
              <a:t>축을 따라 당김</a:t>
            </a:r>
            <a:r>
              <a:rPr lang="en-US" altLang="ko-KR" sz="1200">
                <a:latin typeface="+mn-ea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+mn-ea"/>
              </a:rPr>
              <a:t>transform:skewY(ay) </a:t>
            </a:r>
            <a:r>
              <a:rPr lang="en-US" altLang="ko-KR" sz="1200">
                <a:latin typeface="+mn-ea"/>
              </a:rPr>
              <a:t>– y</a:t>
            </a:r>
            <a:r>
              <a:rPr lang="ko-KR" altLang="en-US" sz="1200">
                <a:latin typeface="+mn-ea"/>
              </a:rPr>
              <a:t>축을 따라 당김</a:t>
            </a:r>
            <a:r>
              <a:rPr lang="en-US" altLang="ko-KR" sz="1200">
                <a:latin typeface="+mn-ea"/>
              </a:rPr>
              <a:t>.</a:t>
            </a:r>
            <a:r>
              <a:rPr lang="ko-KR" altLang="en-US" sz="1200">
                <a:latin typeface="+mn-ea"/>
              </a:rPr>
              <a:t> </a:t>
            </a:r>
            <a:endParaRPr lang="en-US" altLang="ko-KR" sz="120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+mn-ea"/>
              </a:rPr>
              <a:t>transform:skew(ax, ay) </a:t>
            </a:r>
            <a:r>
              <a:rPr lang="en-US" altLang="ko-KR" sz="1200">
                <a:latin typeface="+mn-ea"/>
              </a:rPr>
              <a:t>– </a:t>
            </a:r>
            <a:r>
              <a:rPr lang="ko-KR" altLang="en-US" sz="1200">
                <a:latin typeface="+mn-ea"/>
              </a:rPr>
              <a:t>첫 번째 각도는 </a:t>
            </a:r>
            <a:r>
              <a:rPr lang="en-US" altLang="ko-KR" sz="1200">
                <a:latin typeface="+mn-ea"/>
              </a:rPr>
              <a:t>x</a:t>
            </a:r>
            <a:r>
              <a:rPr lang="ko-KR" altLang="en-US" sz="1200">
                <a:latin typeface="+mn-ea"/>
              </a:rPr>
              <a:t>축을 따라 당기는 각도이고 두 번째 각도는 </a:t>
            </a:r>
            <a:r>
              <a:rPr lang="en-US" altLang="ko-KR" sz="1200">
                <a:latin typeface="+mn-ea"/>
              </a:rPr>
              <a:t>y</a:t>
            </a:r>
            <a:r>
              <a:rPr lang="ko-KR" altLang="en-US" sz="1200">
                <a:latin typeface="+mn-ea"/>
              </a:rPr>
              <a:t>축을 따라 당기는 각도</a:t>
            </a:r>
            <a:r>
              <a:rPr lang="en-US" altLang="ko-KR" sz="1200">
                <a:latin typeface="+mn-ea"/>
              </a:rPr>
              <a:t>. </a:t>
            </a:r>
            <a:r>
              <a:rPr lang="ko-KR" altLang="en-US" sz="1200">
                <a:latin typeface="+mn-ea"/>
              </a:rPr>
              <a:t>두 번째 값이 주어지지 않으면 </a:t>
            </a:r>
            <a:r>
              <a:rPr lang="en-US" altLang="ko-KR" sz="1200">
                <a:latin typeface="+mn-ea"/>
              </a:rPr>
              <a:t>y</a:t>
            </a:r>
            <a:r>
              <a:rPr lang="ko-KR" altLang="en-US" sz="1200">
                <a:latin typeface="+mn-ea"/>
              </a:rPr>
              <a:t>축에 대한 각도를 </a:t>
            </a:r>
            <a:r>
              <a:rPr lang="en-US" altLang="ko-KR" sz="1200">
                <a:latin typeface="+mn-ea"/>
              </a:rPr>
              <a:t>0</a:t>
            </a:r>
            <a:r>
              <a:rPr lang="ko-KR" altLang="en-US" sz="1200">
                <a:latin typeface="+mn-ea"/>
              </a:rPr>
              <a:t>으로 간주함</a:t>
            </a:r>
            <a:r>
              <a:rPr lang="en-US" altLang="ko-KR" sz="1200">
                <a:latin typeface="+mn-ea"/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8BF3907-7206-461E-9109-262BF41BD9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911" y="2100428"/>
            <a:ext cx="2858243" cy="69836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87BBB19-A39D-4D96-8B8B-85642D0030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5236" y="1478965"/>
            <a:ext cx="5479409" cy="3253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61561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EB6D438C-A184-447B-ACCE-00753F422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트랜지션 알아보기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7D9077A-8016-4BDB-A651-FB64B3E55AE6}"/>
              </a:ext>
            </a:extLst>
          </p:cNvPr>
          <p:cNvSpPr txBox="1"/>
          <p:nvPr/>
        </p:nvSpPr>
        <p:spPr>
          <a:xfrm>
            <a:off x="578840" y="1290967"/>
            <a:ext cx="46139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/>
              <a:t>트랜지션이란</a:t>
            </a:r>
            <a:endParaRPr lang="en-US" altLang="ko-KR" sz="1600" b="1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2DDB38D-0C6A-4695-B5E4-DA9D000B4606}"/>
              </a:ext>
            </a:extLst>
          </p:cNvPr>
          <p:cNvSpPr/>
          <p:nvPr/>
        </p:nvSpPr>
        <p:spPr>
          <a:xfrm>
            <a:off x="578840" y="1680824"/>
            <a:ext cx="5452845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+mn-ea"/>
              </a:rPr>
              <a:t>웹 요소의 스타일 속성이 조금씩 자연스럽게 바뀌는 것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A139799-EC8B-433D-989F-C4AEEED292DD}"/>
              </a:ext>
            </a:extLst>
          </p:cNvPr>
          <p:cNvSpPr/>
          <p:nvPr/>
        </p:nvSpPr>
        <p:spPr>
          <a:xfrm>
            <a:off x="578840" y="2295666"/>
            <a:ext cx="4706224" cy="5725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0070C0"/>
                </a:solidFill>
                <a:latin typeface="TDc_SSiMyungJo_120_OTF"/>
              </a:rPr>
              <a:t>예</a:t>
            </a:r>
            <a:r>
              <a:rPr lang="en-US" altLang="ko-KR" sz="1100">
                <a:solidFill>
                  <a:srgbClr val="0070C0"/>
                </a:solidFill>
                <a:latin typeface="TDc_SSiMyungJo_120_OTF"/>
              </a:rPr>
              <a:t>) </a:t>
            </a:r>
            <a:r>
              <a:rPr lang="ko-KR" altLang="en-US" sz="1100">
                <a:solidFill>
                  <a:srgbClr val="0070C0"/>
                </a:solidFill>
                <a:latin typeface="TDc_SSiMyungJo_120_OTF"/>
              </a:rPr>
              <a:t>하늘색 도형 위로 마우스를 올려놓으면 도형이 하늘색에서 파란색으로 바뀌고 마우스를 치우면 원래 배경 색으로 되돌아감</a:t>
            </a:r>
            <a:r>
              <a:rPr lang="en-US" altLang="ko-KR" sz="1100">
                <a:solidFill>
                  <a:srgbClr val="0070C0"/>
                </a:solidFill>
                <a:latin typeface="TDc_SSiMyungJo_120_OTF"/>
              </a:rPr>
              <a:t>.</a:t>
            </a:r>
            <a:endParaRPr lang="ko-KR" altLang="en-US" sz="1100">
              <a:solidFill>
                <a:srgbClr val="0070C0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70CC3CF-712B-4838-BFE9-B0222BAEF479}"/>
              </a:ext>
            </a:extLst>
          </p:cNvPr>
          <p:cNvSpPr/>
          <p:nvPr/>
        </p:nvSpPr>
        <p:spPr>
          <a:xfrm>
            <a:off x="578840" y="4428601"/>
            <a:ext cx="4790114" cy="5725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0070C0"/>
                </a:solidFill>
                <a:latin typeface="TDc_SSiMyungJo_120_OTF"/>
              </a:rPr>
              <a:t>예</a:t>
            </a:r>
            <a:r>
              <a:rPr lang="en-US" altLang="ko-KR" sz="1100">
                <a:solidFill>
                  <a:srgbClr val="0070C0"/>
                </a:solidFill>
                <a:latin typeface="TDc_SSiMyungJo_120_OTF"/>
              </a:rPr>
              <a:t>) </a:t>
            </a:r>
            <a:r>
              <a:rPr lang="ko-KR" altLang="en-US" sz="1100">
                <a:solidFill>
                  <a:srgbClr val="0070C0"/>
                </a:solidFill>
                <a:latin typeface="TDc_SSiMyungJo_120_OTF"/>
              </a:rPr>
              <a:t>도형 위로 마우스를 올려놓으면 사각형의 테두리와 테두리색이 바뀌고 마우스를 치우면 원래 스타일로 되돌아감</a:t>
            </a:r>
            <a:r>
              <a:rPr lang="en-US" altLang="ko-KR" sz="1100">
                <a:solidFill>
                  <a:srgbClr val="0070C0"/>
                </a:solidFill>
                <a:latin typeface="TDc_SSiMyungJo_120_OTF"/>
              </a:rPr>
              <a:t>.</a:t>
            </a:r>
            <a:endParaRPr lang="ko-KR" altLang="en-US" sz="1100">
              <a:solidFill>
                <a:srgbClr val="0070C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BA64222-9142-4371-B450-36C6E435FFF9}"/>
              </a:ext>
            </a:extLst>
          </p:cNvPr>
          <p:cNvSpPr txBox="1"/>
          <p:nvPr/>
        </p:nvSpPr>
        <p:spPr>
          <a:xfrm>
            <a:off x="6327140" y="1580796"/>
            <a:ext cx="15039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/>
              <a:t>트랜지션의 속성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0802A47-D14A-4C53-A7B1-A0F1621F98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989" y="2911860"/>
            <a:ext cx="2616273" cy="120864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0ED019B9-EC16-4E68-B1D3-1AA56891D5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989" y="5044795"/>
            <a:ext cx="2778445" cy="1298191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0F55C06E-079B-423A-91FF-176A567EFC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7140" y="2110924"/>
            <a:ext cx="4998178" cy="2140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694063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EB6D438C-A184-447B-ACCE-00753F422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트랜지션 알아보기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991D411-9D2B-497F-8F97-3C9D5A5EBA75}"/>
              </a:ext>
            </a:extLst>
          </p:cNvPr>
          <p:cNvSpPr txBox="1"/>
          <p:nvPr/>
        </p:nvSpPr>
        <p:spPr>
          <a:xfrm>
            <a:off x="578840" y="934857"/>
            <a:ext cx="46139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/>
              <a:t>transition-property </a:t>
            </a:r>
            <a:r>
              <a:rPr lang="ko-KR" altLang="en-US" sz="1600" b="1"/>
              <a:t>속성</a:t>
            </a:r>
            <a:endParaRPr lang="en-US" altLang="ko-KR" sz="1600" b="1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21C00A8-AA04-4C38-8B43-29595C449A3B}"/>
              </a:ext>
            </a:extLst>
          </p:cNvPr>
          <p:cNvSpPr/>
          <p:nvPr/>
        </p:nvSpPr>
        <p:spPr>
          <a:xfrm>
            <a:off x="578840" y="1324714"/>
            <a:ext cx="5452845" cy="6106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+mn-ea"/>
              </a:rPr>
              <a:t>트랜지션을 적용할 속성 선택</a:t>
            </a:r>
            <a:endParaRPr lang="en-US" altLang="ko-KR" sz="120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+mn-ea"/>
              </a:rPr>
              <a:t>이 속성을 지정하지 않으면 모든 속성이 트랜지션 대상이 됨</a:t>
            </a:r>
            <a:r>
              <a:rPr lang="en-US" altLang="ko-KR" sz="1200">
                <a:latin typeface="+mn-ea"/>
              </a:rPr>
              <a:t>.</a:t>
            </a:r>
            <a:endParaRPr lang="ko-KR" altLang="en-US" sz="1200">
              <a:latin typeface="+mn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AE47B4F-3EA9-41AA-B6EA-275ABB616226}"/>
              </a:ext>
            </a:extLst>
          </p:cNvPr>
          <p:cNvSpPr txBox="1"/>
          <p:nvPr/>
        </p:nvSpPr>
        <p:spPr>
          <a:xfrm>
            <a:off x="6520495" y="934857"/>
            <a:ext cx="46139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/>
              <a:t>transition-duration </a:t>
            </a:r>
            <a:r>
              <a:rPr lang="ko-KR" altLang="en-US" sz="1600" b="1"/>
              <a:t>속성</a:t>
            </a:r>
            <a:endParaRPr lang="en-US" altLang="ko-KR" sz="1600" b="1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E5E6B1D-AF2E-4AF2-AA77-91958FF9C797}"/>
              </a:ext>
            </a:extLst>
          </p:cNvPr>
          <p:cNvSpPr/>
          <p:nvPr/>
        </p:nvSpPr>
        <p:spPr>
          <a:xfrm>
            <a:off x="6520495" y="1324714"/>
            <a:ext cx="5452845" cy="8876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+mn-ea"/>
              </a:rPr>
              <a:t>트랜지션 진행</a:t>
            </a:r>
            <a:r>
              <a:rPr lang="en-US" altLang="ko-KR" sz="1200">
                <a:latin typeface="+mn-ea"/>
              </a:rPr>
              <a:t> </a:t>
            </a:r>
            <a:r>
              <a:rPr lang="ko-KR" altLang="en-US" sz="1200">
                <a:latin typeface="+mn-ea"/>
              </a:rPr>
              <a:t>시간 지정</a:t>
            </a:r>
            <a:endParaRPr lang="en-US" altLang="ko-KR" sz="120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+mn-ea"/>
              </a:rPr>
              <a:t>시간 단위는 초</a:t>
            </a:r>
            <a:r>
              <a:rPr lang="en-US" altLang="ko-KR" sz="1200">
                <a:latin typeface="+mn-ea"/>
              </a:rPr>
              <a:t>(seconds) </a:t>
            </a:r>
            <a:r>
              <a:rPr lang="ko-KR" altLang="en-US" sz="1200">
                <a:latin typeface="+mn-ea"/>
              </a:rPr>
              <a:t>또는 밀리초</a:t>
            </a:r>
            <a:r>
              <a:rPr lang="en-US" altLang="ko-KR" sz="1200">
                <a:latin typeface="+mn-ea"/>
              </a:rPr>
              <a:t>(milliseconds)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+mn-ea"/>
              </a:rPr>
              <a:t>트랜지션이 여러 개라면 쉼표</a:t>
            </a:r>
            <a:r>
              <a:rPr lang="en-US" altLang="ko-KR" sz="1200">
                <a:latin typeface="+mn-ea"/>
              </a:rPr>
              <a:t>(,)</a:t>
            </a:r>
            <a:r>
              <a:rPr lang="ko-KR" altLang="en-US" sz="1200">
                <a:latin typeface="+mn-ea"/>
              </a:rPr>
              <a:t>로 구분해 진행 시간 지정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BB4F3A8-27D2-406D-AF55-4B816DA7A8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10" y="2090339"/>
            <a:ext cx="3824725" cy="24397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56E5DED-1367-4830-A9E8-39BE2772FC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866" y="2573845"/>
            <a:ext cx="5478693" cy="165861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45FA65B-37D7-4614-9077-595E682DF8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840" y="4684734"/>
            <a:ext cx="4893928" cy="611741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7E6989B1-70AE-4A54-9A41-C6E4D6FE96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96946" y="2295122"/>
            <a:ext cx="2560116" cy="278118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4D92A3BB-AEDA-4F4B-81C9-2145F76B95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8040" y="2656033"/>
            <a:ext cx="5099941" cy="2719969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FF1B5399-2214-4683-9E6E-95B097BCE0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18914" y="5309544"/>
            <a:ext cx="4613945" cy="1227198"/>
          </a:xfrm>
          <a:prstGeom prst="rect">
            <a:avLst/>
          </a:prstGeom>
        </p:spPr>
      </p:pic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4D798D94-1896-4C18-9672-A43CDEC25DA2}"/>
              </a:ext>
            </a:extLst>
          </p:cNvPr>
          <p:cNvCxnSpPr/>
          <p:nvPr/>
        </p:nvCxnSpPr>
        <p:spPr>
          <a:xfrm>
            <a:off x="6325299" y="830510"/>
            <a:ext cx="0" cy="5922628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5291635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EB6D438C-A184-447B-ACCE-00753F422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트랜지션 알아보기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2C8770D-39DC-4AD6-A8FB-99622D76F9DB}"/>
              </a:ext>
            </a:extLst>
          </p:cNvPr>
          <p:cNvSpPr txBox="1"/>
          <p:nvPr/>
        </p:nvSpPr>
        <p:spPr>
          <a:xfrm>
            <a:off x="643155" y="963796"/>
            <a:ext cx="46139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/>
              <a:t>transition-timing-function </a:t>
            </a:r>
            <a:r>
              <a:rPr lang="ko-KR" altLang="en-US" sz="1600" b="1"/>
              <a:t>속성</a:t>
            </a:r>
            <a:endParaRPr lang="en-US" altLang="ko-KR" sz="1600" b="1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04A3F3A-7577-4F6B-ADFF-F0B9C976F6D6}"/>
              </a:ext>
            </a:extLst>
          </p:cNvPr>
          <p:cNvSpPr/>
          <p:nvPr/>
        </p:nvSpPr>
        <p:spPr>
          <a:xfrm>
            <a:off x="643155" y="1353653"/>
            <a:ext cx="5452845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+mn-ea"/>
              </a:rPr>
              <a:t>트랜지션의</a:t>
            </a:r>
            <a:r>
              <a:rPr lang="en-US" altLang="ko-KR" sz="1200">
                <a:latin typeface="+mn-ea"/>
              </a:rPr>
              <a:t> </a:t>
            </a:r>
            <a:r>
              <a:rPr lang="ko-KR" altLang="en-US" sz="1200">
                <a:latin typeface="+mn-ea"/>
              </a:rPr>
              <a:t>시작과 중간</a:t>
            </a:r>
            <a:r>
              <a:rPr lang="en-US" altLang="ko-KR" sz="1200">
                <a:latin typeface="+mn-ea"/>
              </a:rPr>
              <a:t>, </a:t>
            </a:r>
            <a:r>
              <a:rPr lang="ko-KR" altLang="en-US" sz="1200">
                <a:latin typeface="+mn-ea"/>
              </a:rPr>
              <a:t>끝에서의 속도 지정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1A4DA14-FD00-4597-895B-52B1766FD7C6}"/>
              </a:ext>
            </a:extLst>
          </p:cNvPr>
          <p:cNvSpPr txBox="1"/>
          <p:nvPr/>
        </p:nvSpPr>
        <p:spPr>
          <a:xfrm>
            <a:off x="643155" y="4893731"/>
            <a:ext cx="46139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/>
              <a:t>transition-delay </a:t>
            </a:r>
            <a:r>
              <a:rPr lang="ko-KR" altLang="en-US" sz="1600" b="1"/>
              <a:t>속성</a:t>
            </a:r>
            <a:endParaRPr lang="en-US" altLang="ko-KR" sz="1600" b="1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80555E1-3033-4924-8B72-47BB53711A6B}"/>
              </a:ext>
            </a:extLst>
          </p:cNvPr>
          <p:cNvSpPr/>
          <p:nvPr/>
        </p:nvSpPr>
        <p:spPr>
          <a:xfrm>
            <a:off x="643155" y="5283588"/>
            <a:ext cx="5452845" cy="6106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+mn-ea"/>
              </a:rPr>
              <a:t>트랜지션이</a:t>
            </a:r>
            <a:r>
              <a:rPr lang="en-US" altLang="ko-KR" sz="1200">
                <a:latin typeface="+mn-ea"/>
              </a:rPr>
              <a:t> </a:t>
            </a:r>
            <a:r>
              <a:rPr lang="ko-KR" altLang="en-US" sz="1200">
                <a:latin typeface="+mn-ea"/>
              </a:rPr>
              <a:t>언제부터 시작될지 지연 시간 지정</a:t>
            </a:r>
            <a:endParaRPr lang="en-US" altLang="ko-KR" sz="120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+mn-ea"/>
              </a:rPr>
              <a:t>시간 단위는 초</a:t>
            </a:r>
            <a:r>
              <a:rPr lang="en-US" altLang="ko-KR" sz="1200">
                <a:latin typeface="+mn-ea"/>
              </a:rPr>
              <a:t>(seconds) </a:t>
            </a:r>
            <a:r>
              <a:rPr lang="ko-KR" altLang="en-US" sz="1200">
                <a:latin typeface="+mn-ea"/>
              </a:rPr>
              <a:t>또는 밀리초</a:t>
            </a:r>
            <a:r>
              <a:rPr lang="en-US" altLang="ko-KR" sz="1200">
                <a:latin typeface="+mn-ea"/>
              </a:rPr>
              <a:t>(milliseconds). </a:t>
            </a:r>
            <a:r>
              <a:rPr lang="ko-KR" altLang="en-US" sz="1200">
                <a:latin typeface="+mn-ea"/>
              </a:rPr>
              <a:t>기본값</a:t>
            </a:r>
            <a:r>
              <a:rPr lang="en-US" altLang="ko-KR" sz="1200">
                <a:latin typeface="+mn-ea"/>
              </a:rPr>
              <a:t> 0</a:t>
            </a:r>
            <a:endParaRPr lang="ko-KR" altLang="en-US" sz="1200">
              <a:latin typeface="+mn-ea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382D2161-3BA0-4E64-9B0E-933A97BBE7CE}"/>
              </a:ext>
            </a:extLst>
          </p:cNvPr>
          <p:cNvCxnSpPr/>
          <p:nvPr/>
        </p:nvCxnSpPr>
        <p:spPr>
          <a:xfrm>
            <a:off x="6096000" y="706582"/>
            <a:ext cx="0" cy="6151418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5B3C6C09-7E15-4942-8A42-52793E8CF1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841" y="1838894"/>
            <a:ext cx="4874004" cy="48463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56BF57E-195E-4A89-B9B7-B300C5AA14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298" y="2383237"/>
            <a:ext cx="5406297" cy="2279053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398CCA49-F5B8-43A4-828A-84D233E208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926" y="6011144"/>
            <a:ext cx="2570920" cy="302028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CDFBF68D-561D-4EB1-8E94-16854FB3299E}"/>
              </a:ext>
            </a:extLst>
          </p:cNvPr>
          <p:cNvSpPr txBox="1"/>
          <p:nvPr/>
        </p:nvSpPr>
        <p:spPr>
          <a:xfrm>
            <a:off x="6512221" y="984876"/>
            <a:ext cx="46139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/>
              <a:t>transition </a:t>
            </a:r>
            <a:r>
              <a:rPr lang="ko-KR" altLang="en-US" sz="1600" b="1"/>
              <a:t>속성</a:t>
            </a:r>
            <a:endParaRPr lang="en-US" altLang="ko-KR" sz="1600" b="1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DEE3549-C25B-44AD-A3F7-105A63E533B2}"/>
              </a:ext>
            </a:extLst>
          </p:cNvPr>
          <p:cNvSpPr/>
          <p:nvPr/>
        </p:nvSpPr>
        <p:spPr>
          <a:xfrm>
            <a:off x="6512221" y="1374733"/>
            <a:ext cx="5452845" cy="8876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+mn-ea"/>
              </a:rPr>
              <a:t>트랜지션 관련 속성을 한꺼번에 지정</a:t>
            </a:r>
            <a:endParaRPr lang="en-US" altLang="ko-KR" sz="120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+mn-ea"/>
              </a:rPr>
              <a:t>시간 값 속성이 </a:t>
            </a:r>
            <a:r>
              <a:rPr lang="en-US" altLang="ko-KR" sz="1200">
                <a:latin typeface="+mn-ea"/>
              </a:rPr>
              <a:t>2</a:t>
            </a:r>
            <a:r>
              <a:rPr lang="ko-KR" altLang="en-US" sz="1200">
                <a:latin typeface="+mn-ea"/>
              </a:rPr>
              <a:t>개이므로</a:t>
            </a:r>
            <a:r>
              <a:rPr lang="en-US" altLang="ko-KR" sz="1200">
                <a:latin typeface="+mn-ea"/>
              </a:rPr>
              <a:t>, </a:t>
            </a:r>
            <a:r>
              <a:rPr lang="ko-KR" altLang="en-US" sz="1200">
                <a:latin typeface="+mn-ea"/>
              </a:rPr>
              <a:t>앞에 오는 시간값은 </a:t>
            </a:r>
            <a:r>
              <a:rPr lang="en-US" altLang="ko-KR" sz="1200">
                <a:latin typeface="+mn-ea"/>
              </a:rPr>
              <a:t>transition-duration, </a:t>
            </a:r>
            <a:r>
              <a:rPr lang="ko-KR" altLang="en-US" sz="1200">
                <a:latin typeface="+mn-ea"/>
              </a:rPr>
              <a:t>뒤에</a:t>
            </a:r>
            <a:r>
              <a:rPr lang="en-US" altLang="ko-KR" sz="1200">
                <a:latin typeface="+mn-ea"/>
              </a:rPr>
              <a:t> </a:t>
            </a:r>
            <a:r>
              <a:rPr lang="ko-KR" altLang="en-US" sz="1200">
                <a:latin typeface="+mn-ea"/>
              </a:rPr>
              <a:t>오는 시간 값은 </a:t>
            </a:r>
            <a:r>
              <a:rPr lang="en-US" altLang="ko-KR" sz="1200">
                <a:latin typeface="+mn-ea"/>
              </a:rPr>
              <a:t>transition-delay </a:t>
            </a:r>
            <a:r>
              <a:rPr lang="ko-KR" altLang="en-US" sz="1200">
                <a:latin typeface="+mn-ea"/>
              </a:rPr>
              <a:t>속성으로 간주</a:t>
            </a: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8597A1FA-7ECB-4269-876F-7CEC0CF7F0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2221" y="2383237"/>
            <a:ext cx="5100938" cy="510094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97985810-9D00-484C-8ACA-0148C476F7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98412" y="3141191"/>
            <a:ext cx="5688216" cy="3184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979229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4AD74C-2C87-4F96-87E8-452A10569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애니메이션 알아보기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D32395-1361-4FD2-A876-32E1234879AF}"/>
              </a:ext>
            </a:extLst>
          </p:cNvPr>
          <p:cNvSpPr txBox="1"/>
          <p:nvPr/>
        </p:nvSpPr>
        <p:spPr>
          <a:xfrm>
            <a:off x="576044" y="1106409"/>
            <a:ext cx="46139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/>
              <a:t>CSS</a:t>
            </a:r>
            <a:r>
              <a:rPr lang="ko-KR" altLang="en-US" sz="1600" b="1"/>
              <a:t>와 애니메이션</a:t>
            </a:r>
            <a:endParaRPr lang="en-US" altLang="ko-KR" sz="1600" b="1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453A03B-7007-4981-B5FF-8D8F13D7BBA2}"/>
              </a:ext>
            </a:extLst>
          </p:cNvPr>
          <p:cNvSpPr/>
          <p:nvPr/>
        </p:nvSpPr>
        <p:spPr>
          <a:xfrm>
            <a:off x="576043" y="1496266"/>
            <a:ext cx="8257563" cy="8876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+mn-ea"/>
              </a:rPr>
              <a:t>웹 요소에 애니메이션 추가</a:t>
            </a:r>
            <a:endParaRPr lang="en-US" altLang="ko-KR" sz="120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+mn-ea"/>
              </a:rPr>
              <a:t>애니메이션을 시작해 끝내는 동안 원하는 곳 어디서든 스타일을 바꾸며 애니메이션을 정의할 수 있다</a:t>
            </a:r>
            <a:r>
              <a:rPr lang="en-US" altLang="ko-KR" sz="1200">
                <a:latin typeface="+mn-ea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+mn-ea"/>
              </a:rPr>
              <a:t>키프레임</a:t>
            </a:r>
            <a:r>
              <a:rPr lang="en-US" altLang="ko-KR" sz="1200">
                <a:latin typeface="+mn-ea"/>
              </a:rPr>
              <a:t>(keyframe) : </a:t>
            </a:r>
            <a:r>
              <a:rPr lang="ko-KR" altLang="en-US" sz="1200">
                <a:latin typeface="+mn-ea"/>
              </a:rPr>
              <a:t>애니메이션 중간에 스타일이 바뀌는 지점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E506C0F-D16F-411D-AEB6-CEF2E0D9FB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666" y="3079572"/>
            <a:ext cx="5831747" cy="278909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053BD28-3DE3-46D8-BE5F-00FA46331EC4}"/>
              </a:ext>
            </a:extLst>
          </p:cNvPr>
          <p:cNvSpPr txBox="1"/>
          <p:nvPr/>
        </p:nvSpPr>
        <p:spPr>
          <a:xfrm>
            <a:off x="711666" y="2717163"/>
            <a:ext cx="46139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/>
              <a:t>애니메이션 관련 속성</a:t>
            </a:r>
            <a:endParaRPr lang="en-US" altLang="ko-KR" sz="1200" b="1"/>
          </a:p>
        </p:txBody>
      </p:sp>
    </p:spTree>
    <p:extLst>
      <p:ext uri="{BB962C8B-B14F-4D97-AF65-F5344CB8AC3E}">
        <p14:creationId xmlns:p14="http://schemas.microsoft.com/office/powerpoint/2010/main" val="138693194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4AD74C-2C87-4F96-87E8-452A10569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애니메이션 알아보기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CEAB04E-6B1D-422F-B7B8-DBC94CD2A391}"/>
              </a:ext>
            </a:extLst>
          </p:cNvPr>
          <p:cNvSpPr txBox="1"/>
          <p:nvPr/>
        </p:nvSpPr>
        <p:spPr>
          <a:xfrm>
            <a:off x="578840" y="1290967"/>
            <a:ext cx="46139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/>
              <a:t>@keyframes </a:t>
            </a:r>
            <a:r>
              <a:rPr lang="ko-KR" altLang="en-US" sz="1600" b="1"/>
              <a:t>속성</a:t>
            </a:r>
            <a:endParaRPr lang="en-US" altLang="ko-KR" sz="1600" b="1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5CAC7D7-16A5-4866-8CA1-CD9CD238C18C}"/>
              </a:ext>
            </a:extLst>
          </p:cNvPr>
          <p:cNvSpPr/>
          <p:nvPr/>
        </p:nvSpPr>
        <p:spPr>
          <a:xfrm>
            <a:off x="578840" y="1680824"/>
            <a:ext cx="5452845" cy="6106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+mn-ea"/>
              </a:rPr>
              <a:t>애니메이션의 시작과 끝을 비롯해 상태가 바뀌는 지점을 설정</a:t>
            </a:r>
            <a:endParaRPr lang="en-US" altLang="ko-KR" sz="120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+mn-ea"/>
              </a:rPr>
              <a:t>‘</a:t>
            </a:r>
            <a:r>
              <a:rPr lang="ko-KR" altLang="en-US" sz="1200">
                <a:latin typeface="+mn-ea"/>
              </a:rPr>
              <a:t>이름</a:t>
            </a:r>
            <a:r>
              <a:rPr lang="en-US" altLang="ko-KR" sz="1200">
                <a:latin typeface="+mn-ea"/>
              </a:rPr>
              <a:t>’</a:t>
            </a:r>
            <a:r>
              <a:rPr lang="ko-KR" altLang="en-US" sz="1200">
                <a:latin typeface="+mn-ea"/>
              </a:rPr>
              <a:t>으로 애니메이션 구별</a:t>
            </a:r>
            <a:endParaRPr lang="en-US" altLang="ko-KR" sz="1200">
              <a:latin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2563D99-9EE5-4B13-AFCB-47BE40B9194A}"/>
              </a:ext>
            </a:extLst>
          </p:cNvPr>
          <p:cNvSpPr txBox="1"/>
          <p:nvPr/>
        </p:nvSpPr>
        <p:spPr>
          <a:xfrm>
            <a:off x="578840" y="3161521"/>
            <a:ext cx="4613945" cy="8876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+mn-ea"/>
              </a:rPr>
              <a:t>@keyframes</a:t>
            </a:r>
            <a:r>
              <a:rPr lang="ko-KR" altLang="en-US" sz="1200">
                <a:latin typeface="+mn-ea"/>
              </a:rPr>
              <a:t>의 선택자에서 속성값이 바뀌는 지점을 가리킴</a:t>
            </a:r>
            <a:endParaRPr lang="en-US" altLang="ko-KR" sz="120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+mn-ea"/>
              </a:rPr>
              <a:t>시작 위치는 </a:t>
            </a:r>
            <a:r>
              <a:rPr lang="en-US" altLang="ko-KR" sz="1200">
                <a:latin typeface="+mn-ea"/>
              </a:rPr>
              <a:t>0%, </a:t>
            </a:r>
            <a:r>
              <a:rPr lang="ko-KR" altLang="en-US" sz="1200">
                <a:latin typeface="+mn-ea"/>
              </a:rPr>
              <a:t>끝 위치 </a:t>
            </a:r>
            <a:r>
              <a:rPr lang="en-US" altLang="ko-KR" sz="1200">
                <a:latin typeface="+mn-ea"/>
              </a:rPr>
              <a:t>100%</a:t>
            </a:r>
            <a:r>
              <a:rPr lang="ko-KR" altLang="en-US" sz="1200">
                <a:latin typeface="+mn-ea"/>
              </a:rPr>
              <a:t>로</a:t>
            </a:r>
            <a:r>
              <a:rPr lang="en-US" altLang="ko-KR" sz="1200">
                <a:latin typeface="+mn-ea"/>
              </a:rPr>
              <a:t> </a:t>
            </a:r>
            <a:r>
              <a:rPr lang="ko-KR" altLang="en-US" sz="1200">
                <a:latin typeface="+mn-ea"/>
              </a:rPr>
              <a:t>놓고 위치 지정</a:t>
            </a:r>
            <a:endParaRPr lang="en-US" altLang="ko-KR" sz="120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+mn-ea"/>
              </a:rPr>
              <a:t>시작과 끝 위치만 사용한다면 </a:t>
            </a:r>
            <a:r>
              <a:rPr lang="en-US" altLang="ko-KR" sz="1200">
                <a:latin typeface="+mn-ea"/>
              </a:rPr>
              <a:t>from, to </a:t>
            </a:r>
            <a:r>
              <a:rPr lang="ko-KR" altLang="en-US" sz="1200">
                <a:latin typeface="+mn-ea"/>
              </a:rPr>
              <a:t>키워드 사용 가능</a:t>
            </a:r>
            <a:endParaRPr lang="en-US" altLang="ko-KR" sz="1200">
              <a:latin typeface="+mn-ea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634A0A22-BA14-4063-B511-B14DC5521F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308" y="2365972"/>
            <a:ext cx="2382954" cy="68084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FCFBC15-3153-4016-B3D5-F903A60A55F2}"/>
              </a:ext>
            </a:extLst>
          </p:cNvPr>
          <p:cNvSpPr txBox="1"/>
          <p:nvPr/>
        </p:nvSpPr>
        <p:spPr>
          <a:xfrm>
            <a:off x="578839" y="4224052"/>
            <a:ext cx="46139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/>
              <a:t>animation-name </a:t>
            </a:r>
            <a:r>
              <a:rPr lang="ko-KR" altLang="en-US" sz="1600" b="1"/>
              <a:t>속성</a:t>
            </a:r>
            <a:endParaRPr lang="en-US" altLang="ko-KR" sz="1600" b="1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2630948-34E6-492A-A486-3A89FF5B85AB}"/>
              </a:ext>
            </a:extLst>
          </p:cNvPr>
          <p:cNvSpPr/>
          <p:nvPr/>
        </p:nvSpPr>
        <p:spPr>
          <a:xfrm>
            <a:off x="578840" y="4613909"/>
            <a:ext cx="4496500" cy="6106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+mn-ea"/>
              </a:rPr>
              <a:t>어떤 애니메이션을 사용할지 구별</a:t>
            </a:r>
            <a:endParaRPr lang="en-US" altLang="ko-KR" sz="1200">
              <a:latin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+mn-ea"/>
              </a:rPr>
              <a:t>@keyframes </a:t>
            </a:r>
            <a:r>
              <a:rPr lang="ko-KR" altLang="en-US" sz="1200">
                <a:latin typeface="+mn-ea"/>
              </a:rPr>
              <a:t>속성에서 만든 애니메이션 </a:t>
            </a:r>
            <a:r>
              <a:rPr lang="en-US" altLang="ko-KR" sz="1200">
                <a:latin typeface="+mn-ea"/>
              </a:rPr>
              <a:t>‘</a:t>
            </a:r>
            <a:r>
              <a:rPr lang="ko-KR" altLang="en-US" sz="1200">
                <a:latin typeface="+mn-ea"/>
              </a:rPr>
              <a:t>이름</a:t>
            </a:r>
            <a:r>
              <a:rPr lang="en-US" altLang="ko-KR" sz="1200">
                <a:latin typeface="+mn-ea"/>
              </a:rPr>
              <a:t>’</a:t>
            </a:r>
            <a:r>
              <a:rPr lang="ko-KR" altLang="en-US" sz="1200">
                <a:latin typeface="+mn-ea"/>
              </a:rPr>
              <a:t>을 사용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79CA5D8C-1DA5-4849-A270-23D93304D4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930" y="5413784"/>
            <a:ext cx="3359398" cy="30932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0E3F322-4648-4DDB-99EB-91A7DEF206C0}"/>
              </a:ext>
            </a:extLst>
          </p:cNvPr>
          <p:cNvSpPr txBox="1"/>
          <p:nvPr/>
        </p:nvSpPr>
        <p:spPr>
          <a:xfrm>
            <a:off x="6316910" y="1274466"/>
            <a:ext cx="46139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/>
              <a:t>animation-duration </a:t>
            </a:r>
            <a:r>
              <a:rPr lang="ko-KR" altLang="en-US" sz="1600" b="1"/>
              <a:t>속성</a:t>
            </a:r>
            <a:endParaRPr lang="en-US" altLang="ko-KR" sz="1600" b="1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07E6CDF-587B-4893-90E5-146E850AFB6F}"/>
              </a:ext>
            </a:extLst>
          </p:cNvPr>
          <p:cNvSpPr/>
          <p:nvPr/>
        </p:nvSpPr>
        <p:spPr>
          <a:xfrm>
            <a:off x="6316911" y="1664323"/>
            <a:ext cx="3691156" cy="6106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+mn-ea"/>
              </a:rPr>
              <a:t>애니메이션 실행</a:t>
            </a:r>
            <a:r>
              <a:rPr lang="en-US" altLang="ko-KR" sz="1200">
                <a:latin typeface="+mn-ea"/>
              </a:rPr>
              <a:t> </a:t>
            </a:r>
            <a:r>
              <a:rPr lang="ko-KR" altLang="en-US" sz="1200">
                <a:latin typeface="+mn-ea"/>
              </a:rPr>
              <a:t>시간 설정</a:t>
            </a:r>
            <a:r>
              <a:rPr lang="en-US" altLang="ko-KR" sz="1200">
                <a:latin typeface="+mn-ea"/>
              </a:rPr>
              <a:t>. </a:t>
            </a:r>
            <a:r>
              <a:rPr lang="ko-KR" altLang="en-US" sz="1200">
                <a:latin typeface="+mn-ea"/>
              </a:rPr>
              <a:t>기본값</a:t>
            </a:r>
            <a:r>
              <a:rPr lang="en-US" altLang="ko-KR" sz="1200">
                <a:latin typeface="+mn-ea"/>
              </a:rPr>
              <a:t> 0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+mn-ea"/>
              </a:rPr>
              <a:t>사용 가능한 값은 초</a:t>
            </a:r>
            <a:r>
              <a:rPr lang="en-US" altLang="ko-KR" sz="1200">
                <a:latin typeface="+mn-ea"/>
              </a:rPr>
              <a:t>(s)</a:t>
            </a:r>
            <a:r>
              <a:rPr lang="ko-KR" altLang="en-US" sz="1200">
                <a:latin typeface="+mn-ea"/>
              </a:rPr>
              <a:t>나 밀리초</a:t>
            </a:r>
            <a:r>
              <a:rPr lang="en-US" altLang="ko-KR" sz="1200">
                <a:latin typeface="+mn-ea"/>
              </a:rPr>
              <a:t>(ms)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53F68441-C08A-4148-801C-A3FE7944D3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7176" y="2416178"/>
            <a:ext cx="2947552" cy="328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087107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F00915-719C-451A-9603-B33548D95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애니메이션 알아보기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6B8DC02-4EFD-46C7-8DB9-5C545E6DAC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820" y="706582"/>
            <a:ext cx="5187180" cy="587880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1DC05F3-2D60-4B87-9C7D-8C42B25670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0560" y="2088116"/>
            <a:ext cx="2882496" cy="167015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8252D80-63F1-4A76-9F60-CB15BA3CDC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0559" y="3920541"/>
            <a:ext cx="3205341" cy="1670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2221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A70AF9A-3804-4A07-AB5E-4C30F76C6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04-1 </a:t>
            </a:r>
            <a:r>
              <a:rPr lang="ko-KR" altLang="en-US"/>
              <a:t>텍스트 태그 알아보기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264828F3-7E78-49DE-8029-63A76687C79D}"/>
              </a:ext>
            </a:extLst>
          </p:cNvPr>
          <p:cNvGrpSpPr/>
          <p:nvPr/>
        </p:nvGrpSpPr>
        <p:grpSpPr>
          <a:xfrm>
            <a:off x="671118" y="1216106"/>
            <a:ext cx="5424881" cy="1408166"/>
            <a:chOff x="671119" y="1216106"/>
            <a:chExt cx="5178736" cy="1408166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0093C6F9-7D9F-4482-8192-00B0F845A621}"/>
                </a:ext>
              </a:extLst>
            </p:cNvPr>
            <p:cNvSpPr/>
            <p:nvPr/>
          </p:nvSpPr>
          <p:spPr>
            <a:xfrm>
              <a:off x="671119" y="1409459"/>
              <a:ext cx="5178736" cy="1214813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CD00A51-0B48-4A70-94F3-588D8A5C6A2E}"/>
                </a:ext>
              </a:extLst>
            </p:cNvPr>
            <p:cNvSpPr txBox="1"/>
            <p:nvPr/>
          </p:nvSpPr>
          <p:spPr>
            <a:xfrm>
              <a:off x="819254" y="1562975"/>
              <a:ext cx="4298030" cy="1020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400"/>
                <a:t>기본형 </a:t>
              </a:r>
              <a:r>
                <a:rPr lang="en-US" altLang="ko-KR" sz="1400"/>
                <a:t>: </a:t>
              </a:r>
              <a:r>
                <a:rPr lang="en-US" altLang="ko-KR" sz="1400" b="1">
                  <a:highlight>
                    <a:srgbClr val="FFFF00"/>
                  </a:highlight>
                </a:rPr>
                <a:t>&lt;h</a:t>
              </a:r>
              <a:r>
                <a:rPr lang="en-US" altLang="ko-KR" sz="1400" b="1" i="1">
                  <a:highlight>
                    <a:srgbClr val="FFFF00"/>
                  </a:highlight>
                </a:rPr>
                <a:t>n</a:t>
              </a:r>
              <a:r>
                <a:rPr lang="en-US" altLang="ko-KR" sz="1400" b="1">
                  <a:highlight>
                    <a:srgbClr val="FFFF00"/>
                  </a:highlight>
                </a:rPr>
                <a:t>&gt; </a:t>
              </a:r>
              <a:r>
                <a:rPr lang="ko-KR" altLang="en-US" sz="1400" b="1">
                  <a:highlight>
                    <a:srgbClr val="FFFF00"/>
                  </a:highlight>
                </a:rPr>
                <a:t>제목 </a:t>
              </a:r>
              <a:r>
                <a:rPr lang="en-US" altLang="ko-KR" sz="1400" b="1">
                  <a:highlight>
                    <a:srgbClr val="FFFF00"/>
                  </a:highlight>
                </a:rPr>
                <a:t>&lt;/h</a:t>
              </a:r>
              <a:r>
                <a:rPr lang="en-US" altLang="ko-KR" sz="1400" b="1" i="1">
                  <a:highlight>
                    <a:srgbClr val="FFFF00"/>
                  </a:highlight>
                </a:rPr>
                <a:t>n</a:t>
              </a:r>
              <a:r>
                <a:rPr lang="en-US" altLang="ko-KR" sz="1400" b="1">
                  <a:highlight>
                    <a:srgbClr val="FFFF00"/>
                  </a:highlight>
                </a:rPr>
                <a:t>&gt;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400"/>
                <a:t>제목을 표시할 때 사용하는 태그</a:t>
              </a:r>
              <a:endParaRPr lang="en-US" altLang="ko-KR" sz="1400"/>
            </a:p>
            <a:p>
              <a:pPr>
                <a:lnSpc>
                  <a:spcPct val="150000"/>
                </a:lnSpc>
              </a:pPr>
              <a:r>
                <a:rPr lang="ko-KR" altLang="en-US" sz="1400"/>
                <a:t>크기 </a:t>
              </a:r>
              <a:r>
                <a:rPr lang="en-US" altLang="ko-KR" sz="1400"/>
                <a:t>: h1 &gt; h2 &gt; h3 &gt; h4 &gt; h5 &gt; h6</a:t>
              </a:r>
              <a:endParaRPr lang="en-US" altLang="ko-KR" sz="120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A01CF07-3582-40E3-B1EF-2887FA98D2D4}"/>
                </a:ext>
              </a:extLst>
            </p:cNvPr>
            <p:cNvSpPr txBox="1"/>
            <p:nvPr/>
          </p:nvSpPr>
          <p:spPr>
            <a:xfrm>
              <a:off x="819254" y="1216106"/>
              <a:ext cx="283547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b="1"/>
                <a:t>&lt;h</a:t>
              </a:r>
              <a:r>
                <a:rPr lang="en-US" altLang="ko-KR" b="1" i="1"/>
                <a:t>n</a:t>
              </a:r>
              <a:r>
                <a:rPr lang="en-US" altLang="ko-KR" b="1"/>
                <a:t>&gt; </a:t>
              </a:r>
              <a:r>
                <a:rPr lang="ko-KR" altLang="en-US" b="1"/>
                <a:t>태그 </a:t>
              </a:r>
              <a:r>
                <a:rPr lang="en-US" altLang="ko-KR" b="1"/>
                <a:t>– </a:t>
              </a:r>
              <a:r>
                <a:rPr lang="ko-KR" altLang="en-US" b="1"/>
                <a:t>제목 표시</a:t>
              </a: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5304B014-30AE-4748-A440-081C0F0B0636}"/>
              </a:ext>
            </a:extLst>
          </p:cNvPr>
          <p:cNvGrpSpPr/>
          <p:nvPr/>
        </p:nvGrpSpPr>
        <p:grpSpPr>
          <a:xfrm>
            <a:off x="671118" y="2967721"/>
            <a:ext cx="5704515" cy="1273068"/>
            <a:chOff x="671119" y="2844235"/>
            <a:chExt cx="5704515" cy="1273068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5582A5D0-9379-40D9-B5E7-AEB023510142}"/>
                </a:ext>
              </a:extLst>
            </p:cNvPr>
            <p:cNvSpPr/>
            <p:nvPr/>
          </p:nvSpPr>
          <p:spPr>
            <a:xfrm>
              <a:off x="671119" y="3037535"/>
              <a:ext cx="5424881" cy="1079768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90C7F78-55AE-424F-AC1F-0E560F6FD469}"/>
                </a:ext>
              </a:extLst>
            </p:cNvPr>
            <p:cNvSpPr txBox="1"/>
            <p:nvPr/>
          </p:nvSpPr>
          <p:spPr>
            <a:xfrm>
              <a:off x="819254" y="2844235"/>
              <a:ext cx="2775707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b="1"/>
                <a:t>&lt;p&gt; </a:t>
              </a:r>
              <a:r>
                <a:rPr lang="ko-KR" altLang="en-US" b="1"/>
                <a:t>태그 </a:t>
              </a:r>
              <a:r>
                <a:rPr lang="en-US" altLang="ko-KR" b="1"/>
                <a:t>– </a:t>
              </a:r>
              <a:r>
                <a:rPr lang="ko-KR" altLang="en-US" b="1"/>
                <a:t>텍스트</a:t>
              </a:r>
              <a:r>
                <a:rPr lang="en-US" altLang="ko-KR" b="1"/>
                <a:t> </a:t>
              </a:r>
              <a:r>
                <a:rPr lang="ko-KR" altLang="en-US" b="1"/>
                <a:t>단락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2E3CC18-7297-4912-B892-3A0BB6F59992}"/>
                </a:ext>
              </a:extLst>
            </p:cNvPr>
            <p:cNvSpPr txBox="1"/>
            <p:nvPr/>
          </p:nvSpPr>
          <p:spPr>
            <a:xfrm>
              <a:off x="819254" y="3200290"/>
              <a:ext cx="5556380" cy="697050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400"/>
                <a:t>기본형</a:t>
              </a:r>
              <a:r>
                <a:rPr lang="en-US" altLang="ko-KR" sz="1400"/>
                <a:t> : </a:t>
              </a:r>
              <a:r>
                <a:rPr lang="en-US" altLang="ko-KR" sz="1400" b="1">
                  <a:highlight>
                    <a:srgbClr val="FFFF00"/>
                  </a:highlight>
                </a:rPr>
                <a:t>&lt;p&gt; </a:t>
              </a:r>
              <a:r>
                <a:rPr lang="ko-KR" altLang="en-US" sz="1400" b="1">
                  <a:highlight>
                    <a:srgbClr val="FFFF00"/>
                  </a:highlight>
                </a:rPr>
                <a:t>텍스트 </a:t>
              </a:r>
              <a:r>
                <a:rPr lang="en-US" altLang="ko-KR" sz="1400" b="1">
                  <a:highlight>
                    <a:srgbClr val="FFFF00"/>
                  </a:highlight>
                </a:rPr>
                <a:t>&lt;/p&gt;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400"/>
                <a:t>입력한 내용 앞뒤로 빈 줄이 생기면서 텍스트 단락이 만들어짐</a:t>
              </a:r>
              <a:endParaRPr lang="en-US" altLang="ko-KR" sz="1200"/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FA7A5FAB-7FB7-438E-A35A-80CD4BE9EBFC}"/>
              </a:ext>
            </a:extLst>
          </p:cNvPr>
          <p:cNvGrpSpPr/>
          <p:nvPr/>
        </p:nvGrpSpPr>
        <p:grpSpPr>
          <a:xfrm>
            <a:off x="671119" y="4594264"/>
            <a:ext cx="5424880" cy="1294404"/>
            <a:chOff x="6585359" y="3577419"/>
            <a:chExt cx="5178736" cy="1294404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5E411BDB-19E0-4F93-833F-7837BE043622}"/>
                </a:ext>
              </a:extLst>
            </p:cNvPr>
            <p:cNvSpPr/>
            <p:nvPr/>
          </p:nvSpPr>
          <p:spPr>
            <a:xfrm>
              <a:off x="6585359" y="3792055"/>
              <a:ext cx="5178736" cy="1079768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B2DBDCA-08CA-4CDC-B869-4E4EFCCA215A}"/>
                </a:ext>
              </a:extLst>
            </p:cNvPr>
            <p:cNvSpPr txBox="1"/>
            <p:nvPr/>
          </p:nvSpPr>
          <p:spPr>
            <a:xfrm>
              <a:off x="6836819" y="3577419"/>
              <a:ext cx="2620721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b="1"/>
                <a:t>&lt;br&gt; </a:t>
              </a:r>
              <a:r>
                <a:rPr lang="ko-KR" altLang="en-US" b="1"/>
                <a:t>태그 </a:t>
              </a:r>
              <a:r>
                <a:rPr lang="en-US" altLang="ko-KR" b="1"/>
                <a:t>– </a:t>
              </a:r>
              <a:r>
                <a:rPr lang="ko-KR" altLang="en-US" b="1"/>
                <a:t>줄</a:t>
              </a:r>
              <a:r>
                <a:rPr lang="en-US" altLang="ko-KR" b="1"/>
                <a:t> </a:t>
              </a:r>
              <a:r>
                <a:rPr lang="ko-KR" altLang="en-US" b="1"/>
                <a:t>바꾸기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B3B2D16-9B4F-4493-BE0F-DDCF96E7E426}"/>
                </a:ext>
              </a:extLst>
            </p:cNvPr>
            <p:cNvSpPr txBox="1"/>
            <p:nvPr/>
          </p:nvSpPr>
          <p:spPr>
            <a:xfrm>
              <a:off x="6733494" y="3936648"/>
              <a:ext cx="4927206" cy="6970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400"/>
                <a:t>기본형 </a:t>
              </a:r>
              <a:r>
                <a:rPr lang="en-US" altLang="ko-KR" sz="1400"/>
                <a:t>: </a:t>
              </a:r>
              <a:r>
                <a:rPr lang="en-US" altLang="ko-KR" sz="1400" b="1">
                  <a:highlight>
                    <a:srgbClr val="FFFF00"/>
                  </a:highlight>
                </a:rPr>
                <a:t>&lt;br&gt;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400"/>
                <a:t>줄을 바꿀 위치에 </a:t>
              </a:r>
              <a:r>
                <a:rPr lang="en-US" altLang="ko-KR" sz="1400"/>
                <a:t>&lt;br&gt; </a:t>
              </a:r>
              <a:r>
                <a:rPr lang="ko-KR" altLang="en-US" sz="1400"/>
                <a:t>태그를 사용</a:t>
              </a:r>
              <a:r>
                <a:rPr lang="en-US" altLang="ko-KR" sz="1400"/>
                <a:t>. </a:t>
              </a:r>
              <a:r>
                <a:rPr lang="ko-KR" altLang="en-US" sz="1400"/>
                <a:t>닫는 태그가 없음</a:t>
              </a:r>
              <a:endParaRPr lang="en-US" altLang="ko-KR" sz="1200"/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4F400126-29E2-4884-AA93-F6446DE10381}"/>
              </a:ext>
            </a:extLst>
          </p:cNvPr>
          <p:cNvSpPr txBox="1"/>
          <p:nvPr/>
        </p:nvSpPr>
        <p:spPr>
          <a:xfrm>
            <a:off x="6507739" y="1409459"/>
            <a:ext cx="5197094" cy="1815882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&lt;h1&gt;</a:t>
            </a:r>
            <a:r>
              <a:rPr lang="ko-KR" altLang="en-US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레드향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&lt;/h1&gt;</a:t>
            </a:r>
            <a:endParaRPr lang="ko-KR" altLang="en-US" sz="1400" b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40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&lt;p&gt;</a:t>
            </a:r>
            <a:r>
              <a:rPr lang="ko-KR" altLang="en-US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껍질에 붉은 빛이 돌아 레드향이라 불린다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&lt;/p&gt;</a:t>
            </a:r>
            <a:endParaRPr lang="ko-KR" altLang="en-US" sz="1400" b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40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&lt;p&gt;</a:t>
            </a:r>
            <a:r>
              <a:rPr lang="ko-KR" altLang="en-US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레드향은 한라봉과 귤을 교배한 것으로 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&lt;br&gt;</a:t>
            </a:r>
            <a:r>
              <a:rPr lang="ko-KR" altLang="en-US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일반 귤보다 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2~3</a:t>
            </a:r>
            <a:r>
              <a:rPr lang="ko-KR" altLang="en-US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배 크고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 </a:t>
            </a:r>
            <a:r>
              <a:rPr lang="ko-KR" altLang="en-US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과육이 붉고 통통하다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&lt;/p&gt;</a:t>
            </a:r>
            <a:endParaRPr lang="ko-KR" altLang="en-US" sz="1400" b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40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&lt;p&gt;</a:t>
            </a:r>
            <a:r>
              <a:rPr lang="ko-KR" altLang="en-US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비타민 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</a:t>
            </a:r>
            <a:r>
              <a:rPr lang="ko-KR" altLang="en-US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와 비타민 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</a:t>
            </a:r>
            <a:r>
              <a:rPr lang="ko-KR" altLang="en-US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가 풍부해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&lt;br&gt;</a:t>
            </a:r>
            <a:r>
              <a:rPr lang="ko-KR" altLang="en-US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혈액순환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 </a:t>
            </a:r>
            <a:r>
              <a:rPr lang="ko-KR" altLang="en-US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감기예방 등에 좋은 것으로 알려져 있다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&lt;/p&gt;</a:t>
            </a:r>
            <a:endParaRPr lang="ko-KR" altLang="en-US" sz="1400" b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40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&lt;h2&gt;</a:t>
            </a:r>
            <a:r>
              <a:rPr lang="ko-KR" altLang="en-US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레드향 샐러드 레시피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&lt;/h2&gt;</a:t>
            </a:r>
            <a:endParaRPr lang="ko-KR" altLang="en-US" sz="1400" b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40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&lt;h2&gt;</a:t>
            </a:r>
            <a:r>
              <a:rPr lang="ko-KR" altLang="en-US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상품 구성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&lt;/h2&gt;</a:t>
            </a:r>
            <a:endParaRPr lang="ko-KR" altLang="en-US" sz="1400" b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CEA3BC6E-D742-46F5-BF07-8ABA29D9E0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0810" y="3382368"/>
            <a:ext cx="2923584" cy="2499664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125687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F00915-719C-451A-9603-B33548D95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애니메이션 알아보기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124C93-BEE7-4674-862F-C900D65F9063}"/>
              </a:ext>
            </a:extLst>
          </p:cNvPr>
          <p:cNvSpPr txBox="1"/>
          <p:nvPr/>
        </p:nvSpPr>
        <p:spPr>
          <a:xfrm>
            <a:off x="553672" y="1290967"/>
            <a:ext cx="46139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/>
              <a:t>animation-direction </a:t>
            </a:r>
            <a:r>
              <a:rPr lang="ko-KR" altLang="en-US" sz="1600" b="1"/>
              <a:t>속성</a:t>
            </a:r>
            <a:endParaRPr lang="en-US" altLang="ko-KR" sz="1600" b="1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E5741D5-1B4C-4C52-9DF4-10049861A99A}"/>
              </a:ext>
            </a:extLst>
          </p:cNvPr>
          <p:cNvSpPr/>
          <p:nvPr/>
        </p:nvSpPr>
        <p:spPr>
          <a:xfrm>
            <a:off x="553672" y="1680824"/>
            <a:ext cx="5452845" cy="3135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>
                <a:latin typeface="+mn-ea"/>
              </a:rPr>
              <a:t>애니메이션이 끝난 후 원래 위치로 돌아가거나 반대 방향으로 실행하도록 지정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00CCF8-390A-4097-8752-C6D6991DA7BE}"/>
              </a:ext>
            </a:extLst>
          </p:cNvPr>
          <p:cNvSpPr txBox="1"/>
          <p:nvPr/>
        </p:nvSpPr>
        <p:spPr>
          <a:xfrm>
            <a:off x="553672" y="3622686"/>
            <a:ext cx="46139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/>
              <a:t>animation-iteration-count </a:t>
            </a:r>
            <a:r>
              <a:rPr lang="ko-KR" altLang="en-US" sz="1600" b="1"/>
              <a:t>속성</a:t>
            </a:r>
            <a:endParaRPr lang="en-US" altLang="ko-KR" sz="1600" b="1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A68C57E-857B-4CC9-AD4B-98A276FBFD6B}"/>
              </a:ext>
            </a:extLst>
          </p:cNvPr>
          <p:cNvSpPr/>
          <p:nvPr/>
        </p:nvSpPr>
        <p:spPr>
          <a:xfrm>
            <a:off x="553672" y="4012543"/>
            <a:ext cx="3531767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+mn-ea"/>
              </a:rPr>
              <a:t>애니메이션 반복 횟수 지정하기</a:t>
            </a:r>
            <a:endParaRPr lang="en-US" altLang="ko-KR" sz="1200"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3FF9053-3A30-4243-A428-6FAC135A1D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672" y="2107890"/>
            <a:ext cx="3447877" cy="30687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A3CB99D-65F7-48D9-B48C-2A0942622F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672" y="2528288"/>
            <a:ext cx="4613945" cy="773541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053D28F8-4754-4F42-9064-D103A92129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944" y="4416036"/>
            <a:ext cx="3264104" cy="270682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5F6DF61F-F4B0-4CC9-929B-F3DF97771D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944" y="4869692"/>
            <a:ext cx="4505673" cy="736669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F498476A-A7CA-4669-BA8A-416EE8BB6A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62001" y="1343025"/>
            <a:ext cx="5105400" cy="417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03952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F00915-719C-451A-9603-B33548D95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애니메이션 알아보기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C52A56D-F449-4632-997F-29136FF49BAA}"/>
              </a:ext>
            </a:extLst>
          </p:cNvPr>
          <p:cNvSpPr txBox="1"/>
          <p:nvPr/>
        </p:nvSpPr>
        <p:spPr>
          <a:xfrm>
            <a:off x="793063" y="1365491"/>
            <a:ext cx="46139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/>
              <a:t>animation-timing-function </a:t>
            </a:r>
            <a:r>
              <a:rPr lang="ko-KR" altLang="en-US" sz="1600" b="1"/>
              <a:t>속성</a:t>
            </a:r>
            <a:endParaRPr lang="en-US" altLang="ko-KR" sz="1600" b="1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B1AC9F9-2D76-4988-9C89-81589876D418}"/>
              </a:ext>
            </a:extLst>
          </p:cNvPr>
          <p:cNvSpPr/>
          <p:nvPr/>
        </p:nvSpPr>
        <p:spPr>
          <a:xfrm>
            <a:off x="793063" y="1755348"/>
            <a:ext cx="5452845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+mn-ea"/>
              </a:rPr>
              <a:t>애니메이션 속도 곡선 지정</a:t>
            </a:r>
            <a:endParaRPr lang="en-US" altLang="ko-KR" sz="1200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B6BE877-75B0-4D2C-B56D-3363894EC03F}"/>
              </a:ext>
            </a:extLst>
          </p:cNvPr>
          <p:cNvSpPr txBox="1"/>
          <p:nvPr/>
        </p:nvSpPr>
        <p:spPr>
          <a:xfrm>
            <a:off x="793063" y="2752811"/>
            <a:ext cx="46139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/>
              <a:t>animation </a:t>
            </a:r>
            <a:r>
              <a:rPr lang="ko-KR" altLang="en-US" sz="1600" b="1"/>
              <a:t>속성</a:t>
            </a:r>
            <a:endParaRPr lang="en-US" altLang="ko-KR" sz="1600" b="1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94E4BBE-1A9F-462A-9E1C-F251D7AEB44D}"/>
              </a:ext>
            </a:extLst>
          </p:cNvPr>
          <p:cNvSpPr/>
          <p:nvPr/>
        </p:nvSpPr>
        <p:spPr>
          <a:xfrm>
            <a:off x="793063" y="3142668"/>
            <a:ext cx="5452845" cy="8876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+mn-ea"/>
              </a:rPr>
              <a:t>여러 개의 애니메이션 속성을 하나의 속성으로 줄여서 사용</a:t>
            </a:r>
            <a:endParaRPr lang="en-US" altLang="ko-KR" sz="120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+mn-ea"/>
              </a:rPr>
              <a:t>지정하지 않은 속성은 기본 값 사용</a:t>
            </a:r>
            <a:r>
              <a:rPr lang="en-US" altLang="ko-KR" sz="1200">
                <a:latin typeface="+mn-ea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+mn-ea"/>
              </a:rPr>
              <a:t>animation-duration </a:t>
            </a:r>
            <a:r>
              <a:rPr lang="ko-KR" altLang="en-US" sz="1200">
                <a:latin typeface="+mn-ea"/>
              </a:rPr>
              <a:t>속성 값은 반드시 지정해야 함</a:t>
            </a:r>
            <a:r>
              <a:rPr lang="en-US" altLang="ko-KR" sz="1200">
                <a:latin typeface="+mn-ea"/>
              </a:rPr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D7A5B99-4E72-4630-9041-BC29F93306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014"/>
          <a:stretch/>
        </p:blipFill>
        <p:spPr>
          <a:xfrm>
            <a:off x="6245908" y="839249"/>
            <a:ext cx="4898297" cy="5702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081278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C7C753-9F88-4254-9862-F6A87176F75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/>
              <a:t>12. </a:t>
            </a:r>
            <a:r>
              <a:rPr lang="ko-KR" altLang="en-US"/>
              <a:t>반응형 웹과 미디어 쿼리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3020E55D-5D6E-47B7-BF49-67DF43FF0CB8}"/>
              </a:ext>
            </a:extLst>
          </p:cNvPr>
          <p:cNvGrpSpPr/>
          <p:nvPr/>
        </p:nvGrpSpPr>
        <p:grpSpPr>
          <a:xfrm>
            <a:off x="2308161" y="2149420"/>
            <a:ext cx="4686299" cy="485775"/>
            <a:chOff x="2282994" y="2753427"/>
            <a:chExt cx="4686299" cy="485775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7E6505BA-A9A1-46F5-BFC6-A45ABCE494AF}"/>
                </a:ext>
              </a:extLst>
            </p:cNvPr>
            <p:cNvSpPr/>
            <p:nvPr/>
          </p:nvSpPr>
          <p:spPr>
            <a:xfrm>
              <a:off x="2282994" y="2753427"/>
              <a:ext cx="685800" cy="48577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>
                  <a:solidFill>
                    <a:schemeClr val="tx1"/>
                  </a:solidFill>
                </a:rPr>
                <a:t>12-1</a:t>
              </a:r>
              <a:endParaRPr lang="ko-KR" altLang="en-US" sz="1600" b="1">
                <a:solidFill>
                  <a:schemeClr val="tx1"/>
                </a:solidFill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FAFC29B-A5E1-4F15-A5FF-C528129D6456}"/>
                </a:ext>
              </a:extLst>
            </p:cNvPr>
            <p:cNvSpPr txBox="1"/>
            <p:nvPr/>
          </p:nvSpPr>
          <p:spPr>
            <a:xfrm>
              <a:off x="2993233" y="2791371"/>
              <a:ext cx="39760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/>
                <a:t>반응형 웹 알아보기</a:t>
              </a: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D5239A65-4609-4585-95B3-13DD43DCD16F}"/>
                </a:ext>
              </a:extLst>
            </p:cNvPr>
            <p:cNvCxnSpPr/>
            <p:nvPr/>
          </p:nvCxnSpPr>
          <p:spPr>
            <a:xfrm>
              <a:off x="2959269" y="3220152"/>
              <a:ext cx="3333749" cy="0"/>
            </a:xfrm>
            <a:prstGeom prst="line">
              <a:avLst/>
            </a:prstGeom>
            <a:ln w="285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6FA151A0-A70B-4ECB-B834-2FA36AFAB799}"/>
              </a:ext>
            </a:extLst>
          </p:cNvPr>
          <p:cNvGrpSpPr/>
          <p:nvPr/>
        </p:nvGrpSpPr>
        <p:grpSpPr>
          <a:xfrm>
            <a:off x="2308161" y="2842708"/>
            <a:ext cx="4686299" cy="485775"/>
            <a:chOff x="2282994" y="2753427"/>
            <a:chExt cx="4686299" cy="485775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729669C2-A4B7-4EF9-86B1-1C6D36362C01}"/>
                </a:ext>
              </a:extLst>
            </p:cNvPr>
            <p:cNvSpPr/>
            <p:nvPr/>
          </p:nvSpPr>
          <p:spPr>
            <a:xfrm>
              <a:off x="2282994" y="2753427"/>
              <a:ext cx="685800" cy="48577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>
                  <a:solidFill>
                    <a:schemeClr val="tx1"/>
                  </a:solidFill>
                </a:rPr>
                <a:t>12-2</a:t>
              </a:r>
              <a:endParaRPr lang="ko-KR" altLang="en-US" sz="1600" b="1">
                <a:solidFill>
                  <a:schemeClr val="tx1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25B4131-4EBF-441B-AD4E-84A2B057340C}"/>
                </a:ext>
              </a:extLst>
            </p:cNvPr>
            <p:cNvSpPr txBox="1"/>
            <p:nvPr/>
          </p:nvSpPr>
          <p:spPr>
            <a:xfrm>
              <a:off x="2993233" y="2791371"/>
              <a:ext cx="39760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/>
                <a:t>미디어 쿼리 알아보기</a:t>
              </a: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82885486-6CDC-406C-A1E7-DAB1AEB1039E}"/>
                </a:ext>
              </a:extLst>
            </p:cNvPr>
            <p:cNvCxnSpPr/>
            <p:nvPr/>
          </p:nvCxnSpPr>
          <p:spPr>
            <a:xfrm>
              <a:off x="2959269" y="3220152"/>
              <a:ext cx="3333749" cy="0"/>
            </a:xfrm>
            <a:prstGeom prst="line">
              <a:avLst/>
            </a:prstGeom>
            <a:ln w="285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ECA9CA37-2CFC-4D10-AFC0-EDCD2662D1D2}"/>
              </a:ext>
            </a:extLst>
          </p:cNvPr>
          <p:cNvGrpSpPr/>
          <p:nvPr/>
        </p:nvGrpSpPr>
        <p:grpSpPr>
          <a:xfrm>
            <a:off x="2308161" y="3535996"/>
            <a:ext cx="4686299" cy="485775"/>
            <a:chOff x="2282994" y="2753427"/>
            <a:chExt cx="4686299" cy="485775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9594BAE7-78C3-46E3-B899-B1AFDECC9865}"/>
                </a:ext>
              </a:extLst>
            </p:cNvPr>
            <p:cNvSpPr/>
            <p:nvPr/>
          </p:nvSpPr>
          <p:spPr>
            <a:xfrm>
              <a:off x="2282994" y="2753427"/>
              <a:ext cx="685800" cy="48577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>
                  <a:solidFill>
                    <a:schemeClr val="tx1"/>
                  </a:solidFill>
                </a:rPr>
                <a:t>12-3</a:t>
              </a:r>
              <a:endParaRPr lang="ko-KR" altLang="en-US" sz="1600" b="1">
                <a:solidFill>
                  <a:schemeClr val="tx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BE3A015-0069-4025-B119-2D41BD71C922}"/>
                </a:ext>
              </a:extLst>
            </p:cNvPr>
            <p:cNvSpPr txBox="1"/>
            <p:nvPr/>
          </p:nvSpPr>
          <p:spPr>
            <a:xfrm>
              <a:off x="2993233" y="2791371"/>
              <a:ext cx="39760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/>
                <a:t>그리드 레이아웃 알아보기</a:t>
              </a:r>
            </a:p>
          </p:txBody>
        </p: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DFD52048-61E4-4EAA-A9DE-36A04CD55C01}"/>
                </a:ext>
              </a:extLst>
            </p:cNvPr>
            <p:cNvCxnSpPr/>
            <p:nvPr/>
          </p:nvCxnSpPr>
          <p:spPr>
            <a:xfrm>
              <a:off x="2959269" y="3220152"/>
              <a:ext cx="3333749" cy="0"/>
            </a:xfrm>
            <a:prstGeom prst="line">
              <a:avLst/>
            </a:prstGeom>
            <a:ln w="285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8F739F6C-4154-4693-AB5B-EC66100BC375}"/>
              </a:ext>
            </a:extLst>
          </p:cNvPr>
          <p:cNvGrpSpPr/>
          <p:nvPr/>
        </p:nvGrpSpPr>
        <p:grpSpPr>
          <a:xfrm>
            <a:off x="2308161" y="4229284"/>
            <a:ext cx="4686299" cy="485775"/>
            <a:chOff x="2282994" y="2753427"/>
            <a:chExt cx="4686299" cy="485775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898567EB-CF5E-4384-9DE1-24EC38EA4325}"/>
                </a:ext>
              </a:extLst>
            </p:cNvPr>
            <p:cNvSpPr/>
            <p:nvPr/>
          </p:nvSpPr>
          <p:spPr>
            <a:xfrm>
              <a:off x="2282994" y="2753427"/>
              <a:ext cx="685800" cy="48577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>
                  <a:solidFill>
                    <a:schemeClr val="tx1"/>
                  </a:solidFill>
                </a:rPr>
                <a:t>12-4</a:t>
              </a:r>
              <a:endParaRPr lang="ko-KR" altLang="en-US" sz="1600" b="1">
                <a:solidFill>
                  <a:schemeClr val="tx1"/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E13618C-4E74-41DC-9AEA-6BFFDBD33202}"/>
                </a:ext>
              </a:extLst>
            </p:cNvPr>
            <p:cNvSpPr txBox="1"/>
            <p:nvPr/>
          </p:nvSpPr>
          <p:spPr>
            <a:xfrm>
              <a:off x="2993233" y="2791371"/>
              <a:ext cx="39760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/>
                <a:t>플렉스 박스 레이아웃 알아보기</a:t>
              </a:r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DA7C0198-C768-481B-AEB1-76DB57B691FE}"/>
                </a:ext>
              </a:extLst>
            </p:cNvPr>
            <p:cNvCxnSpPr/>
            <p:nvPr/>
          </p:nvCxnSpPr>
          <p:spPr>
            <a:xfrm>
              <a:off x="2959269" y="3220152"/>
              <a:ext cx="3333749" cy="0"/>
            </a:xfrm>
            <a:prstGeom prst="line">
              <a:avLst/>
            </a:prstGeom>
            <a:ln w="285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39D0B6EB-D530-419B-BAE3-025AEB47296C}"/>
              </a:ext>
            </a:extLst>
          </p:cNvPr>
          <p:cNvGrpSpPr/>
          <p:nvPr/>
        </p:nvGrpSpPr>
        <p:grpSpPr>
          <a:xfrm>
            <a:off x="2308161" y="4922573"/>
            <a:ext cx="4686299" cy="485775"/>
            <a:chOff x="2282994" y="2753427"/>
            <a:chExt cx="4686299" cy="485775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79DF8950-14CF-45E0-9EB8-30284372F44F}"/>
                </a:ext>
              </a:extLst>
            </p:cNvPr>
            <p:cNvSpPr/>
            <p:nvPr/>
          </p:nvSpPr>
          <p:spPr>
            <a:xfrm>
              <a:off x="2282994" y="2753427"/>
              <a:ext cx="685800" cy="48577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>
                  <a:solidFill>
                    <a:schemeClr val="tx1"/>
                  </a:solidFill>
                </a:rPr>
                <a:t>12-5</a:t>
              </a:r>
              <a:endParaRPr lang="ko-KR" altLang="en-US" sz="1600" b="1">
                <a:solidFill>
                  <a:schemeClr val="tx1"/>
                </a:solidFill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47DD45D-B274-401A-88B8-7E593B340405}"/>
                </a:ext>
              </a:extLst>
            </p:cNvPr>
            <p:cNvSpPr txBox="1"/>
            <p:nvPr/>
          </p:nvSpPr>
          <p:spPr>
            <a:xfrm>
              <a:off x="2993233" y="2791371"/>
              <a:ext cx="39760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/>
                <a:t>CSS </a:t>
              </a:r>
              <a:r>
                <a:rPr lang="ko-KR" altLang="en-US" b="1"/>
                <a:t>그리드 레이아웃 알아보기</a:t>
              </a: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535B7CF5-5652-404E-B43F-A9BA25784F0D}"/>
                </a:ext>
              </a:extLst>
            </p:cNvPr>
            <p:cNvCxnSpPr/>
            <p:nvPr/>
          </p:nvCxnSpPr>
          <p:spPr>
            <a:xfrm>
              <a:off x="2959269" y="3220152"/>
              <a:ext cx="3333749" cy="0"/>
            </a:xfrm>
            <a:prstGeom prst="line">
              <a:avLst/>
            </a:prstGeom>
            <a:ln w="285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11580268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EB6D438C-A184-447B-ACCE-00753F422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반응형 웹 알아보기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9A6C601-67F6-47DF-9DE9-1E96C97FE972}"/>
              </a:ext>
            </a:extLst>
          </p:cNvPr>
          <p:cNvSpPr txBox="1"/>
          <p:nvPr/>
        </p:nvSpPr>
        <p:spPr>
          <a:xfrm>
            <a:off x="436227" y="1307853"/>
            <a:ext cx="33052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/>
              <a:t>반응형 웹 디자인</a:t>
            </a:r>
            <a:endParaRPr lang="en-US" altLang="ko-KR" sz="1600" b="1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A65BB47-77B8-443B-B027-515F0DA94C51}"/>
              </a:ext>
            </a:extLst>
          </p:cNvPr>
          <p:cNvSpPr/>
          <p:nvPr/>
        </p:nvSpPr>
        <p:spPr>
          <a:xfrm>
            <a:off x="436227" y="1780374"/>
            <a:ext cx="11207692" cy="8888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+mn-ea"/>
              </a:rPr>
              <a:t>웹 사이트의 내용을 그대로 유지하면서 다양한 화면 크기에 맞게 웹 사이트를 표시하는 방법</a:t>
            </a:r>
            <a:endParaRPr lang="en-US" altLang="ko-KR" sz="120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+mn-ea"/>
              </a:rPr>
              <a:t>다양한 화면 크기의 모바일 기기들이 계속 쏟아져 나오는데 그 때마다 그 크기에 맞춘 사이트를 별도로 제작하는 것은 비효율적</a:t>
            </a:r>
            <a:r>
              <a:rPr lang="en-US" altLang="ko-KR" sz="1200">
                <a:latin typeface="+mn-ea"/>
              </a:rPr>
              <a:t/>
            </a:r>
            <a:br>
              <a:rPr lang="en-US" altLang="ko-KR" sz="1200">
                <a:latin typeface="+mn-ea"/>
              </a:rPr>
            </a:br>
            <a:r>
              <a:rPr lang="en-US" altLang="ko-KR" sz="1200">
                <a:latin typeface="+mn-ea"/>
                <a:sym typeface="Wingdings" panose="05000000000000000000" pitchFamily="2" charset="2"/>
              </a:rPr>
              <a:t> </a:t>
            </a:r>
            <a:r>
              <a:rPr lang="ko-KR" altLang="en-US" sz="1200">
                <a:latin typeface="+mn-ea"/>
                <a:sym typeface="Wingdings" panose="05000000000000000000" pitchFamily="2" charset="2"/>
              </a:rPr>
              <a:t>화면 크기에 ‘반응’해 화면 요소들을 자동으로 바꾸어 사이트를 구현하는 것이 바로 반응형 웹 디자인</a:t>
            </a:r>
            <a:endParaRPr lang="ko-KR" altLang="en-US" sz="120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F6506B-B47A-463D-AC46-0295AE5DEBE6}"/>
              </a:ext>
            </a:extLst>
          </p:cNvPr>
          <p:cNvSpPr txBox="1"/>
          <p:nvPr/>
        </p:nvSpPr>
        <p:spPr>
          <a:xfrm>
            <a:off x="472439" y="3190561"/>
            <a:ext cx="49804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/>
              <a:t>모바일 기기를 위한 뷰포트</a:t>
            </a:r>
            <a:r>
              <a:rPr lang="en-US" altLang="ko-KR" sz="1600" b="1"/>
              <a:t>(viewport)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5C1BDFA-018A-4EA7-9A0A-2496749849B0}"/>
              </a:ext>
            </a:extLst>
          </p:cNvPr>
          <p:cNvSpPr/>
          <p:nvPr/>
        </p:nvSpPr>
        <p:spPr>
          <a:xfrm>
            <a:off x="482668" y="3742999"/>
            <a:ext cx="6027189" cy="1165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+mn-ea"/>
              </a:rPr>
              <a:t>뷰포트 </a:t>
            </a:r>
            <a:r>
              <a:rPr lang="en-US" altLang="ko-KR" sz="1200">
                <a:latin typeface="+mn-ea"/>
              </a:rPr>
              <a:t>: </a:t>
            </a:r>
            <a:r>
              <a:rPr lang="ko-KR" altLang="en-US" sz="1200">
                <a:latin typeface="+mn-ea"/>
              </a:rPr>
              <a:t>실제 내용이 표시되는 영역</a:t>
            </a:r>
            <a:endParaRPr lang="en-US" altLang="ko-KR" sz="120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+mn-ea"/>
              </a:rPr>
              <a:t>PC </a:t>
            </a:r>
            <a:r>
              <a:rPr lang="ko-KR" altLang="en-US" sz="1200">
                <a:latin typeface="+mn-ea"/>
              </a:rPr>
              <a:t>화면과 모바일 화면의 픽셀 표시 방법이 다르기 때문에 </a:t>
            </a:r>
            <a:r>
              <a:rPr lang="en-US" altLang="ko-KR" sz="1200">
                <a:latin typeface="+mn-ea"/>
              </a:rPr>
              <a:t/>
            </a:r>
            <a:br>
              <a:rPr lang="en-US" altLang="ko-KR" sz="1200">
                <a:latin typeface="+mn-ea"/>
              </a:rPr>
            </a:br>
            <a:r>
              <a:rPr lang="ko-KR" altLang="en-US" sz="1200">
                <a:latin typeface="+mn-ea"/>
              </a:rPr>
              <a:t>모바일 화면에서 의도한대로 표시되지 않음 </a:t>
            </a:r>
            <a:r>
              <a:rPr lang="en-US" altLang="ko-KR" sz="1200">
                <a:latin typeface="+mn-ea"/>
              </a:rPr>
              <a:t/>
            </a:r>
            <a:br>
              <a:rPr lang="en-US" altLang="ko-KR" sz="1200">
                <a:latin typeface="+mn-ea"/>
              </a:rPr>
            </a:br>
            <a:r>
              <a:rPr lang="en-US" altLang="ko-KR" sz="1200">
                <a:latin typeface="+mn-ea"/>
                <a:sym typeface="Wingdings" panose="05000000000000000000" pitchFamily="2" charset="2"/>
              </a:rPr>
              <a:t> </a:t>
            </a:r>
            <a:r>
              <a:rPr lang="ko-KR" altLang="en-US" sz="1200">
                <a:latin typeface="+mn-ea"/>
                <a:sym typeface="Wingdings" panose="05000000000000000000" pitchFamily="2" charset="2"/>
              </a:rPr>
              <a:t>뷰포트를 지정하면 기기 화면에 맞춰 확대</a:t>
            </a:r>
            <a:r>
              <a:rPr lang="en-US" altLang="ko-KR" sz="1200">
                <a:latin typeface="+mn-ea"/>
                <a:sym typeface="Wingdings" panose="05000000000000000000" pitchFamily="2" charset="2"/>
              </a:rPr>
              <a:t>/</a:t>
            </a:r>
            <a:r>
              <a:rPr lang="ko-KR" altLang="en-US" sz="1200">
                <a:latin typeface="+mn-ea"/>
                <a:sym typeface="Wingdings" panose="05000000000000000000" pitchFamily="2" charset="2"/>
              </a:rPr>
              <a:t>축소해서 내용 표시</a:t>
            </a:r>
            <a:endParaRPr lang="ko-KR" altLang="en-US" sz="1200">
              <a:latin typeface="+mn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7B3F0FE-75EF-4005-85B0-99C6FA1D21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652" t="19070" r="11182" b="30398"/>
          <a:stretch/>
        </p:blipFill>
        <p:spPr>
          <a:xfrm>
            <a:off x="6573897" y="3359838"/>
            <a:ext cx="4055071" cy="2621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219999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EB6D438C-A184-447B-ACCE-00753F422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반응형 웹 알아보기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9A6C601-67F6-47DF-9DE9-1E96C97FE972}"/>
              </a:ext>
            </a:extLst>
          </p:cNvPr>
          <p:cNvSpPr txBox="1"/>
          <p:nvPr/>
        </p:nvSpPr>
        <p:spPr>
          <a:xfrm>
            <a:off x="436227" y="1307853"/>
            <a:ext cx="33052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/>
              <a:t>뷰포트 지정하기</a:t>
            </a:r>
            <a:endParaRPr lang="en-US" altLang="ko-KR" sz="1600" b="1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3841DDA-53AF-4404-BE87-ECBEA7E468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530" y="1804901"/>
            <a:ext cx="4555921" cy="26748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F67C7BE-BA1F-4A3B-A8B5-194BF45EE0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39" y="2144020"/>
            <a:ext cx="4670012" cy="148281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F6E1A8E-3527-4FD0-B79C-2CEE78BCD30C}"/>
              </a:ext>
            </a:extLst>
          </p:cNvPr>
          <p:cNvSpPr txBox="1"/>
          <p:nvPr/>
        </p:nvSpPr>
        <p:spPr>
          <a:xfrm>
            <a:off x="6258365" y="1307853"/>
            <a:ext cx="33052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/>
              <a:t>뷰포트 단위</a:t>
            </a:r>
            <a:endParaRPr lang="en-US" altLang="ko-KR" sz="1600" b="1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B357CD36-9657-4881-820A-C424EB9DBD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4801" y="1804901"/>
            <a:ext cx="5689178" cy="123645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6941D3BF-884D-446A-A8E8-73C677A012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8365" y="3303558"/>
            <a:ext cx="5255135" cy="325175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5E80228-BD5D-4CD4-8552-342CB70A54C8}"/>
              </a:ext>
            </a:extLst>
          </p:cNvPr>
          <p:cNvSpPr txBox="1"/>
          <p:nvPr/>
        </p:nvSpPr>
        <p:spPr>
          <a:xfrm>
            <a:off x="472439" y="4019659"/>
            <a:ext cx="6094602" cy="6106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>
                <a:latin typeface="+mn-ea"/>
              </a:rPr>
              <a:t>일반적인 사용법 </a:t>
            </a:r>
            <a:endParaRPr lang="en-US" altLang="ko-KR" sz="1200" b="1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latin typeface="+mn-ea"/>
              </a:rPr>
              <a:t>뷰포트의 너비를 스마트폰 화면 너비에 맞추고 초기 화면 배율을 </a:t>
            </a:r>
            <a:r>
              <a:rPr lang="en-US" altLang="ko-KR" sz="1200">
                <a:latin typeface="+mn-ea"/>
              </a:rPr>
              <a:t>1</a:t>
            </a:r>
            <a:r>
              <a:rPr lang="ko-KR" altLang="en-US" sz="1200">
                <a:latin typeface="+mn-ea"/>
              </a:rPr>
              <a:t>로 지정</a:t>
            </a:r>
            <a:endParaRPr lang="en-US" altLang="ko-KR" sz="1200">
              <a:latin typeface="+mn-ea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B17CAC0A-BBBF-4201-A60A-A64637C69C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6530" y="4792414"/>
            <a:ext cx="4670012" cy="334140"/>
          </a:xfrm>
          <a:prstGeom prst="rect">
            <a:avLst/>
          </a:prstGeom>
        </p:spPr>
      </p:pic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BA4ED1B7-DA68-4812-BC3F-BEE35509DEFE}"/>
              </a:ext>
            </a:extLst>
          </p:cNvPr>
          <p:cNvCxnSpPr/>
          <p:nvPr/>
        </p:nvCxnSpPr>
        <p:spPr>
          <a:xfrm>
            <a:off x="5813571" y="847288"/>
            <a:ext cx="0" cy="5914239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4791509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EB6D438C-A184-447B-ACCE-00753F422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미디어 쿼리 알아보기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0C221B9-006E-4B5F-AD09-727878287AEF}"/>
              </a:ext>
            </a:extLst>
          </p:cNvPr>
          <p:cNvSpPr/>
          <p:nvPr/>
        </p:nvSpPr>
        <p:spPr>
          <a:xfrm>
            <a:off x="472439" y="1162357"/>
            <a:ext cx="8288323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>
                <a:latin typeface="+mn-ea"/>
              </a:rPr>
              <a:t>미디어 쿼리</a:t>
            </a:r>
            <a:r>
              <a:rPr lang="en-US" altLang="ko-KR" sz="1400" b="1">
                <a:latin typeface="+mn-ea"/>
              </a:rPr>
              <a:t>(media queries) : </a:t>
            </a:r>
            <a:r>
              <a:rPr lang="ko-KR" altLang="en-US" sz="1400">
                <a:latin typeface="+mn-ea"/>
              </a:rPr>
              <a:t>접속하는 장치</a:t>
            </a:r>
            <a:r>
              <a:rPr lang="en-US" altLang="ko-KR" sz="1400">
                <a:latin typeface="+mn-ea"/>
              </a:rPr>
              <a:t>(</a:t>
            </a:r>
            <a:r>
              <a:rPr lang="ko-KR" altLang="en-US" sz="1400">
                <a:latin typeface="+mn-ea"/>
              </a:rPr>
              <a:t>미디어</a:t>
            </a:r>
            <a:r>
              <a:rPr lang="en-US" altLang="ko-KR" sz="1400">
                <a:latin typeface="+mn-ea"/>
              </a:rPr>
              <a:t>)</a:t>
            </a:r>
            <a:r>
              <a:rPr lang="ko-KR" altLang="en-US" sz="1400">
                <a:latin typeface="+mn-ea"/>
              </a:rPr>
              <a:t>에 따라 특정한 </a:t>
            </a:r>
            <a:r>
              <a:rPr lang="en-US" altLang="ko-KR" sz="1400">
                <a:latin typeface="+mn-ea"/>
              </a:rPr>
              <a:t>CSS </a:t>
            </a:r>
            <a:r>
              <a:rPr lang="ko-KR" altLang="en-US" sz="1400">
                <a:latin typeface="+mn-ea"/>
              </a:rPr>
              <a:t>스타일을 사용하는</a:t>
            </a:r>
            <a:r>
              <a:rPr lang="en-US" altLang="ko-KR" sz="1400">
                <a:latin typeface="+mn-ea"/>
              </a:rPr>
              <a:t> </a:t>
            </a:r>
            <a:r>
              <a:rPr lang="ko-KR" altLang="en-US" sz="1400">
                <a:latin typeface="+mn-ea"/>
              </a:rPr>
              <a:t>방법</a:t>
            </a:r>
            <a:endParaRPr lang="en-US" altLang="ko-KR" sz="1400"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D91F349-5F91-4D5F-A633-2866FFB69C90}"/>
              </a:ext>
            </a:extLst>
          </p:cNvPr>
          <p:cNvSpPr txBox="1"/>
          <p:nvPr/>
        </p:nvSpPr>
        <p:spPr>
          <a:xfrm>
            <a:off x="9339744" y="979968"/>
            <a:ext cx="2365695" cy="6001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100">
                <a:latin typeface="+mn-ea"/>
              </a:rPr>
              <a:t>미디어 쿼리를 이용해 제작된 사이트들을 모아놓은 </a:t>
            </a:r>
            <a:r>
              <a:rPr lang="en-US" altLang="ko-KR" sz="1100">
                <a:latin typeface="+mn-ea"/>
                <a:hlinkClick r:id="rId2"/>
              </a:rPr>
              <a:t>http://mediaqueri.es</a:t>
            </a:r>
            <a:r>
              <a:rPr lang="en-US" altLang="ko-KR" sz="1100">
                <a:latin typeface="+mn-ea"/>
              </a:rPr>
              <a:t> </a:t>
            </a:r>
            <a:r>
              <a:rPr lang="ko-KR" altLang="en-US" sz="1100">
                <a:latin typeface="+mn-ea"/>
              </a:rPr>
              <a:t>참고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A423A51-2D51-46B7-9431-6246159A8328}"/>
              </a:ext>
            </a:extLst>
          </p:cNvPr>
          <p:cNvSpPr txBox="1"/>
          <p:nvPr/>
        </p:nvSpPr>
        <p:spPr>
          <a:xfrm>
            <a:off x="497747" y="1853137"/>
            <a:ext cx="33052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/>
              <a:t>미디어 쿼리 구문</a:t>
            </a:r>
            <a:endParaRPr lang="en-US" altLang="ko-KR" sz="1600" b="1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7041CFA-4C08-4933-960D-A6594E40ADD8}"/>
              </a:ext>
            </a:extLst>
          </p:cNvPr>
          <p:cNvSpPr/>
          <p:nvPr/>
        </p:nvSpPr>
        <p:spPr>
          <a:xfrm>
            <a:off x="497747" y="2325658"/>
            <a:ext cx="6028888" cy="6106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+mn-ea"/>
              </a:rPr>
              <a:t>@media </a:t>
            </a:r>
            <a:r>
              <a:rPr lang="ko-KR" altLang="en-US" sz="1200">
                <a:latin typeface="+mn-ea"/>
              </a:rPr>
              <a:t>속성을 사용해 특정 미디어에서 어떤 </a:t>
            </a:r>
            <a:r>
              <a:rPr lang="en-US" altLang="ko-KR" sz="1200">
                <a:latin typeface="+mn-ea"/>
              </a:rPr>
              <a:t>CSS</a:t>
            </a:r>
            <a:r>
              <a:rPr lang="ko-KR" altLang="en-US" sz="1200">
                <a:latin typeface="+mn-ea"/>
              </a:rPr>
              <a:t>를 적용할 것인지 지정함</a:t>
            </a:r>
            <a:endParaRPr lang="en-US" altLang="ko-KR" sz="120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+mn-ea"/>
              </a:rPr>
              <a:t>&lt;style&gt; </a:t>
            </a:r>
            <a:r>
              <a:rPr lang="ko-KR" altLang="en-US" sz="1200">
                <a:latin typeface="+mn-ea"/>
              </a:rPr>
              <a:t>태그와 </a:t>
            </a:r>
            <a:r>
              <a:rPr lang="en-US" altLang="ko-KR" sz="1200">
                <a:latin typeface="+mn-ea"/>
              </a:rPr>
              <a:t>&lt;/style&gt; </a:t>
            </a:r>
            <a:r>
              <a:rPr lang="ko-KR" altLang="en-US" sz="1200">
                <a:latin typeface="+mn-ea"/>
              </a:rPr>
              <a:t>태그 사이에 사용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42DCC40-4A00-4EB4-B4F1-4507F6F5C0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309" y="2995788"/>
            <a:ext cx="5483691" cy="752663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BB0E3E9B-E220-49E7-B7A0-1564E5ABEA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309" y="3812894"/>
            <a:ext cx="5745323" cy="125218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C7AD9F63-4F79-409A-B589-85CCEC13D02D}"/>
              </a:ext>
            </a:extLst>
          </p:cNvPr>
          <p:cNvSpPr txBox="1"/>
          <p:nvPr/>
        </p:nvSpPr>
        <p:spPr>
          <a:xfrm>
            <a:off x="497747" y="5191592"/>
            <a:ext cx="5248712" cy="567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0070C0"/>
                </a:solidFill>
              </a:rPr>
              <a:t>예</a:t>
            </a:r>
            <a:r>
              <a:rPr lang="en-US" altLang="ko-KR" sz="1100">
                <a:solidFill>
                  <a:srgbClr val="0070C0"/>
                </a:solidFill>
              </a:rPr>
              <a:t>) </a:t>
            </a:r>
            <a:r>
              <a:rPr lang="ko-KR" altLang="en-US" sz="1100">
                <a:solidFill>
                  <a:srgbClr val="0070C0"/>
                </a:solidFill>
              </a:rPr>
              <a:t>미디어 유형이 </a:t>
            </a:r>
            <a:r>
              <a:rPr lang="en-US" altLang="ko-KR" sz="1100">
                <a:solidFill>
                  <a:srgbClr val="0070C0"/>
                </a:solidFill>
              </a:rPr>
              <a:t>screen</a:t>
            </a:r>
            <a:r>
              <a:rPr lang="ko-KR" altLang="en-US" sz="1100">
                <a:solidFill>
                  <a:srgbClr val="0070C0"/>
                </a:solidFill>
              </a:rPr>
              <a:t>이면서 최소 너비가 </a:t>
            </a:r>
            <a:r>
              <a:rPr lang="en-US" altLang="ko-KR" sz="1100">
                <a:solidFill>
                  <a:srgbClr val="0070C0"/>
                </a:solidFill>
              </a:rPr>
              <a:t>768px</a:t>
            </a:r>
            <a:r>
              <a:rPr lang="ko-KR" altLang="en-US" sz="1100">
                <a:solidFill>
                  <a:srgbClr val="0070C0"/>
                </a:solidFill>
              </a:rPr>
              <a:t>이고 </a:t>
            </a:r>
            <a:r>
              <a:rPr lang="en-US" altLang="ko-KR" sz="1100">
                <a:solidFill>
                  <a:srgbClr val="0070C0"/>
                </a:solidFill>
              </a:rPr>
              <a:t/>
            </a:r>
            <a:br>
              <a:rPr lang="en-US" altLang="ko-KR" sz="1100">
                <a:solidFill>
                  <a:srgbClr val="0070C0"/>
                </a:solidFill>
              </a:rPr>
            </a:br>
            <a:r>
              <a:rPr lang="en-US" altLang="ko-KR" sz="1100">
                <a:solidFill>
                  <a:srgbClr val="0070C0"/>
                </a:solidFill>
              </a:rPr>
              <a:t>     </a:t>
            </a:r>
            <a:r>
              <a:rPr lang="ko-KR" altLang="en-US" sz="1100">
                <a:solidFill>
                  <a:srgbClr val="0070C0"/>
                </a:solidFill>
              </a:rPr>
              <a:t>최대 너비는 </a:t>
            </a:r>
            <a:r>
              <a:rPr lang="en-US" altLang="ko-KR" sz="1100">
                <a:solidFill>
                  <a:srgbClr val="0070C0"/>
                </a:solidFill>
              </a:rPr>
              <a:t>1439px</a:t>
            </a:r>
            <a:r>
              <a:rPr lang="ko-KR" altLang="en-US" sz="1100">
                <a:solidFill>
                  <a:srgbClr val="0070C0"/>
                </a:solidFill>
              </a:rPr>
              <a:t>일 경우에 적용할 </a:t>
            </a:r>
            <a:r>
              <a:rPr lang="en-US" altLang="ko-KR" sz="1100">
                <a:solidFill>
                  <a:srgbClr val="0070C0"/>
                </a:solidFill>
              </a:rPr>
              <a:t>CSS</a:t>
            </a:r>
            <a:endParaRPr lang="ko-KR" altLang="en-US" sz="1100">
              <a:solidFill>
                <a:srgbClr val="0070C0"/>
              </a:solidFill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E37D5BE1-33DD-4113-B979-AF3CD8C585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970" y="5873231"/>
            <a:ext cx="4998265" cy="758070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C388F75E-081B-411F-BECB-7CBB5302E23B}"/>
              </a:ext>
            </a:extLst>
          </p:cNvPr>
          <p:cNvSpPr/>
          <p:nvPr/>
        </p:nvSpPr>
        <p:spPr>
          <a:xfrm>
            <a:off x="7046751" y="1878431"/>
            <a:ext cx="2659311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>
                <a:latin typeface="+mn-ea"/>
              </a:rPr>
              <a:t>미디어 유형의 종류</a:t>
            </a:r>
            <a:endParaRPr lang="en-US" altLang="ko-KR" sz="1600" b="1">
              <a:latin typeface="+mn-ea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66172941-934E-4D13-A7D1-AEACA9B38E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46751" y="2400863"/>
            <a:ext cx="4903769" cy="2845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522381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EB6D438C-A184-447B-ACCE-00753F422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미디어 쿼리 알아보기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B93293D-2258-4A41-A10A-D1FC01809171}"/>
              </a:ext>
            </a:extLst>
          </p:cNvPr>
          <p:cNvSpPr txBox="1"/>
          <p:nvPr/>
        </p:nvSpPr>
        <p:spPr>
          <a:xfrm>
            <a:off x="564859" y="1072961"/>
            <a:ext cx="33052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/>
              <a:t>미디어 쿼리의 다양한 조건</a:t>
            </a:r>
            <a:endParaRPr lang="en-US" altLang="ko-KR" sz="1600" b="1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2C320CB-EC71-471E-B439-1423E5D6D633}"/>
              </a:ext>
            </a:extLst>
          </p:cNvPr>
          <p:cNvSpPr/>
          <p:nvPr/>
        </p:nvSpPr>
        <p:spPr>
          <a:xfrm>
            <a:off x="564859" y="1611085"/>
            <a:ext cx="3210187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>
                <a:latin typeface="+mn-ea"/>
              </a:rPr>
              <a:t>웹 문서의 가로 너비와 세로 높이</a:t>
            </a:r>
            <a:r>
              <a:rPr lang="en-US" altLang="ko-KR" sz="1200" b="1">
                <a:latin typeface="+mn-ea"/>
              </a:rPr>
              <a:t>(</a:t>
            </a:r>
            <a:r>
              <a:rPr lang="ko-KR" altLang="en-US" sz="1200" b="1">
                <a:latin typeface="+mn-ea"/>
              </a:rPr>
              <a:t>뷰포트</a:t>
            </a:r>
            <a:r>
              <a:rPr lang="en-US" altLang="ko-KR" sz="1200" b="1">
                <a:latin typeface="+mn-ea"/>
              </a:rPr>
              <a:t>)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601FA0FC-8042-44C4-B5B9-01934247F95C}"/>
              </a:ext>
            </a:extLst>
          </p:cNvPr>
          <p:cNvCxnSpPr>
            <a:cxnSpLocks/>
          </p:cNvCxnSpPr>
          <p:nvPr/>
        </p:nvCxnSpPr>
        <p:spPr>
          <a:xfrm>
            <a:off x="4160939" y="1072961"/>
            <a:ext cx="0" cy="3188646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84842BFF-4CA7-465C-93B4-B3311597E831}"/>
              </a:ext>
            </a:extLst>
          </p:cNvPr>
          <p:cNvCxnSpPr>
            <a:cxnSpLocks/>
          </p:cNvCxnSpPr>
          <p:nvPr/>
        </p:nvCxnSpPr>
        <p:spPr>
          <a:xfrm>
            <a:off x="8531604" y="1005849"/>
            <a:ext cx="0" cy="3121534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F03B399-5DF4-4344-91A4-C417D7B010CF}"/>
              </a:ext>
            </a:extLst>
          </p:cNvPr>
          <p:cNvSpPr/>
          <p:nvPr/>
        </p:nvSpPr>
        <p:spPr>
          <a:xfrm>
            <a:off x="4482517" y="1611085"/>
            <a:ext cx="3210187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>
                <a:latin typeface="+mn-ea"/>
              </a:rPr>
              <a:t>단말기의 가로 너비와 세로 높이</a:t>
            </a:r>
            <a:endParaRPr lang="en-US" altLang="ko-KR" sz="1200" b="1">
              <a:latin typeface="+mn-ea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E035791-2043-4469-AA9F-1C10F0D84E84}"/>
              </a:ext>
            </a:extLst>
          </p:cNvPr>
          <p:cNvSpPr/>
          <p:nvPr/>
        </p:nvSpPr>
        <p:spPr>
          <a:xfrm>
            <a:off x="8822422" y="1553811"/>
            <a:ext cx="2066275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>
                <a:latin typeface="+mn-ea"/>
              </a:rPr>
              <a:t>화면 회전</a:t>
            </a:r>
            <a:endParaRPr lang="en-US" altLang="ko-KR" sz="1200" b="1">
              <a:latin typeface="+mn-ea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C41B852-380D-4729-B298-E987A5AF50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360" y="2674471"/>
            <a:ext cx="3345638" cy="119285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88E2236-5C88-4BA2-B609-9726286848B2}"/>
              </a:ext>
            </a:extLst>
          </p:cNvPr>
          <p:cNvSpPr txBox="1"/>
          <p:nvPr/>
        </p:nvSpPr>
        <p:spPr>
          <a:xfrm>
            <a:off x="4546833" y="1944702"/>
            <a:ext cx="2972289" cy="5674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/>
              <a:t>대부분의 단말기 해상도와 </a:t>
            </a:r>
            <a:r>
              <a:rPr lang="en-US" altLang="ko-KR" sz="1100"/>
              <a:t/>
            </a:r>
            <a:br>
              <a:rPr lang="en-US" altLang="ko-KR" sz="1100"/>
            </a:br>
            <a:r>
              <a:rPr lang="ko-KR" altLang="en-US" sz="1100"/>
              <a:t>실제 브라우저의 너비가 다르다는 점에 주의</a:t>
            </a: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9B170959-3A48-4EE8-B581-35FCE14F2B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6182" y="2734657"/>
            <a:ext cx="3919719" cy="1132668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03B913ED-E63A-434B-912C-D5B0D41A65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8868" y="2734657"/>
            <a:ext cx="2800172" cy="923461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177C0AF3-5981-49C1-8FDC-B5B50847416C}"/>
              </a:ext>
            </a:extLst>
          </p:cNvPr>
          <p:cNvSpPr txBox="1"/>
          <p:nvPr/>
        </p:nvSpPr>
        <p:spPr>
          <a:xfrm>
            <a:off x="663034" y="1944702"/>
            <a:ext cx="2598788" cy="5674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/>
              <a:t>실제 웹 문서 내용이 나타나는 영역의 </a:t>
            </a:r>
            <a:endParaRPr lang="en-US" altLang="ko-KR" sz="1100"/>
          </a:p>
          <a:p>
            <a:pPr>
              <a:lnSpc>
                <a:spcPct val="150000"/>
              </a:lnSpc>
            </a:pPr>
            <a:r>
              <a:rPr lang="ko-KR" altLang="en-US" sz="1100"/>
              <a:t>너비와 높이를 조건으로 사용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F509433-90CB-4064-A75E-763C7868F5AF}"/>
              </a:ext>
            </a:extLst>
          </p:cNvPr>
          <p:cNvSpPr txBox="1"/>
          <p:nvPr/>
        </p:nvSpPr>
        <p:spPr>
          <a:xfrm>
            <a:off x="8822422" y="1944702"/>
            <a:ext cx="2781531" cy="5674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/>
              <a:t>스마트폰이나 태블릿에서 기기를 가로나 </a:t>
            </a:r>
            <a:r>
              <a:rPr lang="en-US" altLang="ko-KR" sz="1100"/>
              <a:t/>
            </a:r>
            <a:br>
              <a:rPr lang="en-US" altLang="ko-KR" sz="1100"/>
            </a:br>
            <a:r>
              <a:rPr lang="ko-KR" altLang="en-US" sz="1100"/>
              <a:t>세로로 돌려보는지 확인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A7D3DB3-8C03-49DE-A881-028335487B5F}"/>
              </a:ext>
            </a:extLst>
          </p:cNvPr>
          <p:cNvSpPr txBox="1"/>
          <p:nvPr/>
        </p:nvSpPr>
        <p:spPr>
          <a:xfrm>
            <a:off x="6669101" y="4475717"/>
            <a:ext cx="30981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solidFill>
                  <a:srgbClr val="0070C0"/>
                </a:solidFill>
              </a:rPr>
              <a:t>예</a:t>
            </a:r>
            <a:r>
              <a:rPr lang="en-US" altLang="ko-KR" sz="1200">
                <a:solidFill>
                  <a:srgbClr val="0070C0"/>
                </a:solidFill>
              </a:rPr>
              <a:t>) iPhoneX </a:t>
            </a:r>
            <a:r>
              <a:rPr lang="ko-KR" altLang="en-US" sz="1200">
                <a:solidFill>
                  <a:srgbClr val="0070C0"/>
                </a:solidFill>
              </a:rPr>
              <a:t>를 가로로 돌릴 경우</a:t>
            </a:r>
            <a:endParaRPr lang="en-US" altLang="ko-KR" sz="1200">
              <a:solidFill>
                <a:srgbClr val="0070C0"/>
              </a:solidFill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08DE7156-897A-4166-83F6-4F7AA7DF43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9101" y="4819308"/>
            <a:ext cx="4992979" cy="670812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5C61FED5-40CA-41F2-861B-E873F8EF48ED}"/>
              </a:ext>
            </a:extLst>
          </p:cNvPr>
          <p:cNvSpPr txBox="1"/>
          <p:nvPr/>
        </p:nvSpPr>
        <p:spPr>
          <a:xfrm>
            <a:off x="413716" y="4423913"/>
            <a:ext cx="30981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solidFill>
                  <a:srgbClr val="0070C0"/>
                </a:solidFill>
              </a:rPr>
              <a:t>예</a:t>
            </a:r>
            <a:r>
              <a:rPr lang="en-US" altLang="ko-KR" sz="1200">
                <a:solidFill>
                  <a:srgbClr val="0070C0"/>
                </a:solidFill>
              </a:rPr>
              <a:t>) </a:t>
            </a:r>
            <a:r>
              <a:rPr lang="ko-KR" altLang="en-US" sz="1200">
                <a:solidFill>
                  <a:srgbClr val="0070C0"/>
                </a:solidFill>
              </a:rPr>
              <a:t>화면 너비가 </a:t>
            </a:r>
            <a:r>
              <a:rPr lang="en-US" altLang="ko-KR" sz="1200">
                <a:solidFill>
                  <a:srgbClr val="0070C0"/>
                </a:solidFill>
              </a:rPr>
              <a:t>1440px </a:t>
            </a:r>
            <a:r>
              <a:rPr lang="ko-KR" altLang="en-US" sz="1200">
                <a:solidFill>
                  <a:srgbClr val="0070C0"/>
                </a:solidFill>
              </a:rPr>
              <a:t>이상일 때 </a:t>
            </a:r>
            <a:endParaRPr lang="en-US" altLang="ko-KR" sz="1200">
              <a:solidFill>
                <a:srgbClr val="0070C0"/>
              </a:solidFill>
            </a:endParaRP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14E6549A-FB18-4E6F-ADE4-755F536E3E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3716" y="4725594"/>
            <a:ext cx="5460116" cy="750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530265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EB6D438C-A184-447B-ACCE-00753F422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미디어 쿼리 알아보기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B93293D-2258-4A41-A10A-D1FC01809171}"/>
              </a:ext>
            </a:extLst>
          </p:cNvPr>
          <p:cNvSpPr txBox="1"/>
          <p:nvPr/>
        </p:nvSpPr>
        <p:spPr>
          <a:xfrm>
            <a:off x="564859" y="1072961"/>
            <a:ext cx="33052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/>
              <a:t>미디어 쿼리 중단점</a:t>
            </a:r>
            <a:endParaRPr lang="en-US" altLang="ko-KR" sz="1600" b="1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0C4A250-2B38-4202-9EAA-803449D91BFD}"/>
              </a:ext>
            </a:extLst>
          </p:cNvPr>
          <p:cNvSpPr/>
          <p:nvPr/>
        </p:nvSpPr>
        <p:spPr>
          <a:xfrm>
            <a:off x="503337" y="1702023"/>
            <a:ext cx="7256480" cy="11701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TDc_SSiMyungJo_120_OTF"/>
              </a:rPr>
              <a:t>중단점</a:t>
            </a:r>
            <a:r>
              <a:rPr lang="en-US" altLang="ko-KR" sz="1200" b="1">
                <a:latin typeface="TDc_SSiMyungJo_120_OTF"/>
              </a:rPr>
              <a:t>(breakpoint) </a:t>
            </a:r>
            <a:r>
              <a:rPr lang="en-US" altLang="ko-KR" sz="1200">
                <a:latin typeface="TDc_SSiMyungJo_120_OTF"/>
              </a:rPr>
              <a:t>: </a:t>
            </a:r>
            <a:r>
              <a:rPr lang="ko-KR" altLang="en-US" sz="1200">
                <a:latin typeface="TDc_SSiMyungJo_120_OTF"/>
              </a:rPr>
              <a:t>서로</a:t>
            </a:r>
            <a:r>
              <a:rPr lang="en-US" altLang="ko-KR" sz="1200">
                <a:latin typeface="TDc_SSiMyungJo_120_OTF"/>
              </a:rPr>
              <a:t> </a:t>
            </a:r>
            <a:r>
              <a:rPr lang="ko-KR" altLang="en-US" sz="1200">
                <a:latin typeface="TDc_SSiMyungJo_120_OTF"/>
              </a:rPr>
              <a:t>다른 </a:t>
            </a:r>
            <a:r>
              <a:rPr lang="en-US" altLang="ko-KR" sz="1200">
                <a:latin typeface="TDc_SSiMyungJo_120_OTF"/>
              </a:rPr>
              <a:t>CSS</a:t>
            </a:r>
            <a:r>
              <a:rPr lang="ko-KR" altLang="en-US" sz="1200">
                <a:latin typeface="TDc_SSiMyungJo_120_OTF"/>
              </a:rPr>
              <a:t>를 적용할 화면 크기</a:t>
            </a:r>
            <a:endParaRPr lang="en-US" altLang="ko-KR" sz="1200">
              <a:latin typeface="TDc_SSiMyungJo_120_OTF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TDc_SSiMyungJo_120_OTF"/>
              </a:rPr>
              <a:t>대부분 기기의 화면 크기 기준</a:t>
            </a:r>
            <a:r>
              <a:rPr lang="en-US" altLang="ko-KR" sz="1200">
                <a:latin typeface="TDc_SSiMyungJo_120_OTF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TDc_SSiMyungJo_120_OTF"/>
              </a:rPr>
              <a:t>모든 기기를 반영할 수 없기 때문에 스마트폰과 태블릿</a:t>
            </a:r>
            <a:r>
              <a:rPr lang="en-US" altLang="ko-KR" sz="1200">
                <a:latin typeface="TDc_SSiMyungJo_120_OTF"/>
              </a:rPr>
              <a:t>, </a:t>
            </a:r>
            <a:r>
              <a:rPr lang="ko-KR" altLang="en-US" sz="1200">
                <a:latin typeface="TDc_SSiMyungJo_120_OTF"/>
              </a:rPr>
              <a:t>데스크톱 정도로 구분</a:t>
            </a:r>
            <a:endParaRPr lang="en-US" altLang="ko-KR" sz="1200">
              <a:latin typeface="TDc_SSiMyungJo_120_OTF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TDc_SSiMyungJo_120_OTF"/>
              </a:rPr>
              <a:t>모바일 퍼스트</a:t>
            </a:r>
            <a:r>
              <a:rPr lang="en-US" altLang="ko-KR" sz="1200">
                <a:latin typeface="TDc_SSiMyungJo_120_OTF"/>
              </a:rPr>
              <a:t>(mobile first) : </a:t>
            </a:r>
            <a:r>
              <a:rPr lang="ko-KR" altLang="en-US" sz="1200">
                <a:latin typeface="TDc_SSiMyungJo_120_OTF"/>
              </a:rPr>
              <a:t>모바일 기기 레이아웃을 기본으로 작성 </a:t>
            </a:r>
            <a:r>
              <a:rPr lang="en-US" altLang="ko-KR" sz="1200">
                <a:latin typeface="TDc_SSiMyungJo_120_OTF"/>
                <a:sym typeface="Wingdings" panose="05000000000000000000" pitchFamily="2" charset="2"/>
              </a:rPr>
              <a:t> </a:t>
            </a:r>
            <a:r>
              <a:rPr lang="ko-KR" altLang="en-US" sz="1200">
                <a:latin typeface="TDc_SSiMyungJo_120_OTF"/>
                <a:sym typeface="Wingdings" panose="05000000000000000000" pitchFamily="2" charset="2"/>
              </a:rPr>
              <a:t>태블릿 </a:t>
            </a:r>
            <a:r>
              <a:rPr lang="en-US" altLang="ko-KR" sz="1200">
                <a:latin typeface="TDc_SSiMyungJo_120_OTF"/>
                <a:sym typeface="Wingdings" panose="05000000000000000000" pitchFamily="2" charset="2"/>
              </a:rPr>
              <a:t>&amp; PC </a:t>
            </a:r>
            <a:r>
              <a:rPr lang="ko-KR" altLang="en-US" sz="1200">
                <a:latin typeface="TDc_SSiMyungJo_120_OTF"/>
                <a:sym typeface="Wingdings" panose="05000000000000000000" pitchFamily="2" charset="2"/>
              </a:rPr>
              <a:t>레이아웃 작성</a:t>
            </a:r>
            <a:endParaRPr lang="en-US" altLang="ko-KR" sz="1200">
              <a:latin typeface="TDc_SSiMyungJo_120_OTF"/>
              <a:sym typeface="Wingdings" panose="05000000000000000000" pitchFamily="2" charset="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38E29E6-E516-456E-96BA-6236F72FA7F0}"/>
              </a:ext>
            </a:extLst>
          </p:cNvPr>
          <p:cNvSpPr txBox="1"/>
          <p:nvPr/>
        </p:nvSpPr>
        <p:spPr>
          <a:xfrm>
            <a:off x="699082" y="3424782"/>
            <a:ext cx="9787156" cy="1995611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/>
              <a:t>일반적인 사용 예</a:t>
            </a:r>
            <a:endParaRPr lang="en-US" altLang="ko-KR" sz="1200" b="1"/>
          </a:p>
          <a:p>
            <a:pPr>
              <a:lnSpc>
                <a:spcPct val="150000"/>
              </a:lnSpc>
            </a:pPr>
            <a:r>
              <a:rPr lang="en-US" altLang="ko-KR" sz="1200"/>
              <a:t>(</a:t>
            </a:r>
            <a:r>
              <a:rPr lang="ko-KR" altLang="en-US" sz="1200">
                <a:latin typeface="TDc_SSiMyungJo_120_OTF"/>
                <a:sym typeface="Wingdings" panose="05000000000000000000" pitchFamily="2" charset="2"/>
              </a:rPr>
              <a:t>미디어 쿼리 중단점은 개발자나 작업 조건에 따라 달라질 수 있다</a:t>
            </a:r>
            <a:r>
              <a:rPr lang="en-US" altLang="ko-KR" sz="1200">
                <a:latin typeface="TDc_SSiMyungJo_120_OTF"/>
                <a:sym typeface="Wingdings" panose="05000000000000000000" pitchFamily="2" charset="2"/>
              </a:rPr>
              <a:t>.)</a:t>
            </a:r>
          </a:p>
          <a:p>
            <a:pPr>
              <a:lnSpc>
                <a:spcPct val="150000"/>
              </a:lnSpc>
            </a:pPr>
            <a:endParaRPr lang="en-US" altLang="ko-KR" sz="1200"/>
          </a:p>
          <a:p>
            <a:pPr>
              <a:lnSpc>
                <a:spcPct val="150000"/>
              </a:lnSpc>
            </a:pPr>
            <a:r>
              <a:rPr lang="en-US" altLang="ko-KR" sz="1200"/>
              <a:t>• </a:t>
            </a:r>
            <a:r>
              <a:rPr lang="ko-KR" altLang="en-US" sz="1200" b="1"/>
              <a:t>스마트폰</a:t>
            </a:r>
            <a:r>
              <a:rPr lang="en-US" altLang="ko-KR" sz="1200"/>
              <a:t>: </a:t>
            </a:r>
            <a:r>
              <a:rPr lang="ko-KR" altLang="en-US" sz="1200"/>
              <a:t>모바일 페이지는 미디어 쿼리를 사용하지 않고 기본 </a:t>
            </a:r>
            <a:r>
              <a:rPr lang="en-US" altLang="ko-KR" sz="1200"/>
              <a:t>CSS</a:t>
            </a:r>
            <a:r>
              <a:rPr lang="ko-KR" altLang="en-US" sz="1200"/>
              <a:t>로 작성</a:t>
            </a:r>
            <a:r>
              <a:rPr lang="en-US" altLang="ko-KR" sz="1200"/>
              <a:t>. </a:t>
            </a:r>
            <a:r>
              <a:rPr lang="ko-KR" altLang="en-US" sz="1200"/>
              <a:t>만일 스마트폰의 방향까지 고려해서 제작한다면 </a:t>
            </a:r>
            <a:r>
              <a:rPr lang="en-US" altLang="ko-KR" sz="1200"/>
              <a:t>min-width</a:t>
            </a:r>
            <a:r>
              <a:rPr lang="ko-KR" altLang="en-US" sz="1200"/>
              <a:t>의 세로와 가로를 각각 </a:t>
            </a:r>
            <a:r>
              <a:rPr lang="en-US" altLang="ko-KR" sz="1200"/>
              <a:t>portrait 320px, landscape 480px</a:t>
            </a:r>
            <a:r>
              <a:rPr lang="ko-KR" altLang="en-US" sz="1200"/>
              <a:t>로 지정</a:t>
            </a:r>
            <a:r>
              <a:rPr lang="en-US" altLang="ko-KR" sz="120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200"/>
              <a:t>• </a:t>
            </a:r>
            <a:r>
              <a:rPr lang="ko-KR" altLang="en-US" sz="1200" b="1"/>
              <a:t>태블릿</a:t>
            </a:r>
            <a:r>
              <a:rPr lang="en-US" altLang="ko-KR" sz="1200"/>
              <a:t>: </a:t>
            </a:r>
            <a:r>
              <a:rPr lang="ko-KR" altLang="en-US" sz="1200"/>
              <a:t>세로 크기가 </a:t>
            </a:r>
            <a:r>
              <a:rPr lang="en-US" altLang="ko-KR" sz="1200"/>
              <a:t>768px </a:t>
            </a:r>
            <a:r>
              <a:rPr lang="ko-KR" altLang="en-US" sz="1200"/>
              <a:t>이상이면 태블릿으로 지정</a:t>
            </a:r>
            <a:r>
              <a:rPr lang="en-US" altLang="ko-KR" sz="1200"/>
              <a:t>.  </a:t>
            </a:r>
            <a:r>
              <a:rPr lang="ko-KR" altLang="en-US" sz="1200"/>
              <a:t>가로 크기는 데스크톱과 똑같이 </a:t>
            </a:r>
            <a:r>
              <a:rPr lang="en-US" altLang="ko-KR" sz="1200"/>
              <a:t>1024px </a:t>
            </a:r>
            <a:r>
              <a:rPr lang="ko-KR" altLang="en-US" sz="1200"/>
              <a:t>이상으로 지정</a:t>
            </a:r>
            <a:r>
              <a:rPr lang="en-US" altLang="ko-KR" sz="120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200"/>
              <a:t>• </a:t>
            </a:r>
            <a:r>
              <a:rPr lang="ko-KR" altLang="en-US" sz="1200" b="1"/>
              <a:t>데스크톱</a:t>
            </a:r>
            <a:r>
              <a:rPr lang="en-US" altLang="ko-KR" sz="1200"/>
              <a:t>: </a:t>
            </a:r>
            <a:r>
              <a:rPr lang="ko-KR" altLang="en-US" sz="1200"/>
              <a:t>화면 크기가 </a:t>
            </a:r>
            <a:r>
              <a:rPr lang="en-US" altLang="ko-KR" sz="1200"/>
              <a:t>1024px </a:t>
            </a:r>
            <a:r>
              <a:rPr lang="ko-KR" altLang="en-US" sz="1200"/>
              <a:t>이상이면 데스크톱으로 설정</a:t>
            </a:r>
            <a:r>
              <a:rPr lang="en-US" altLang="ko-KR" sz="1200"/>
              <a:t>.</a:t>
            </a:r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2536435795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EB6D438C-A184-447B-ACCE-00753F422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미디어 쿼리 알아보기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B93293D-2258-4A41-A10A-D1FC01809171}"/>
              </a:ext>
            </a:extLst>
          </p:cNvPr>
          <p:cNvSpPr txBox="1"/>
          <p:nvPr/>
        </p:nvSpPr>
        <p:spPr>
          <a:xfrm>
            <a:off x="564859" y="1072961"/>
            <a:ext cx="33052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/>
              <a:t>미디어 쿼리 적용하기</a:t>
            </a:r>
            <a:endParaRPr lang="en-US" altLang="ko-KR" sz="1600" b="1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1DDBFF5-AE70-4E46-8F9F-1EEAD3B30D6E}"/>
              </a:ext>
            </a:extLst>
          </p:cNvPr>
          <p:cNvSpPr/>
          <p:nvPr/>
        </p:nvSpPr>
        <p:spPr>
          <a:xfrm>
            <a:off x="556469" y="1590951"/>
            <a:ext cx="3439488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>
                <a:latin typeface="+mn-ea"/>
              </a:rPr>
              <a:t>1. </a:t>
            </a:r>
            <a:r>
              <a:rPr lang="ko-KR" altLang="en-US" sz="1400" b="1">
                <a:latin typeface="+mn-ea"/>
              </a:rPr>
              <a:t>외부 </a:t>
            </a:r>
            <a:r>
              <a:rPr lang="en-US" altLang="ko-KR" sz="1400" b="1">
                <a:latin typeface="+mn-ea"/>
              </a:rPr>
              <a:t>CSS </a:t>
            </a:r>
            <a:r>
              <a:rPr lang="ko-KR" altLang="en-US" sz="1400" b="1">
                <a:latin typeface="+mn-ea"/>
              </a:rPr>
              <a:t>파일 연결</a:t>
            </a:r>
            <a:endParaRPr lang="en-US" altLang="ko-KR" sz="1400" b="1">
              <a:latin typeface="+mn-ea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2A26F7A-48D5-4F1C-9CD3-9698CCDEAB00}"/>
              </a:ext>
            </a:extLst>
          </p:cNvPr>
          <p:cNvSpPr/>
          <p:nvPr/>
        </p:nvSpPr>
        <p:spPr>
          <a:xfrm>
            <a:off x="556470" y="2656251"/>
            <a:ext cx="2757182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/>
              <a:t>&lt;head&gt;</a:t>
            </a:r>
            <a:r>
              <a:rPr lang="ko-KR" altLang="en-US" sz="1200"/>
              <a:t>와 </a:t>
            </a:r>
            <a:r>
              <a:rPr lang="en-US" altLang="ko-KR" sz="1200"/>
              <a:t>&lt;/head&gt; </a:t>
            </a:r>
            <a:r>
              <a:rPr lang="ko-KR" altLang="en-US" sz="1200"/>
              <a:t>사이에 삽입</a:t>
            </a:r>
            <a:endParaRPr lang="en-US" altLang="ko-KR" sz="120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12225A0-1199-4230-AF48-46EA63E682CF}"/>
              </a:ext>
            </a:extLst>
          </p:cNvPr>
          <p:cNvSpPr/>
          <p:nvPr/>
        </p:nvSpPr>
        <p:spPr>
          <a:xfrm>
            <a:off x="503338" y="2219270"/>
            <a:ext cx="3439488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>
                <a:latin typeface="+mn-ea"/>
              </a:rPr>
              <a:t>방법</a:t>
            </a:r>
            <a:r>
              <a:rPr lang="en-US" altLang="ko-KR" sz="1200" b="1">
                <a:latin typeface="+mn-ea"/>
              </a:rPr>
              <a:t>1) &lt;link&gt; </a:t>
            </a:r>
            <a:r>
              <a:rPr lang="ko-KR" altLang="en-US" sz="1200" b="1">
                <a:latin typeface="+mn-ea"/>
              </a:rPr>
              <a:t>태그 사용하기</a:t>
            </a:r>
            <a:endParaRPr lang="en-US" altLang="ko-KR" sz="1200" b="1">
              <a:latin typeface="+mn-ea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AE03430-E13D-47BE-BA82-10807AA49BEE}"/>
              </a:ext>
            </a:extLst>
          </p:cNvPr>
          <p:cNvSpPr/>
          <p:nvPr/>
        </p:nvSpPr>
        <p:spPr>
          <a:xfrm>
            <a:off x="419308" y="4330772"/>
            <a:ext cx="3439488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>
                <a:latin typeface="+mn-ea"/>
              </a:rPr>
              <a:t>방법</a:t>
            </a:r>
            <a:r>
              <a:rPr lang="en-US" altLang="ko-KR" sz="1200" b="1">
                <a:latin typeface="+mn-ea"/>
              </a:rPr>
              <a:t>2) @import </a:t>
            </a:r>
            <a:r>
              <a:rPr lang="ko-KR" altLang="en-US" sz="1200" b="1">
                <a:latin typeface="+mn-ea"/>
              </a:rPr>
              <a:t>구문 사용하기</a:t>
            </a:r>
            <a:endParaRPr lang="en-US" altLang="ko-KR" sz="1200" b="1">
              <a:latin typeface="+mn-ea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2368304-D2B4-47F9-BA08-3593053E8B5B}"/>
              </a:ext>
            </a:extLst>
          </p:cNvPr>
          <p:cNvSpPr/>
          <p:nvPr/>
        </p:nvSpPr>
        <p:spPr>
          <a:xfrm>
            <a:off x="565744" y="4664389"/>
            <a:ext cx="3377082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/>
              <a:t>&lt;style&gt;</a:t>
            </a:r>
            <a:r>
              <a:rPr lang="ko-KR" altLang="en-US" sz="1200"/>
              <a:t>와 </a:t>
            </a:r>
            <a:r>
              <a:rPr lang="en-US" altLang="ko-KR" sz="1200"/>
              <a:t>&lt;/style&gt; </a:t>
            </a:r>
            <a:r>
              <a:rPr lang="ko-KR" altLang="en-US" sz="1200"/>
              <a:t>사이에 삽입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2CE66E05-FE67-4702-BB59-BB9CA74D3A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875" y="3093232"/>
            <a:ext cx="4644704" cy="306919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44964506-13F3-40A8-8434-0AE7E34E80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728" y="5118970"/>
            <a:ext cx="3431098" cy="296158"/>
          </a:xfrm>
          <a:prstGeom prst="rect">
            <a:avLst/>
          </a:prstGeom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47739E56-ED5A-427D-B44F-5A44C7B63A04}"/>
              </a:ext>
            </a:extLst>
          </p:cNvPr>
          <p:cNvGrpSpPr/>
          <p:nvPr/>
        </p:nvGrpSpPr>
        <p:grpSpPr>
          <a:xfrm>
            <a:off x="618875" y="3610715"/>
            <a:ext cx="4399158" cy="298717"/>
            <a:chOff x="618875" y="3610715"/>
            <a:chExt cx="4399158" cy="298717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5342DF5-4050-4F6B-B930-C683CBBE43D8}"/>
                </a:ext>
              </a:extLst>
            </p:cNvPr>
            <p:cNvSpPr txBox="1"/>
            <p:nvPr/>
          </p:nvSpPr>
          <p:spPr>
            <a:xfrm>
              <a:off x="618875" y="3632433"/>
              <a:ext cx="38504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>
                  <a:solidFill>
                    <a:srgbClr val="0070C0"/>
                  </a:solidFill>
                </a:rPr>
                <a:t>예</a:t>
              </a:r>
              <a:r>
                <a:rPr lang="en-US" altLang="ko-KR" sz="1200">
                  <a:solidFill>
                    <a:srgbClr val="0070C0"/>
                  </a:solidFill>
                </a:rPr>
                <a:t>)</a:t>
              </a:r>
              <a:endParaRPr lang="ko-KR" altLang="en-US" sz="1200">
                <a:solidFill>
                  <a:srgbClr val="0070C0"/>
                </a:solidFill>
              </a:endParaRPr>
            </a:p>
          </p:txBody>
        </p:sp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1686FD05-62DD-46A2-AD1F-F2F45C57135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35566" y="3610715"/>
              <a:ext cx="4082467" cy="298717"/>
            </a:xfrm>
            <a:prstGeom prst="rect">
              <a:avLst/>
            </a:prstGeom>
          </p:spPr>
        </p:pic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4693FE3C-4267-4718-9F3E-F2D458E98254}"/>
              </a:ext>
            </a:extLst>
          </p:cNvPr>
          <p:cNvGrpSpPr/>
          <p:nvPr/>
        </p:nvGrpSpPr>
        <p:grpSpPr>
          <a:xfrm>
            <a:off x="565744" y="5687317"/>
            <a:ext cx="5584803" cy="482816"/>
            <a:chOff x="565744" y="5687317"/>
            <a:chExt cx="5584803" cy="482816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B7E116B-C6CC-48C4-B99D-3727971DFFFA}"/>
                </a:ext>
              </a:extLst>
            </p:cNvPr>
            <p:cNvSpPr txBox="1"/>
            <p:nvPr/>
          </p:nvSpPr>
          <p:spPr>
            <a:xfrm>
              <a:off x="565744" y="5687317"/>
              <a:ext cx="38504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>
                  <a:solidFill>
                    <a:srgbClr val="0070C0"/>
                  </a:solidFill>
                </a:rPr>
                <a:t>예</a:t>
              </a:r>
              <a:r>
                <a:rPr lang="en-US" altLang="ko-KR" sz="1200">
                  <a:solidFill>
                    <a:srgbClr val="0070C0"/>
                  </a:solidFill>
                </a:rPr>
                <a:t>)</a:t>
              </a:r>
              <a:endParaRPr lang="ko-KR" altLang="en-US" sz="1200">
                <a:solidFill>
                  <a:srgbClr val="0070C0"/>
                </a:solidFill>
              </a:endParaRPr>
            </a:p>
          </p:txBody>
        </p:sp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7FA97304-82F3-409C-83D5-1ED64FDCF10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35566" y="5705054"/>
              <a:ext cx="5214981" cy="465079"/>
            </a:xfrm>
            <a:prstGeom prst="rect">
              <a:avLst/>
            </a:prstGeom>
          </p:spPr>
        </p:pic>
      </p:grp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2B7CB128-826B-4590-97E6-79C9736C3346}"/>
              </a:ext>
            </a:extLst>
          </p:cNvPr>
          <p:cNvCxnSpPr/>
          <p:nvPr/>
        </p:nvCxnSpPr>
        <p:spPr>
          <a:xfrm>
            <a:off x="6241409" y="999976"/>
            <a:ext cx="0" cy="5629013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603A75F-BFF0-4F7C-8549-86F42A8F8138}"/>
              </a:ext>
            </a:extLst>
          </p:cNvPr>
          <p:cNvSpPr/>
          <p:nvPr/>
        </p:nvSpPr>
        <p:spPr>
          <a:xfrm>
            <a:off x="6492586" y="1590951"/>
            <a:ext cx="3439488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>
                <a:latin typeface="+mn-ea"/>
              </a:rPr>
              <a:t>2. </a:t>
            </a:r>
            <a:r>
              <a:rPr lang="ko-KR" altLang="en-US" sz="1400" b="1">
                <a:latin typeface="+mn-ea"/>
              </a:rPr>
              <a:t>웹 문서에서 직접 정의하기</a:t>
            </a:r>
            <a:endParaRPr lang="en-US" altLang="ko-KR" sz="1400" b="1">
              <a:latin typeface="+mn-ea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96F242E7-83EB-4E34-A385-0404382EF02D}"/>
              </a:ext>
            </a:extLst>
          </p:cNvPr>
          <p:cNvSpPr/>
          <p:nvPr/>
        </p:nvSpPr>
        <p:spPr>
          <a:xfrm>
            <a:off x="6492585" y="2219270"/>
            <a:ext cx="3657459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>
                <a:latin typeface="+mn-ea"/>
              </a:rPr>
              <a:t>방법</a:t>
            </a:r>
            <a:r>
              <a:rPr lang="en-US" altLang="ko-KR" sz="1200" b="1">
                <a:latin typeface="+mn-ea"/>
              </a:rPr>
              <a:t>1) &lt;style&gt; </a:t>
            </a:r>
            <a:r>
              <a:rPr lang="ko-KR" altLang="en-US" sz="1200" b="1">
                <a:latin typeface="+mn-ea"/>
              </a:rPr>
              <a:t>태그 안에서 </a:t>
            </a:r>
            <a:r>
              <a:rPr lang="en-US" altLang="ko-KR" sz="1200" b="1">
                <a:latin typeface="+mn-ea"/>
              </a:rPr>
              <a:t>media </a:t>
            </a:r>
            <a:r>
              <a:rPr lang="ko-KR" altLang="en-US" sz="1200" b="1">
                <a:latin typeface="+mn-ea"/>
              </a:rPr>
              <a:t>속성 사용하기</a:t>
            </a:r>
            <a:endParaRPr lang="en-US" altLang="ko-KR" sz="1200" b="1">
              <a:latin typeface="+mn-ea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9A4AE23A-7E1C-4D85-9B19-3D469F399152}"/>
              </a:ext>
            </a:extLst>
          </p:cNvPr>
          <p:cNvSpPr/>
          <p:nvPr/>
        </p:nvSpPr>
        <p:spPr>
          <a:xfrm>
            <a:off x="6492586" y="4330772"/>
            <a:ext cx="3439488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>
                <a:latin typeface="+mn-ea"/>
              </a:rPr>
              <a:t>방법</a:t>
            </a:r>
            <a:r>
              <a:rPr lang="en-US" altLang="ko-KR" sz="1200" b="1">
                <a:latin typeface="+mn-ea"/>
              </a:rPr>
              <a:t>2) @media</a:t>
            </a:r>
            <a:r>
              <a:rPr lang="ko-KR" altLang="en-US" sz="1200" b="1">
                <a:latin typeface="+mn-ea"/>
              </a:rPr>
              <a:t>문 사용하기</a:t>
            </a:r>
            <a:endParaRPr lang="en-US" altLang="ko-KR" sz="1200" b="1">
              <a:latin typeface="+mn-ea"/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6F4A7D69-2702-4A68-909C-61AE19DB08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92585" y="2692141"/>
            <a:ext cx="2376628" cy="918574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7D56BA8F-F152-4D20-8228-1DCB6DFF53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27571" y="4790562"/>
            <a:ext cx="1877261" cy="1035254"/>
          </a:xfrm>
          <a:prstGeom prst="rect">
            <a:avLst/>
          </a:prstGeom>
        </p:spPr>
      </p:pic>
      <p:grpSp>
        <p:nvGrpSpPr>
          <p:cNvPr id="45" name="그룹 44">
            <a:extLst>
              <a:ext uri="{FF2B5EF4-FFF2-40B4-BE49-F238E27FC236}">
                <a16:creationId xmlns:a16="http://schemas.microsoft.com/office/drawing/2014/main" id="{DCEEB1E2-0151-42E6-BFB6-EE9571F084FE}"/>
              </a:ext>
            </a:extLst>
          </p:cNvPr>
          <p:cNvGrpSpPr/>
          <p:nvPr/>
        </p:nvGrpSpPr>
        <p:grpSpPr>
          <a:xfrm>
            <a:off x="8952476" y="2790319"/>
            <a:ext cx="3239524" cy="1396772"/>
            <a:chOff x="8952476" y="2790319"/>
            <a:chExt cx="3239524" cy="1396772"/>
          </a:xfrm>
        </p:grpSpPr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39EBEB55-3634-42C5-AF2D-1A00F27338A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952476" y="3077775"/>
              <a:ext cx="3239524" cy="1109316"/>
            </a:xfrm>
            <a:prstGeom prst="rect">
              <a:avLst/>
            </a:prstGeom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524A6F0-88B9-452D-80B3-6810A7F2FF9C}"/>
                </a:ext>
              </a:extLst>
            </p:cNvPr>
            <p:cNvSpPr txBox="1"/>
            <p:nvPr/>
          </p:nvSpPr>
          <p:spPr>
            <a:xfrm>
              <a:off x="8976646" y="2790319"/>
              <a:ext cx="38504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>
                  <a:solidFill>
                    <a:srgbClr val="0070C0"/>
                  </a:solidFill>
                </a:rPr>
                <a:t>예</a:t>
              </a:r>
              <a:r>
                <a:rPr lang="en-US" altLang="ko-KR" sz="1200">
                  <a:solidFill>
                    <a:srgbClr val="0070C0"/>
                  </a:solidFill>
                </a:rPr>
                <a:t>)</a:t>
              </a:r>
              <a:endParaRPr lang="ko-KR" altLang="en-US" sz="1200">
                <a:solidFill>
                  <a:srgbClr val="0070C0"/>
                </a:solidFill>
              </a:endParaRP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C0FF8D37-BD2C-41ED-9B43-DFFEC2BEE22A}"/>
              </a:ext>
            </a:extLst>
          </p:cNvPr>
          <p:cNvGrpSpPr/>
          <p:nvPr/>
        </p:nvGrpSpPr>
        <p:grpSpPr>
          <a:xfrm>
            <a:off x="8856015" y="4990050"/>
            <a:ext cx="2532024" cy="1706092"/>
            <a:chOff x="8856015" y="4990050"/>
            <a:chExt cx="2532024" cy="1706092"/>
          </a:xfrm>
        </p:grpSpPr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54FEE084-CE93-4FE0-8B09-3275D017E59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856015" y="5320360"/>
              <a:ext cx="2532024" cy="1375782"/>
            </a:xfrm>
            <a:prstGeom prst="rect">
              <a:avLst/>
            </a:prstGeom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7D9501DD-6D49-46D2-BACD-A78A846DE885}"/>
                </a:ext>
              </a:extLst>
            </p:cNvPr>
            <p:cNvSpPr txBox="1"/>
            <p:nvPr/>
          </p:nvSpPr>
          <p:spPr>
            <a:xfrm>
              <a:off x="8976646" y="4990050"/>
              <a:ext cx="38504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>
                  <a:solidFill>
                    <a:srgbClr val="0070C0"/>
                  </a:solidFill>
                </a:rPr>
                <a:t>예</a:t>
              </a:r>
              <a:r>
                <a:rPr lang="en-US" altLang="ko-KR" sz="1200">
                  <a:solidFill>
                    <a:srgbClr val="0070C0"/>
                  </a:solidFill>
                </a:rPr>
                <a:t>)</a:t>
              </a:r>
              <a:endParaRPr lang="ko-KR" altLang="en-US" sz="120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18882193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DF8A5A-B628-432A-A747-BEBDFA7F4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그리드 레이아웃 알아보기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8C81C3-2233-4122-B7A1-DA221CE002C7}"/>
              </a:ext>
            </a:extLst>
          </p:cNvPr>
          <p:cNvSpPr txBox="1"/>
          <p:nvPr/>
        </p:nvSpPr>
        <p:spPr>
          <a:xfrm>
            <a:off x="564859" y="1072961"/>
            <a:ext cx="33052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/>
              <a:t>그리드 레이아웃이란</a:t>
            </a:r>
            <a:endParaRPr lang="en-US" altLang="ko-KR" sz="1600" b="1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DAE4E9E-3A7F-4B1C-9998-28E5843AE301}"/>
              </a:ext>
            </a:extLst>
          </p:cNvPr>
          <p:cNvSpPr/>
          <p:nvPr/>
        </p:nvSpPr>
        <p:spPr>
          <a:xfrm>
            <a:off x="564859" y="1492298"/>
            <a:ext cx="7256480" cy="8931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TDc_SSiMyungJo_120_OTF"/>
              </a:rPr>
              <a:t>반응형 웹 디자인에서 웹 문서 요소를 배치하는 기준</a:t>
            </a:r>
            <a:endParaRPr lang="en-US" altLang="ko-KR" sz="1200">
              <a:latin typeface="TDc_SSiMyungJo_120_OTF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TDc_SSiMyungJo_120_OTF"/>
              </a:rPr>
              <a:t>웹 사이트 화면을 여러 개의 칼럼</a:t>
            </a:r>
            <a:r>
              <a:rPr lang="en-US" altLang="ko-KR" sz="1200">
                <a:latin typeface="TDc_SSiMyungJo_120_OTF"/>
              </a:rPr>
              <a:t>(column)</a:t>
            </a:r>
            <a:r>
              <a:rPr lang="ko-KR" altLang="en-US" sz="1200">
                <a:latin typeface="TDc_SSiMyungJo_120_OTF"/>
              </a:rPr>
              <a:t>으로 나눈 후 웹 요소를 배치</a:t>
            </a:r>
            <a:endParaRPr lang="en-US" altLang="ko-KR" sz="1200">
              <a:latin typeface="TDc_SSiMyungJo_120_OTF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TDc_SSiMyungJo_120_OTF"/>
              </a:rPr>
              <a:t>화면을 규칙적으로 배열하므로 레이아웃을 일관성 있게 유지할 수 있음</a:t>
            </a:r>
            <a:endParaRPr lang="en-US" altLang="ko-KR" sz="1200">
              <a:latin typeface="TDc_SSiMyungJo_120_OTF"/>
              <a:sym typeface="Wingdings" panose="05000000000000000000" pitchFamily="2" charset="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A01258-7FB9-4546-9147-7BE9043A2CCD}"/>
              </a:ext>
            </a:extLst>
          </p:cNvPr>
          <p:cNvSpPr txBox="1"/>
          <p:nvPr/>
        </p:nvSpPr>
        <p:spPr>
          <a:xfrm>
            <a:off x="564859" y="2832653"/>
            <a:ext cx="33052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/>
              <a:t>그리드 레이아웃의 특징</a:t>
            </a:r>
            <a:endParaRPr lang="en-US" altLang="ko-KR" sz="1400" b="1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1B8992A-B7B8-4A16-96F2-3060F9039727}"/>
              </a:ext>
            </a:extLst>
          </p:cNvPr>
          <p:cNvSpPr/>
          <p:nvPr/>
        </p:nvSpPr>
        <p:spPr>
          <a:xfrm>
            <a:off x="564859" y="3346265"/>
            <a:ext cx="2966906" cy="89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TDc_SSiMyungJo_120_OTF"/>
              </a:rPr>
              <a:t>시각적으로 안정된 디자인</a:t>
            </a:r>
            <a:endParaRPr lang="en-US" altLang="ko-KR" sz="1200">
              <a:latin typeface="TDc_SSiMyungJo_120_OTF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TDc_SSiMyungJo_120_OTF"/>
                <a:sym typeface="Wingdings" panose="05000000000000000000" pitchFamily="2" charset="2"/>
              </a:rPr>
              <a:t>업데이트가 편한 웹 디자인 구성</a:t>
            </a:r>
            <a:endParaRPr lang="en-US" altLang="ko-KR" sz="1200">
              <a:latin typeface="TDc_SSiMyungJo_120_OTF"/>
              <a:sym typeface="Wingdings" panose="05000000000000000000" pitchFamily="2" charset="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TDc_SSiMyungJo_120_OTF"/>
                <a:sym typeface="Wingdings" panose="05000000000000000000" pitchFamily="2" charset="2"/>
              </a:rPr>
              <a:t>요소를 자유롭게 배치</a:t>
            </a:r>
            <a:endParaRPr lang="en-US" altLang="ko-KR" sz="1200">
              <a:latin typeface="TDc_SSiMyungJo_120_OTF"/>
              <a:sym typeface="Wingdings" panose="05000000000000000000" pitchFamily="2" charset="2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8F8E64A-A504-48A0-A793-FB6D844F4C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9216" y="964734"/>
            <a:ext cx="3818083" cy="5441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3142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A70AF9A-3804-4A07-AB5E-4C30F76C6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04-1 </a:t>
            </a:r>
            <a:r>
              <a:rPr lang="ko-KR" altLang="en-US"/>
              <a:t>텍스트 태그 알아보기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C4EFAA6-EE4B-4D09-94E9-EFAF5A741EEC}"/>
              </a:ext>
            </a:extLst>
          </p:cNvPr>
          <p:cNvGrpSpPr/>
          <p:nvPr/>
        </p:nvGrpSpPr>
        <p:grpSpPr>
          <a:xfrm>
            <a:off x="648748" y="1184222"/>
            <a:ext cx="5133637" cy="1275568"/>
            <a:chOff x="6554598" y="1234274"/>
            <a:chExt cx="5133637" cy="1275568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D049016D-F138-4D82-88F1-036D71E18648}"/>
                </a:ext>
              </a:extLst>
            </p:cNvPr>
            <p:cNvSpPr/>
            <p:nvPr/>
          </p:nvSpPr>
          <p:spPr>
            <a:xfrm>
              <a:off x="6554598" y="1468278"/>
              <a:ext cx="5133637" cy="1041564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37C8554-36A4-4DE9-8A8A-6F1A1F4FDDC5}"/>
                </a:ext>
              </a:extLst>
            </p:cNvPr>
            <p:cNvSpPr txBox="1"/>
            <p:nvPr/>
          </p:nvSpPr>
          <p:spPr>
            <a:xfrm>
              <a:off x="6738213" y="1234274"/>
              <a:ext cx="3846701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b="1"/>
                <a:t>&lt;blockquote&gt; </a:t>
              </a:r>
              <a:r>
                <a:rPr lang="ko-KR" altLang="en-US" b="1"/>
                <a:t>태그 </a:t>
              </a:r>
              <a:r>
                <a:rPr lang="en-US" altLang="ko-KR" b="1"/>
                <a:t>– </a:t>
              </a:r>
              <a:r>
                <a:rPr lang="ko-KR" altLang="en-US" b="1"/>
                <a:t>인용문</a:t>
              </a:r>
              <a:r>
                <a:rPr lang="en-US" altLang="ko-KR" b="1"/>
                <a:t> </a:t>
              </a:r>
              <a:r>
                <a:rPr lang="ko-KR" altLang="en-US" b="1"/>
                <a:t>넣기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1BC8CCF-6B74-4E29-8024-61A09AA6EB5B}"/>
                </a:ext>
              </a:extLst>
            </p:cNvPr>
            <p:cNvSpPr txBox="1"/>
            <p:nvPr/>
          </p:nvSpPr>
          <p:spPr>
            <a:xfrm>
              <a:off x="6702736" y="1653545"/>
              <a:ext cx="4622402" cy="6970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400"/>
                <a:t>기본형 </a:t>
              </a:r>
              <a:r>
                <a:rPr lang="en-US" altLang="ko-KR" sz="1400"/>
                <a:t>: </a:t>
              </a:r>
              <a:r>
                <a:rPr lang="en-US" altLang="ko-KR" sz="1400" b="1">
                  <a:highlight>
                    <a:srgbClr val="FFFF00"/>
                  </a:highlight>
                </a:rPr>
                <a:t>&lt;blockquote&gt; </a:t>
              </a:r>
              <a:r>
                <a:rPr lang="ko-KR" altLang="en-US" sz="1400" b="1">
                  <a:highlight>
                    <a:srgbClr val="FFFF00"/>
                  </a:highlight>
                </a:rPr>
                <a:t>인용 내용 </a:t>
              </a:r>
              <a:r>
                <a:rPr lang="en-US" altLang="ko-KR" sz="1400" b="1">
                  <a:highlight>
                    <a:srgbClr val="FFFF00"/>
                  </a:highlight>
                </a:rPr>
                <a:t>&lt;/blockquote&gt;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400"/>
                <a:t>다른 텍스트보다 안으로 들여 써짐</a:t>
              </a:r>
              <a:r>
                <a:rPr lang="en-US" altLang="ko-KR" sz="1400"/>
                <a:t>. </a:t>
              </a:r>
              <a:endParaRPr lang="en-US" altLang="ko-KR" sz="1200"/>
            </a:p>
          </p:txBody>
        </p: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DEF5117D-3AC1-486A-9113-5EB1721468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341"/>
          <a:stretch/>
        </p:blipFill>
        <p:spPr>
          <a:xfrm>
            <a:off x="472439" y="3861034"/>
            <a:ext cx="3587833" cy="1470895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657F6709-EA98-4210-8995-41D449438683}"/>
              </a:ext>
            </a:extLst>
          </p:cNvPr>
          <p:cNvSpPr txBox="1"/>
          <p:nvPr/>
        </p:nvSpPr>
        <p:spPr>
          <a:xfrm>
            <a:off x="572548" y="2843274"/>
            <a:ext cx="10207305" cy="954107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&lt;h1&gt;</a:t>
            </a:r>
            <a:r>
              <a:rPr lang="ko-KR" altLang="en-US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레드향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&lt;/h1&gt;</a:t>
            </a:r>
            <a:endParaRPr lang="ko-KR" altLang="en-US" sz="1400" b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40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&lt;p&gt;</a:t>
            </a:r>
            <a:r>
              <a:rPr lang="ko-KR" altLang="en-US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껍질에 붉은 빛이 돌아 레드향이라 불린다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&lt;/p&gt;</a:t>
            </a:r>
            <a:endParaRPr lang="ko-KR" altLang="en-US" sz="1400" b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40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&lt;p&gt;</a:t>
            </a:r>
            <a:r>
              <a:rPr lang="ko-KR" altLang="en-US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레드향은 한라봉과 귤을 교배한 것으로 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&lt;br&gt;</a:t>
            </a:r>
            <a:r>
              <a:rPr lang="ko-KR" altLang="en-US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일반 귤보다 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2~3</a:t>
            </a:r>
            <a:r>
              <a:rPr lang="ko-KR" altLang="en-US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배 크고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 </a:t>
            </a:r>
            <a:r>
              <a:rPr lang="ko-KR" altLang="en-US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과육이 붉고 통통하다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&lt;/p&gt;</a:t>
            </a:r>
            <a:endParaRPr lang="ko-KR" altLang="en-US" sz="1400" b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40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&lt;blockquote&gt;</a:t>
            </a:r>
            <a:r>
              <a:rPr lang="ko-KR" altLang="en-US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비타민 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</a:t>
            </a:r>
            <a:r>
              <a:rPr lang="ko-KR" altLang="en-US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와 비타민 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</a:t>
            </a:r>
            <a:r>
              <a:rPr lang="ko-KR" altLang="en-US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가 풍부해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&lt;br&gt;</a:t>
            </a:r>
            <a:r>
              <a:rPr lang="ko-KR" altLang="en-US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혈액순환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 </a:t>
            </a:r>
            <a:r>
              <a:rPr lang="ko-KR" altLang="en-US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감기예방 등에 좋은 것으로 알려져 있다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&lt;/blockquote&gt;</a:t>
            </a:r>
            <a:endParaRPr lang="ko-KR" altLang="en-US" sz="1400" b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45243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DF8A5A-B628-432A-A747-BEBDFA7F4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그리드 레이아웃 알아보기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8C81C3-2233-4122-B7A1-DA221CE002C7}"/>
              </a:ext>
            </a:extLst>
          </p:cNvPr>
          <p:cNvSpPr txBox="1"/>
          <p:nvPr/>
        </p:nvSpPr>
        <p:spPr>
          <a:xfrm>
            <a:off x="564859" y="1072961"/>
            <a:ext cx="33052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/>
              <a:t>그리드 레이아웃을 만드는 방법</a:t>
            </a:r>
            <a:endParaRPr lang="en-US" altLang="ko-KR" sz="1600" b="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337F0E-D974-4823-8133-9CE4B9C309BC}"/>
              </a:ext>
            </a:extLst>
          </p:cNvPr>
          <p:cNvSpPr txBox="1"/>
          <p:nvPr/>
        </p:nvSpPr>
        <p:spPr>
          <a:xfrm>
            <a:off x="564859" y="1691750"/>
            <a:ext cx="50054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/>
              <a:t>1) </a:t>
            </a:r>
            <a:r>
              <a:rPr lang="ko-KR" altLang="en-US" sz="1400" b="1"/>
              <a:t>플렉스 박스 레이아웃</a:t>
            </a:r>
            <a:r>
              <a:rPr lang="en-US" altLang="ko-KR" sz="1400" b="1"/>
              <a:t>(</a:t>
            </a:r>
            <a:r>
              <a:rPr lang="ko-KR" altLang="en-US" sz="1400" b="1"/>
              <a:t>플렉서블 박스 레이아웃</a:t>
            </a:r>
            <a:r>
              <a:rPr lang="en-US" altLang="ko-KR" sz="1400" b="1"/>
              <a:t>)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AB16B1B-A706-4AA5-9AB6-3B0DE0E1E02C}"/>
              </a:ext>
            </a:extLst>
          </p:cNvPr>
          <p:cNvSpPr/>
          <p:nvPr/>
        </p:nvSpPr>
        <p:spPr>
          <a:xfrm>
            <a:off x="564859" y="1999527"/>
            <a:ext cx="5531141" cy="6177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TDc_SSiMyungJo_120_OTF"/>
              </a:rPr>
              <a:t>수평 방향이나 수직 방향 중 하나를 주축으로 정하고 박스를 배치</a:t>
            </a:r>
            <a:endParaRPr lang="en-US" altLang="ko-KR" sz="1200">
              <a:latin typeface="TDc_SSiMyungJo_120_OTF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TDc_SSiMyungJo_120_OTF"/>
                <a:sym typeface="Wingdings" panose="05000000000000000000" pitchFamily="2" charset="2"/>
              </a:rPr>
              <a:t>여유 공간이 생길 경우 너비나 높이를 적절하게 늘리거나 줄일 수 있음</a:t>
            </a:r>
            <a:endParaRPr lang="en-US" altLang="ko-KR" sz="1200">
              <a:latin typeface="TDc_SSiMyungJo_120_OTF"/>
              <a:sym typeface="Wingdings" panose="05000000000000000000" pitchFamily="2" charset="2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262BEF6-A462-4A78-81A9-B03B276FD6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802" y="2803478"/>
            <a:ext cx="3747301" cy="54382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FC1F207-3AA9-4174-9BC6-1E1BDDC22B82}"/>
              </a:ext>
            </a:extLst>
          </p:cNvPr>
          <p:cNvSpPr txBox="1"/>
          <p:nvPr/>
        </p:nvSpPr>
        <p:spPr>
          <a:xfrm>
            <a:off x="6823046" y="1630725"/>
            <a:ext cx="50054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/>
              <a:t>2) CSS </a:t>
            </a:r>
            <a:r>
              <a:rPr lang="ko-KR" altLang="en-US" sz="1400" b="1"/>
              <a:t>그리드 레이아웃</a:t>
            </a:r>
            <a:endParaRPr lang="en-US" altLang="ko-KR" sz="1400" b="1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51FB2C5-0209-47B6-AB3F-6376B1FB9809}"/>
              </a:ext>
            </a:extLst>
          </p:cNvPr>
          <p:cNvSpPr/>
          <p:nvPr/>
        </p:nvSpPr>
        <p:spPr>
          <a:xfrm>
            <a:off x="6823046" y="1938502"/>
            <a:ext cx="5531141" cy="8931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TDc_SSiMyungJo_120_OTF"/>
              </a:rPr>
              <a:t>최근에 등장한 </a:t>
            </a:r>
            <a:r>
              <a:rPr lang="en-US" altLang="ko-KR" sz="1200">
                <a:latin typeface="TDc_SSiMyungJo_120_OTF"/>
              </a:rPr>
              <a:t>CSS </a:t>
            </a:r>
            <a:r>
              <a:rPr lang="ko-KR" altLang="en-US" sz="1200">
                <a:latin typeface="TDc_SSiMyungJo_120_OTF"/>
              </a:rPr>
              <a:t>표준</a:t>
            </a:r>
            <a:endParaRPr lang="en-US" altLang="ko-KR" sz="1200">
              <a:latin typeface="TDc_SSiMyungJo_120_OTF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TDc_SSiMyungJo_120_OTF"/>
              </a:rPr>
              <a:t>수평 방향이나 수직 방향 어디로든 배치 가능</a:t>
            </a:r>
            <a:endParaRPr lang="en-US" altLang="ko-KR" sz="1200">
              <a:latin typeface="TDc_SSiMyungJo_120_OTF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TDc_SSiMyungJo_120_OTF"/>
                <a:sym typeface="Wingdings" panose="05000000000000000000" pitchFamily="2" charset="2"/>
              </a:rPr>
              <a:t>마치 레고 블록을 끼워 맞추듯 요소를 배치할 수 있음</a:t>
            </a:r>
            <a:endParaRPr lang="en-US" altLang="ko-KR" sz="1200">
              <a:latin typeface="TDc_SSiMyungJo_120_OTF"/>
              <a:sym typeface="Wingdings" panose="05000000000000000000" pitchFamily="2" charset="2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1F682690-3D28-44E3-B5C3-8918DAA2F0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1989" y="2838672"/>
            <a:ext cx="3747301" cy="590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144077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F42A30-7F35-4EB7-9C18-270E2E5C3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플렉스 박스 레이아웃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C729C6C-2759-4414-933C-1A3FAD18657E}"/>
              </a:ext>
            </a:extLst>
          </p:cNvPr>
          <p:cNvSpPr/>
          <p:nvPr/>
        </p:nvSpPr>
        <p:spPr>
          <a:xfrm>
            <a:off x="503338" y="1093188"/>
            <a:ext cx="5050174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>
                <a:latin typeface="+mn-ea"/>
              </a:rPr>
              <a:t>플렉스 박스 레이아웃</a:t>
            </a:r>
            <a:r>
              <a:rPr lang="en-US" altLang="ko-KR" sz="1600" b="1">
                <a:latin typeface="+mn-ea"/>
              </a:rPr>
              <a:t>(flex box layout) 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CE97BA8-B337-4B50-8C8E-8731C483610D}"/>
              </a:ext>
            </a:extLst>
          </p:cNvPr>
          <p:cNvSpPr/>
          <p:nvPr/>
        </p:nvSpPr>
        <p:spPr>
          <a:xfrm>
            <a:off x="503337" y="1702023"/>
            <a:ext cx="6568582" cy="6161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TDc_SSiMyungJo_120_OTF"/>
              </a:rPr>
              <a:t>그리드</a:t>
            </a:r>
            <a:r>
              <a:rPr lang="en-US" altLang="ko-KR" sz="1200">
                <a:latin typeface="TDc_SSiMyungJo_120_OTF"/>
              </a:rPr>
              <a:t> </a:t>
            </a:r>
            <a:r>
              <a:rPr lang="ko-KR" altLang="en-US" sz="1200">
                <a:latin typeface="TDc_SSiMyungJo_120_OTF"/>
              </a:rPr>
              <a:t>레이아웃을 기본으로</a:t>
            </a:r>
            <a:r>
              <a:rPr lang="en-US" altLang="ko-KR" sz="1200">
                <a:latin typeface="TDc_SSiMyungJo_120_OTF"/>
              </a:rPr>
              <a:t>, </a:t>
            </a:r>
            <a:r>
              <a:rPr lang="ko-KR" altLang="en-US" sz="1200">
                <a:latin typeface="TDc_SSiMyungJo_120_OTF"/>
              </a:rPr>
              <a:t>플렉스 박스를 원하는 위치에 배치하는 것</a:t>
            </a:r>
            <a:r>
              <a:rPr lang="en-US" altLang="ko-KR" sz="1200">
                <a:latin typeface="TDc_SSiMyungJo_120_OTF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TDc_SSiMyungJo_120_OTF"/>
              </a:rPr>
              <a:t>여유 공간에 따라 너비나 높이</a:t>
            </a:r>
            <a:r>
              <a:rPr lang="en-US" altLang="ko-KR" sz="1200">
                <a:latin typeface="TDc_SSiMyungJo_120_OTF"/>
              </a:rPr>
              <a:t>, </a:t>
            </a:r>
            <a:r>
              <a:rPr lang="ko-KR" altLang="en-US" sz="1200">
                <a:latin typeface="TDc_SSiMyungJo_120_OTF"/>
              </a:rPr>
              <a:t>위치를 자유롭게 변형할 수 있음</a:t>
            </a:r>
            <a:endParaRPr lang="ko-KR" altLang="en-US" sz="120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FF238E1-F8D1-40FF-B554-72EFA5F50B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527" y="2651364"/>
            <a:ext cx="6255697" cy="346701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7AE7E9B-0BFB-43D6-BA99-1B23C91CF8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1348" y="2675164"/>
            <a:ext cx="2802946" cy="3443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822648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F42A30-7F35-4EB7-9C18-270E2E5C3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플렉스 박스 레이아웃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6B8905F-E9C5-4D4A-B0EB-E6F3B61B9105}"/>
              </a:ext>
            </a:extLst>
          </p:cNvPr>
          <p:cNvSpPr/>
          <p:nvPr/>
        </p:nvSpPr>
        <p:spPr>
          <a:xfrm>
            <a:off x="503338" y="1093188"/>
            <a:ext cx="5050174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>
                <a:latin typeface="+mn-ea"/>
              </a:rPr>
              <a:t>플렉서블 박스 레이아웃</a:t>
            </a:r>
            <a:r>
              <a:rPr lang="en-US" altLang="ko-KR" sz="1600" b="1">
                <a:latin typeface="+mn-ea"/>
              </a:rPr>
              <a:t> </a:t>
            </a:r>
            <a:r>
              <a:rPr lang="ko-KR" altLang="en-US" sz="1600" b="1">
                <a:latin typeface="+mn-ea"/>
              </a:rPr>
              <a:t>기본 속성</a:t>
            </a:r>
            <a:endParaRPr lang="en-US" altLang="ko-KR" sz="1600" b="1">
              <a:latin typeface="+mn-ea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0D03AC7-980C-4707-BC74-7EE01D42E262}"/>
              </a:ext>
            </a:extLst>
          </p:cNvPr>
          <p:cNvSpPr/>
          <p:nvPr/>
        </p:nvSpPr>
        <p:spPr>
          <a:xfrm>
            <a:off x="503338" y="2144887"/>
            <a:ext cx="5050174" cy="3391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TDc_SSiMyungJo_120_OTF"/>
              </a:rPr>
              <a:t>배치 요소들을 감싸는 부모 요소를 플렉스</a:t>
            </a:r>
            <a:r>
              <a:rPr lang="en-US" altLang="ko-KR" sz="1200">
                <a:latin typeface="TDc_SSiMyungJo_120_OTF"/>
              </a:rPr>
              <a:t> </a:t>
            </a:r>
            <a:r>
              <a:rPr lang="ko-KR" altLang="en-US" sz="1200">
                <a:latin typeface="TDc_SSiMyungJo_120_OTF"/>
              </a:rPr>
              <a:t>컨테이너로 지정</a:t>
            </a:r>
            <a:endParaRPr lang="ko-KR" altLang="en-US" sz="120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D6B3E83-9718-4833-BC18-44F881095FB7}"/>
              </a:ext>
            </a:extLst>
          </p:cNvPr>
          <p:cNvSpPr/>
          <p:nvPr/>
        </p:nvSpPr>
        <p:spPr>
          <a:xfrm>
            <a:off x="503338" y="1747866"/>
            <a:ext cx="5050174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>
                <a:latin typeface="+mn-ea"/>
              </a:rPr>
              <a:t>display </a:t>
            </a:r>
            <a:r>
              <a:rPr lang="ko-KR" altLang="en-US" sz="1200" b="1">
                <a:latin typeface="+mn-ea"/>
              </a:rPr>
              <a:t>속성</a:t>
            </a:r>
            <a:endParaRPr lang="en-US" altLang="ko-KR" sz="1200" b="1">
              <a:latin typeface="+mn-ea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26E2721-F7E5-4393-890C-88225AF727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338" y="2625188"/>
            <a:ext cx="4666539" cy="988984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20C22C3A-B7B9-483E-902B-27E5CC535412}"/>
              </a:ext>
            </a:extLst>
          </p:cNvPr>
          <p:cNvSpPr/>
          <p:nvPr/>
        </p:nvSpPr>
        <p:spPr>
          <a:xfrm>
            <a:off x="472439" y="4097970"/>
            <a:ext cx="5050174" cy="3391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TDc_SSiMyungJo_120_OTF"/>
              </a:rPr>
              <a:t>플렉스 항목의 배치를 위해 주축과 방향 지정</a:t>
            </a:r>
            <a:r>
              <a:rPr lang="en-US" altLang="ko-KR" sz="1200">
                <a:latin typeface="TDc_SSiMyungJo_120_OTF"/>
              </a:rPr>
              <a:t>. </a:t>
            </a:r>
            <a:endParaRPr lang="ko-KR" altLang="en-US" sz="120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7A44AC2-4E4F-4637-A4F7-09F8EEC392E6}"/>
              </a:ext>
            </a:extLst>
          </p:cNvPr>
          <p:cNvSpPr/>
          <p:nvPr/>
        </p:nvSpPr>
        <p:spPr>
          <a:xfrm>
            <a:off x="472439" y="3755278"/>
            <a:ext cx="5050174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>
                <a:latin typeface="+mn-ea"/>
              </a:rPr>
              <a:t>flex-direction </a:t>
            </a:r>
            <a:r>
              <a:rPr lang="ko-KR" altLang="en-US" sz="1200" b="1">
                <a:latin typeface="+mn-ea"/>
              </a:rPr>
              <a:t>속성</a:t>
            </a:r>
            <a:endParaRPr lang="en-US" altLang="ko-KR" sz="1200" b="1">
              <a:latin typeface="+mn-ea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35A59ABF-AE20-4063-82F0-CD1242FE3C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338" y="4545060"/>
            <a:ext cx="4941117" cy="147844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DC8D9BB-ED1B-4F28-9B76-32C6B7CB82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7811" y="869096"/>
            <a:ext cx="5255657" cy="5772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193560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F42A30-7F35-4EB7-9C18-270E2E5C3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플렉스 박스 레이아웃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6B8905F-E9C5-4D4A-B0EB-E6F3B61B9105}"/>
              </a:ext>
            </a:extLst>
          </p:cNvPr>
          <p:cNvSpPr/>
          <p:nvPr/>
        </p:nvSpPr>
        <p:spPr>
          <a:xfrm>
            <a:off x="503338" y="1093188"/>
            <a:ext cx="5050174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>
                <a:latin typeface="+mn-ea"/>
              </a:rPr>
              <a:t>플렉서블 박스 레이아웃</a:t>
            </a:r>
            <a:r>
              <a:rPr lang="en-US" altLang="ko-KR" sz="1600" b="1">
                <a:latin typeface="+mn-ea"/>
              </a:rPr>
              <a:t> </a:t>
            </a:r>
            <a:r>
              <a:rPr lang="ko-KR" altLang="en-US" sz="1600" b="1">
                <a:latin typeface="+mn-ea"/>
              </a:rPr>
              <a:t>기본 속성</a:t>
            </a:r>
            <a:endParaRPr lang="en-US" altLang="ko-KR" sz="1600" b="1">
              <a:latin typeface="+mn-ea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0D03AC7-980C-4707-BC74-7EE01D42E262}"/>
              </a:ext>
            </a:extLst>
          </p:cNvPr>
          <p:cNvSpPr/>
          <p:nvPr/>
        </p:nvSpPr>
        <p:spPr>
          <a:xfrm>
            <a:off x="503338" y="2144887"/>
            <a:ext cx="5050174" cy="3391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TDc_SSiMyungJo_120_OTF"/>
              </a:rPr>
              <a:t>플렉스 항목을</a:t>
            </a:r>
            <a:r>
              <a:rPr lang="en-US" altLang="ko-KR" sz="1200">
                <a:latin typeface="TDc_SSiMyungJo_120_OTF"/>
              </a:rPr>
              <a:t> </a:t>
            </a:r>
            <a:r>
              <a:rPr lang="ko-KR" altLang="en-US" sz="1200">
                <a:latin typeface="TDc_SSiMyungJo_120_OTF"/>
              </a:rPr>
              <a:t>한 줄 또는 여러 줄로 배치</a:t>
            </a:r>
            <a:endParaRPr lang="ko-KR" altLang="en-US" sz="120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D6B3E83-9718-4833-BC18-44F881095FB7}"/>
              </a:ext>
            </a:extLst>
          </p:cNvPr>
          <p:cNvSpPr/>
          <p:nvPr/>
        </p:nvSpPr>
        <p:spPr>
          <a:xfrm>
            <a:off x="503338" y="1747866"/>
            <a:ext cx="5050174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>
                <a:latin typeface="+mn-ea"/>
              </a:rPr>
              <a:t>flex-wrap </a:t>
            </a:r>
            <a:r>
              <a:rPr lang="ko-KR" altLang="en-US" sz="1200" b="1">
                <a:latin typeface="+mn-ea"/>
              </a:rPr>
              <a:t>속성</a:t>
            </a:r>
            <a:endParaRPr lang="en-US" altLang="ko-KR" sz="1200" b="1">
              <a:latin typeface="+mn-ea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0C22C3A-B7B9-483E-902B-27E5CC535412}"/>
              </a:ext>
            </a:extLst>
          </p:cNvPr>
          <p:cNvSpPr/>
          <p:nvPr/>
        </p:nvSpPr>
        <p:spPr>
          <a:xfrm>
            <a:off x="472439" y="4483863"/>
            <a:ext cx="5050174" cy="6106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TDc_SSiMyungJo_120_OTF"/>
              </a:rPr>
              <a:t>플렉스 배치</a:t>
            </a:r>
            <a:r>
              <a:rPr lang="en-US" altLang="ko-KR" sz="1200">
                <a:latin typeface="TDc_SSiMyungJo_120_OTF"/>
              </a:rPr>
              <a:t> </a:t>
            </a:r>
            <a:r>
              <a:rPr lang="ko-KR" altLang="en-US" sz="1200">
                <a:latin typeface="TDc_SSiMyungJo_120_OTF"/>
              </a:rPr>
              <a:t>방향과 여러 줄 배치를 한꺼번에 지정</a:t>
            </a:r>
            <a:endParaRPr lang="en-US" altLang="ko-KR" sz="1200">
              <a:latin typeface="TDc_SSiMyungJo_120_OTF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기본 값은 </a:t>
            </a:r>
            <a:r>
              <a:rPr lang="en-US" altLang="ko-KR" sz="1200"/>
              <a:t>flex-flow:row no-wrap</a:t>
            </a:r>
            <a:endParaRPr lang="ko-KR" altLang="en-US" sz="120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7A44AC2-4E4F-4637-A4F7-09F8EEC392E6}"/>
              </a:ext>
            </a:extLst>
          </p:cNvPr>
          <p:cNvSpPr/>
          <p:nvPr/>
        </p:nvSpPr>
        <p:spPr>
          <a:xfrm>
            <a:off x="472439" y="4141171"/>
            <a:ext cx="5050174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>
                <a:latin typeface="+mn-ea"/>
              </a:rPr>
              <a:t>flex-flow </a:t>
            </a:r>
            <a:r>
              <a:rPr lang="ko-KR" altLang="en-US" sz="1200" b="1">
                <a:latin typeface="+mn-ea"/>
              </a:rPr>
              <a:t>속성</a:t>
            </a:r>
            <a:endParaRPr lang="en-US" altLang="ko-KR" sz="1200" b="1"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E6097CF-DE98-4BB8-8E65-A3681BCE0C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338" y="2525309"/>
            <a:ext cx="4632165" cy="116402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CCF7EF7-376B-4548-81A2-36C0EBFFE1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3508" y="1575795"/>
            <a:ext cx="5347574" cy="3222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361586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F42A30-7F35-4EB7-9C18-270E2E5C3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플렉스 박스 레이아웃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6B8905F-E9C5-4D4A-B0EB-E6F3B61B9105}"/>
              </a:ext>
            </a:extLst>
          </p:cNvPr>
          <p:cNvSpPr/>
          <p:nvPr/>
        </p:nvSpPr>
        <p:spPr>
          <a:xfrm>
            <a:off x="503338" y="1093188"/>
            <a:ext cx="5050174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>
                <a:latin typeface="+mn-ea"/>
              </a:rPr>
              <a:t>플렉스 항목 배치를 위한 속성</a:t>
            </a:r>
            <a:endParaRPr lang="en-US" altLang="ko-KR" sz="1600" b="1">
              <a:latin typeface="+mn-ea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46E8100-5F2D-453C-8440-DF4F2B4972BB}"/>
              </a:ext>
            </a:extLst>
          </p:cNvPr>
          <p:cNvSpPr/>
          <p:nvPr/>
        </p:nvSpPr>
        <p:spPr>
          <a:xfrm>
            <a:off x="503338" y="2146305"/>
            <a:ext cx="4681058" cy="3391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TDc_SSiMyungJo_120_OTF"/>
              </a:rPr>
              <a:t>플렉스</a:t>
            </a:r>
            <a:r>
              <a:rPr lang="en-US" altLang="ko-KR" sz="1200">
                <a:latin typeface="TDc_SSiMyungJo_120_OTF"/>
              </a:rPr>
              <a:t> </a:t>
            </a:r>
            <a:r>
              <a:rPr lang="ko-KR" altLang="en-US" sz="1200">
                <a:latin typeface="TDc_SSiMyungJo_120_OTF"/>
              </a:rPr>
              <a:t>항목을 주축 방향으로 배치할 때의 배치 기준</a:t>
            </a:r>
            <a:endParaRPr lang="ko-KR" altLang="en-US" sz="120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EFB006E-401C-44E2-9CF0-C587AA742CE1}"/>
              </a:ext>
            </a:extLst>
          </p:cNvPr>
          <p:cNvSpPr/>
          <p:nvPr/>
        </p:nvSpPr>
        <p:spPr>
          <a:xfrm>
            <a:off x="503338" y="1747866"/>
            <a:ext cx="5050174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>
                <a:latin typeface="+mn-ea"/>
              </a:rPr>
              <a:t>justify-content </a:t>
            </a:r>
            <a:r>
              <a:rPr lang="ko-KR" altLang="en-US" sz="1200" b="1">
                <a:latin typeface="+mn-ea"/>
              </a:rPr>
              <a:t>속성</a:t>
            </a:r>
            <a:endParaRPr lang="en-US" altLang="ko-KR" sz="1200" b="1"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57C0DDB-AFE7-4A5F-AF7E-3188459E2C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736" y="2742808"/>
            <a:ext cx="4568772" cy="196150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5CF42372-1126-4D02-B657-24E5F88681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2306" y="1093188"/>
            <a:ext cx="5356958" cy="4940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265121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F42A30-7F35-4EB7-9C18-270E2E5C3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플렉스 박스 레이아웃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6B8905F-E9C5-4D4A-B0EB-E6F3B61B9105}"/>
              </a:ext>
            </a:extLst>
          </p:cNvPr>
          <p:cNvSpPr/>
          <p:nvPr/>
        </p:nvSpPr>
        <p:spPr>
          <a:xfrm>
            <a:off x="503338" y="1093188"/>
            <a:ext cx="5050174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>
                <a:latin typeface="+mn-ea"/>
              </a:rPr>
              <a:t>플렉스 항목 배치를 위한 속성</a:t>
            </a:r>
            <a:endParaRPr lang="en-US" altLang="ko-KR" sz="1600" b="1">
              <a:latin typeface="+mn-ea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4E5AF7E-C6B9-43AE-888A-0E805DD8FF0D}"/>
              </a:ext>
            </a:extLst>
          </p:cNvPr>
          <p:cNvSpPr/>
          <p:nvPr/>
        </p:nvSpPr>
        <p:spPr>
          <a:xfrm>
            <a:off x="604006" y="2297835"/>
            <a:ext cx="4681058" cy="6106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TDc_SSiMyungJo_120_OTF"/>
              </a:rPr>
              <a:t>교차축을 기준으로 하는 배치 방법 조절</a:t>
            </a:r>
            <a:endParaRPr lang="en-US" altLang="ko-KR" sz="1200">
              <a:latin typeface="TDc_SSiMyungJo_120_OTF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latin typeface="TDc_SSiMyungJo_120_OTF"/>
              </a:rPr>
              <a:t>교차축에서 특정 항목만 지정하고 싶다면 </a:t>
            </a:r>
            <a:r>
              <a:rPr lang="en-US" altLang="ko-KR" sz="1200">
                <a:latin typeface="TDc_SSiMyungJo_120_OTF"/>
              </a:rPr>
              <a:t>align-self </a:t>
            </a:r>
            <a:r>
              <a:rPr lang="ko-KR" altLang="en-US" sz="1200">
                <a:latin typeface="TDc_SSiMyungJo_120_OTF"/>
              </a:rPr>
              <a:t>속성 사용</a:t>
            </a:r>
            <a:endParaRPr lang="ko-KR" altLang="en-US" sz="120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8403722-6DCC-43C3-8C19-D4A12A227A79}"/>
              </a:ext>
            </a:extLst>
          </p:cNvPr>
          <p:cNvSpPr/>
          <p:nvPr/>
        </p:nvSpPr>
        <p:spPr>
          <a:xfrm>
            <a:off x="604006" y="1893818"/>
            <a:ext cx="5050174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>
                <a:latin typeface="+mn-ea"/>
              </a:rPr>
              <a:t>align-items </a:t>
            </a:r>
            <a:r>
              <a:rPr lang="ko-KR" altLang="en-US" sz="1200" b="1">
                <a:latin typeface="+mn-ea"/>
              </a:rPr>
              <a:t>속성</a:t>
            </a:r>
            <a:r>
              <a:rPr lang="en-US" altLang="ko-KR" sz="1200" b="1">
                <a:latin typeface="+mn-ea"/>
              </a:rPr>
              <a:t>, align-self </a:t>
            </a:r>
            <a:r>
              <a:rPr lang="ko-KR" altLang="en-US" sz="1200" b="1">
                <a:latin typeface="+mn-ea"/>
              </a:rPr>
              <a:t>속성</a:t>
            </a:r>
            <a:endParaRPr lang="en-US" altLang="ko-KR" sz="1200" b="1">
              <a:latin typeface="+mn-ea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446BEF27-E45A-47DB-8813-64BE1ACAFF38}"/>
              </a:ext>
            </a:extLst>
          </p:cNvPr>
          <p:cNvGrpSpPr/>
          <p:nvPr/>
        </p:nvGrpSpPr>
        <p:grpSpPr>
          <a:xfrm>
            <a:off x="3439486" y="1990243"/>
            <a:ext cx="2114026" cy="853625"/>
            <a:chOff x="3439486" y="1990243"/>
            <a:chExt cx="2114026" cy="853625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979A6014-F44E-4329-866D-07320BBED66C}"/>
                </a:ext>
              </a:extLst>
            </p:cNvPr>
            <p:cNvSpPr/>
            <p:nvPr/>
          </p:nvSpPr>
          <p:spPr>
            <a:xfrm>
              <a:off x="3439486" y="2676088"/>
              <a:ext cx="939567" cy="16778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8311454-2C75-475F-A2D0-E6D1374D042D}"/>
                </a:ext>
              </a:extLst>
            </p:cNvPr>
            <p:cNvSpPr txBox="1"/>
            <p:nvPr/>
          </p:nvSpPr>
          <p:spPr>
            <a:xfrm>
              <a:off x="3950188" y="1990243"/>
              <a:ext cx="160332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>
                  <a:solidFill>
                    <a:srgbClr val="0070C0"/>
                  </a:solidFill>
                </a:rPr>
                <a:t>해당 항목 자체에 사용</a:t>
              </a:r>
            </a:p>
          </p:txBody>
        </p:sp>
        <p:cxnSp>
          <p:nvCxnSpPr>
            <p:cNvPr id="12" name="연결선: 꺾임 11">
              <a:extLst>
                <a:ext uri="{FF2B5EF4-FFF2-40B4-BE49-F238E27FC236}">
                  <a16:creationId xmlns:a16="http://schemas.microsoft.com/office/drawing/2014/main" id="{09030997-48AB-4135-AA1A-3D0441629152}"/>
                </a:ext>
              </a:extLst>
            </p:cNvPr>
            <p:cNvCxnSpPr>
              <a:stCxn id="4" idx="2"/>
              <a:endCxn id="3" idx="0"/>
            </p:cNvCxnSpPr>
            <p:nvPr/>
          </p:nvCxnSpPr>
          <p:spPr>
            <a:xfrm rot="5400000">
              <a:off x="4118443" y="2042680"/>
              <a:ext cx="424235" cy="842580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4063618B-33BE-47D5-923C-C7BEC73DF5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006" y="3247287"/>
            <a:ext cx="4601054" cy="188376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CC292393-6E46-4C9A-91C9-DDC1591861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9512" y="511729"/>
            <a:ext cx="4758960" cy="6082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042267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F42A30-7F35-4EB7-9C18-270E2E5C3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플렉스 박스 레이아웃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6B8905F-E9C5-4D4A-B0EB-E6F3B61B9105}"/>
              </a:ext>
            </a:extLst>
          </p:cNvPr>
          <p:cNvSpPr/>
          <p:nvPr/>
        </p:nvSpPr>
        <p:spPr>
          <a:xfrm>
            <a:off x="503338" y="1093188"/>
            <a:ext cx="5050174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>
                <a:latin typeface="+mn-ea"/>
              </a:rPr>
              <a:t>플렉스 항목 배치를 위한 속성</a:t>
            </a:r>
            <a:endParaRPr lang="en-US" altLang="ko-KR" sz="1600" b="1">
              <a:latin typeface="+mn-ea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7FA1AE3-D3F6-4C36-8098-DDE167185D98}"/>
              </a:ext>
            </a:extLst>
          </p:cNvPr>
          <p:cNvSpPr/>
          <p:nvPr/>
        </p:nvSpPr>
        <p:spPr>
          <a:xfrm>
            <a:off x="503337" y="2255697"/>
            <a:ext cx="5629015" cy="3391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TDc_SSiMyungJo_120_OTF"/>
              </a:rPr>
              <a:t>플렉스</a:t>
            </a:r>
            <a:r>
              <a:rPr lang="en-US" altLang="ko-KR" sz="1200">
                <a:latin typeface="TDc_SSiMyungJo_120_OTF"/>
              </a:rPr>
              <a:t> </a:t>
            </a:r>
            <a:r>
              <a:rPr lang="ko-KR" altLang="en-US" sz="1200">
                <a:latin typeface="TDc_SSiMyungJo_120_OTF"/>
              </a:rPr>
              <a:t>항목이</a:t>
            </a:r>
            <a:r>
              <a:rPr lang="en-US" altLang="ko-KR" sz="1200">
                <a:latin typeface="TDc_SSiMyungJo_120_OTF"/>
              </a:rPr>
              <a:t> </a:t>
            </a:r>
            <a:r>
              <a:rPr lang="ko-KR" altLang="en-US" sz="1200">
                <a:latin typeface="TDc_SSiMyungJo_120_OTF"/>
              </a:rPr>
              <a:t>여러 줄로 표시될 때 교차 축 기준의 배치 방법 지정</a:t>
            </a:r>
            <a:endParaRPr lang="ko-KR" altLang="en-US" sz="120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0115130-4431-405C-8540-3185CDE9239D}"/>
              </a:ext>
            </a:extLst>
          </p:cNvPr>
          <p:cNvSpPr/>
          <p:nvPr/>
        </p:nvSpPr>
        <p:spPr>
          <a:xfrm>
            <a:off x="503338" y="1747866"/>
            <a:ext cx="5050174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>
                <a:latin typeface="+mn-ea"/>
              </a:rPr>
              <a:t>align-content </a:t>
            </a:r>
            <a:r>
              <a:rPr lang="ko-KR" altLang="en-US" sz="1200" b="1">
                <a:latin typeface="+mn-ea"/>
              </a:rPr>
              <a:t>속성</a:t>
            </a:r>
            <a:endParaRPr lang="en-US" altLang="ko-KR" sz="1200" b="1">
              <a:latin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3A0EDA5-05A4-4868-88BE-3F8013EDEC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084" y="2769106"/>
            <a:ext cx="4483949" cy="214855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CAD203D-C2BE-4DCF-B844-00BFFF4CD6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1203" y="706582"/>
            <a:ext cx="5050174" cy="3212432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F89E1893-63EB-466F-937B-634E775F67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1203" y="3919014"/>
            <a:ext cx="4205681" cy="2897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377981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F42A30-7F35-4EB7-9C18-270E2E5C3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플렉스 박스 레이아웃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6B8905F-E9C5-4D4A-B0EB-E6F3B61B9105}"/>
              </a:ext>
            </a:extLst>
          </p:cNvPr>
          <p:cNvSpPr/>
          <p:nvPr/>
        </p:nvSpPr>
        <p:spPr>
          <a:xfrm>
            <a:off x="503337" y="1093188"/>
            <a:ext cx="5427679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>
                <a:latin typeface="+mn-ea"/>
              </a:rPr>
              <a:t>플렉스 박스 레이아웃을 사용해 화면 중앙에 배치하기</a:t>
            </a:r>
            <a:endParaRPr lang="en-US" altLang="ko-KR" sz="1600" b="1"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46D3DF-7EFF-4020-B7D3-3BFC519A11CA}"/>
              </a:ext>
            </a:extLst>
          </p:cNvPr>
          <p:cNvSpPr txBox="1"/>
          <p:nvPr/>
        </p:nvSpPr>
        <p:spPr>
          <a:xfrm>
            <a:off x="503337" y="1582713"/>
            <a:ext cx="34355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>
                <a:solidFill>
                  <a:srgbClr val="FF0000"/>
                </a:solidFill>
                <a:highlight>
                  <a:srgbClr val="FFFF00"/>
                </a:highlight>
              </a:rPr>
              <a:t>플렉스 박스 레이아웃을 가장 많이 사용하는 예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1835E68-BB75-4B63-8D5B-C373FC535C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377" y="2352413"/>
            <a:ext cx="5304639" cy="393863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A03716A-C8B0-48B6-AF90-DE9C60197B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1795" y="1582713"/>
            <a:ext cx="3601110" cy="4867707"/>
          </a:xfrm>
          <a:prstGeom prst="rect">
            <a:avLst/>
          </a:prstGeom>
        </p:spPr>
      </p:pic>
      <p:sp>
        <p:nvSpPr>
          <p:cNvPr id="15" name="타원 14">
            <a:extLst>
              <a:ext uri="{FF2B5EF4-FFF2-40B4-BE49-F238E27FC236}">
                <a16:creationId xmlns:a16="http://schemas.microsoft.com/office/drawing/2014/main" id="{892564EC-20B0-45C4-82E0-813B6EAB020C}"/>
              </a:ext>
            </a:extLst>
          </p:cNvPr>
          <p:cNvSpPr/>
          <p:nvPr/>
        </p:nvSpPr>
        <p:spPr>
          <a:xfrm>
            <a:off x="8590327" y="2281806"/>
            <a:ext cx="738231" cy="444616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69D038F4-3981-4EC1-AFA6-1EE8F05239FA}"/>
              </a:ext>
            </a:extLst>
          </p:cNvPr>
          <p:cNvSpPr/>
          <p:nvPr/>
        </p:nvSpPr>
        <p:spPr>
          <a:xfrm>
            <a:off x="8330268" y="4739780"/>
            <a:ext cx="738231" cy="444616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A8E5304-65A8-4B97-9E3B-F5A202A443C6}"/>
              </a:ext>
            </a:extLst>
          </p:cNvPr>
          <p:cNvSpPr txBox="1"/>
          <p:nvPr/>
        </p:nvSpPr>
        <p:spPr>
          <a:xfrm>
            <a:off x="10236972" y="4140709"/>
            <a:ext cx="1625061" cy="8213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/>
              <a:t>화면 크기에 상관없이 버튼은 </a:t>
            </a:r>
            <a:r>
              <a:rPr lang="ko-KR" altLang="en-US" sz="1100" b="1"/>
              <a:t>항상 화면 중앙</a:t>
            </a:r>
            <a:r>
              <a:rPr lang="ko-KR" altLang="en-US" sz="1100"/>
              <a:t>에 표시됨</a:t>
            </a:r>
          </a:p>
        </p:txBody>
      </p:sp>
      <p:cxnSp>
        <p:nvCxnSpPr>
          <p:cNvPr id="24" name="연결선: 구부러짐 23">
            <a:extLst>
              <a:ext uri="{FF2B5EF4-FFF2-40B4-BE49-F238E27FC236}">
                <a16:creationId xmlns:a16="http://schemas.microsoft.com/office/drawing/2014/main" id="{BF68926A-FEF4-4961-AE6F-C5CE1DA79D73}"/>
              </a:ext>
            </a:extLst>
          </p:cNvPr>
          <p:cNvCxnSpPr>
            <a:stCxn id="16" idx="0"/>
          </p:cNvCxnSpPr>
          <p:nvPr/>
        </p:nvCxnSpPr>
        <p:spPr>
          <a:xfrm rot="16200000" flipV="1">
            <a:off x="9351858" y="2443063"/>
            <a:ext cx="1674346" cy="1720945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6" name="연결선: 구부러짐 25">
            <a:extLst>
              <a:ext uri="{FF2B5EF4-FFF2-40B4-BE49-F238E27FC236}">
                <a16:creationId xmlns:a16="http://schemas.microsoft.com/office/drawing/2014/main" id="{6FA28504-6CD2-48AE-9F9D-CF6481369221}"/>
              </a:ext>
            </a:extLst>
          </p:cNvPr>
          <p:cNvCxnSpPr>
            <a:stCxn id="16" idx="2"/>
            <a:endCxn id="23" idx="4"/>
          </p:cNvCxnSpPr>
          <p:nvPr/>
        </p:nvCxnSpPr>
        <p:spPr>
          <a:xfrm rot="5400000">
            <a:off x="9763290" y="3898183"/>
            <a:ext cx="222308" cy="2350119"/>
          </a:xfrm>
          <a:prstGeom prst="curvedConnector3">
            <a:avLst>
              <a:gd name="adj1" fmla="val 202830"/>
            </a:avLst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7474647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17320A-9BAA-47E0-98D9-470E64F28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CSS </a:t>
            </a:r>
            <a:r>
              <a:rPr lang="ko-KR" altLang="en-US"/>
              <a:t>그리드 레이아웃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A9B76AE-1CBE-4F5B-9991-526723A626CD}"/>
              </a:ext>
            </a:extLst>
          </p:cNvPr>
          <p:cNvSpPr/>
          <p:nvPr/>
        </p:nvSpPr>
        <p:spPr>
          <a:xfrm>
            <a:off x="503338" y="1093188"/>
            <a:ext cx="5050174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>
                <a:latin typeface="+mn-ea"/>
              </a:rPr>
              <a:t>CSS </a:t>
            </a:r>
            <a:r>
              <a:rPr lang="ko-KR" altLang="en-US" sz="1600" b="1">
                <a:latin typeface="+mn-ea"/>
              </a:rPr>
              <a:t>그리드 레이아웃</a:t>
            </a:r>
            <a:endParaRPr lang="en-US" altLang="ko-KR" sz="1600" b="1">
              <a:latin typeface="+mn-ea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661950E-0A81-4DA2-AD42-206A1EE8EBB2}"/>
              </a:ext>
            </a:extLst>
          </p:cNvPr>
          <p:cNvSpPr/>
          <p:nvPr/>
        </p:nvSpPr>
        <p:spPr>
          <a:xfrm>
            <a:off x="503336" y="1702023"/>
            <a:ext cx="6862197" cy="89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TDc_SSiMyungJo_120_OTF"/>
              </a:rPr>
              <a:t>플렉스 박스 레이아웃은 주축</a:t>
            </a:r>
            <a:r>
              <a:rPr lang="en-US" altLang="ko-KR" sz="1200">
                <a:latin typeface="TDc_SSiMyungJo_120_OTF"/>
              </a:rPr>
              <a:t>/</a:t>
            </a:r>
            <a:r>
              <a:rPr lang="ko-KR" altLang="en-US" sz="1200">
                <a:latin typeface="TDc_SSiMyungJo_120_OTF"/>
              </a:rPr>
              <a:t>교차축 개념이 있지만 </a:t>
            </a:r>
            <a:r>
              <a:rPr lang="en-US" altLang="ko-KR" sz="1200">
                <a:latin typeface="TDc_SSiMyungJo_120_OTF"/>
              </a:rPr>
              <a:t>CSS </a:t>
            </a:r>
            <a:r>
              <a:rPr lang="ko-KR" altLang="en-US" sz="1200">
                <a:latin typeface="TDc_SSiMyungJo_120_OTF"/>
              </a:rPr>
              <a:t>그리드</a:t>
            </a:r>
            <a:r>
              <a:rPr lang="en-US" altLang="ko-KR" sz="1200">
                <a:latin typeface="TDc_SSiMyungJo_120_OTF"/>
              </a:rPr>
              <a:t> </a:t>
            </a:r>
            <a:r>
              <a:rPr lang="ko-KR" altLang="en-US" sz="1200">
                <a:latin typeface="TDc_SSiMyungJo_120_OTF"/>
              </a:rPr>
              <a:t>레이아웃은 양쪽 방향 모두 사용</a:t>
            </a:r>
            <a:r>
              <a:rPr lang="en-US" altLang="ko-KR" sz="1200">
                <a:latin typeface="TDc_SSiMyungJo_120_OTF"/>
              </a:rPr>
              <a:t/>
            </a:r>
            <a:br>
              <a:rPr lang="en-US" altLang="ko-KR" sz="1200">
                <a:latin typeface="TDc_SSiMyungJo_120_OTF"/>
              </a:rPr>
            </a:br>
            <a:r>
              <a:rPr lang="en-US" altLang="ko-KR" sz="1200">
                <a:latin typeface="TDc_SSiMyungJo_120_OTF"/>
              </a:rPr>
              <a:t>(</a:t>
            </a:r>
            <a:r>
              <a:rPr lang="ko-KR" altLang="en-US" sz="1200">
                <a:latin typeface="TDc_SSiMyungJo_120_OTF"/>
              </a:rPr>
              <a:t>플렉스 그리드 레이아웃은 </a:t>
            </a:r>
            <a:r>
              <a:rPr lang="en-US" altLang="ko-KR" sz="1200">
                <a:latin typeface="TDc_SSiMyungJo_120_OTF"/>
              </a:rPr>
              <a:t>1</a:t>
            </a:r>
            <a:r>
              <a:rPr lang="ko-KR" altLang="en-US" sz="1200">
                <a:latin typeface="TDc_SSiMyungJo_120_OTF"/>
              </a:rPr>
              <a:t>차원</a:t>
            </a:r>
            <a:r>
              <a:rPr lang="en-US" altLang="ko-KR" sz="1200">
                <a:latin typeface="TDc_SSiMyungJo_120_OTF"/>
              </a:rPr>
              <a:t>, CSS  </a:t>
            </a:r>
            <a:r>
              <a:rPr lang="ko-KR" altLang="en-US" sz="1200">
                <a:latin typeface="TDc_SSiMyungJo_120_OTF"/>
              </a:rPr>
              <a:t>그리드 레이아웃은 </a:t>
            </a:r>
            <a:r>
              <a:rPr lang="en-US" altLang="ko-KR" sz="1200">
                <a:latin typeface="TDc_SSiMyungJo_120_OTF"/>
              </a:rPr>
              <a:t>2</a:t>
            </a:r>
            <a:r>
              <a:rPr lang="ko-KR" altLang="en-US" sz="1200">
                <a:latin typeface="TDc_SSiMyungJo_120_OTF"/>
              </a:rPr>
              <a:t>차원이라고도 함</a:t>
            </a:r>
            <a:r>
              <a:rPr lang="en-US" altLang="ko-KR" sz="1200">
                <a:latin typeface="TDc_SSiMyungJo_120_OTF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TDc_SSiMyungJo_120_OTF"/>
              </a:rPr>
              <a:t>줄</a:t>
            </a:r>
            <a:r>
              <a:rPr lang="en-US" altLang="ko-KR" sz="1200">
                <a:latin typeface="TDc_SSiMyungJo_120_OTF"/>
              </a:rPr>
              <a:t>(row)</a:t>
            </a:r>
            <a:r>
              <a:rPr lang="ko-KR" altLang="en-US" sz="1200">
                <a:latin typeface="TDc_SSiMyungJo_120_OTF"/>
              </a:rPr>
              <a:t>과 칼럼</a:t>
            </a:r>
            <a:r>
              <a:rPr lang="en-US" altLang="ko-KR" sz="1200">
                <a:latin typeface="TDc_SSiMyungJo_120_OTF"/>
              </a:rPr>
              <a:t>(column)</a:t>
            </a:r>
            <a:r>
              <a:rPr lang="ko-KR" altLang="en-US" sz="1200">
                <a:latin typeface="TDc_SSiMyungJo_120_OTF"/>
              </a:rPr>
              <a:t>으로 화면을 구성하고</a:t>
            </a:r>
            <a:r>
              <a:rPr lang="en-US" altLang="ko-KR" sz="1200">
                <a:latin typeface="TDc_SSiMyungJo_120_OTF"/>
              </a:rPr>
              <a:t>, </a:t>
            </a:r>
            <a:r>
              <a:rPr lang="ko-KR" altLang="en-US" sz="1200">
                <a:latin typeface="TDc_SSiMyungJo_120_OTF"/>
              </a:rPr>
              <a:t>줄 사이의 여백</a:t>
            </a:r>
            <a:r>
              <a:rPr lang="en-US" altLang="ko-KR" sz="1200">
                <a:latin typeface="TDc_SSiMyungJo_120_OTF"/>
              </a:rPr>
              <a:t>, </a:t>
            </a:r>
            <a:r>
              <a:rPr lang="ko-KR" altLang="en-US" sz="1200">
                <a:latin typeface="TDc_SSiMyungJo_120_OTF"/>
              </a:rPr>
              <a:t>칼럼 사이의 여백을 조절</a:t>
            </a:r>
            <a:r>
              <a:rPr lang="en-US" altLang="ko-KR" sz="1200">
                <a:latin typeface="TDc_SSiMyungJo_120_OTF"/>
              </a:rPr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3C08CBF-394D-482E-B254-7C796C7F55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557" y="2935888"/>
            <a:ext cx="4351397" cy="2509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121545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F42A30-7F35-4EB7-9C18-270E2E5C3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CSS </a:t>
            </a:r>
            <a:r>
              <a:rPr lang="ko-KR" altLang="en-US"/>
              <a:t>그리드 레이아웃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6B8905F-E9C5-4D4A-B0EB-E6F3B61B9105}"/>
              </a:ext>
            </a:extLst>
          </p:cNvPr>
          <p:cNvSpPr/>
          <p:nvPr/>
        </p:nvSpPr>
        <p:spPr>
          <a:xfrm>
            <a:off x="503338" y="1093188"/>
            <a:ext cx="5050174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>
                <a:latin typeface="+mn-ea"/>
              </a:rPr>
              <a:t>CSS</a:t>
            </a:r>
            <a:r>
              <a:rPr lang="ko-KR" altLang="en-US" sz="1600" b="1">
                <a:latin typeface="+mn-ea"/>
              </a:rPr>
              <a:t> 그리드 레이아웃</a:t>
            </a:r>
            <a:r>
              <a:rPr lang="en-US" altLang="ko-KR" sz="1600" b="1">
                <a:latin typeface="+mn-ea"/>
              </a:rPr>
              <a:t> </a:t>
            </a:r>
            <a:r>
              <a:rPr lang="ko-KR" altLang="en-US" sz="1600" b="1">
                <a:latin typeface="+mn-ea"/>
              </a:rPr>
              <a:t>항목을 배치하는 속성</a:t>
            </a:r>
            <a:endParaRPr lang="en-US" altLang="ko-KR" sz="1600" b="1">
              <a:latin typeface="+mn-ea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0D03AC7-980C-4707-BC74-7EE01D42E262}"/>
              </a:ext>
            </a:extLst>
          </p:cNvPr>
          <p:cNvSpPr/>
          <p:nvPr/>
        </p:nvSpPr>
        <p:spPr>
          <a:xfrm>
            <a:off x="503338" y="2144887"/>
            <a:ext cx="5050174" cy="3391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TDc_SSiMyungJo_120_OTF"/>
              </a:rPr>
              <a:t>배치 요소들을 감싸는 부모 요소를 그리드</a:t>
            </a:r>
            <a:r>
              <a:rPr lang="en-US" altLang="ko-KR" sz="1200">
                <a:latin typeface="TDc_SSiMyungJo_120_OTF"/>
              </a:rPr>
              <a:t> </a:t>
            </a:r>
            <a:r>
              <a:rPr lang="ko-KR" altLang="en-US" sz="1200">
                <a:latin typeface="TDc_SSiMyungJo_120_OTF"/>
              </a:rPr>
              <a:t>컨테이너로 지정</a:t>
            </a:r>
            <a:endParaRPr lang="ko-KR" altLang="en-US" sz="120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D6B3E83-9718-4833-BC18-44F881095FB7}"/>
              </a:ext>
            </a:extLst>
          </p:cNvPr>
          <p:cNvSpPr/>
          <p:nvPr/>
        </p:nvSpPr>
        <p:spPr>
          <a:xfrm>
            <a:off x="503338" y="1747866"/>
            <a:ext cx="5050174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>
                <a:latin typeface="+mn-ea"/>
              </a:rPr>
              <a:t>display </a:t>
            </a:r>
            <a:r>
              <a:rPr lang="ko-KR" altLang="en-US" sz="1200" b="1">
                <a:latin typeface="+mn-ea"/>
              </a:rPr>
              <a:t>속성</a:t>
            </a:r>
            <a:endParaRPr lang="en-US" altLang="ko-KR" sz="1200" b="1">
              <a:latin typeface="+mn-ea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0C22C3A-B7B9-483E-902B-27E5CC535412}"/>
              </a:ext>
            </a:extLst>
          </p:cNvPr>
          <p:cNvSpPr/>
          <p:nvPr/>
        </p:nvSpPr>
        <p:spPr>
          <a:xfrm>
            <a:off x="472439" y="4097970"/>
            <a:ext cx="5050174" cy="3391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TDc_SSiMyungJo_120_OTF"/>
              </a:rPr>
              <a:t>칼럼</a:t>
            </a:r>
            <a:r>
              <a:rPr lang="en-US" altLang="ko-KR" sz="1200">
                <a:latin typeface="TDc_SSiMyungJo_120_OTF"/>
              </a:rPr>
              <a:t>/</a:t>
            </a:r>
            <a:r>
              <a:rPr lang="ko-KR" altLang="en-US" sz="1200">
                <a:latin typeface="TDc_SSiMyungJo_120_OTF"/>
              </a:rPr>
              <a:t>줄의 크기와 개수 지정</a:t>
            </a:r>
            <a:r>
              <a:rPr lang="en-US" altLang="ko-KR" sz="1200">
                <a:latin typeface="TDc_SSiMyungJo_120_OTF"/>
              </a:rPr>
              <a:t> </a:t>
            </a:r>
            <a:endParaRPr lang="ko-KR" altLang="en-US" sz="120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7A44AC2-4E4F-4637-A4F7-09F8EEC392E6}"/>
              </a:ext>
            </a:extLst>
          </p:cNvPr>
          <p:cNvSpPr/>
          <p:nvPr/>
        </p:nvSpPr>
        <p:spPr>
          <a:xfrm>
            <a:off x="472439" y="3755278"/>
            <a:ext cx="5050174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>
                <a:latin typeface="+mn-ea"/>
              </a:rPr>
              <a:t>grid-template-columns, grid-template-rows </a:t>
            </a:r>
            <a:r>
              <a:rPr lang="ko-KR" altLang="en-US" sz="1200" b="1">
                <a:latin typeface="+mn-ea"/>
              </a:rPr>
              <a:t>속성</a:t>
            </a:r>
            <a:endParaRPr lang="en-US" altLang="ko-KR" sz="1200" b="1"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CF954F4-F933-4C7B-A539-235BE1406B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338" y="2591977"/>
            <a:ext cx="4027634" cy="896748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489644BE-FE0F-4113-992A-A95EEBFC2DA1}"/>
              </a:ext>
            </a:extLst>
          </p:cNvPr>
          <p:cNvSpPr/>
          <p:nvPr/>
        </p:nvSpPr>
        <p:spPr>
          <a:xfrm>
            <a:off x="503338" y="4555908"/>
            <a:ext cx="5176009" cy="6106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TDc_SSiMyungJo_120_OTF"/>
              </a:rPr>
              <a:t>grid-template-columns : </a:t>
            </a:r>
            <a:r>
              <a:rPr lang="ko-KR" altLang="en-US" sz="1200">
                <a:latin typeface="TDc_SSiMyungJo_120_OTF"/>
              </a:rPr>
              <a:t>그리드 컨테이너 안의 칼럼 개수와 너빗값</a:t>
            </a:r>
            <a:endParaRPr lang="en-US" altLang="ko-KR" sz="1200">
              <a:latin typeface="TDc_SSiMyungJo_120_OTF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TDc_SSiMyungJo_120_OTF"/>
              </a:rPr>
              <a:t>grid-template-rows: </a:t>
            </a:r>
            <a:r>
              <a:rPr lang="ko-KR" altLang="en-US" sz="1200">
                <a:latin typeface="TDc_SSiMyungJo_120_OTF"/>
              </a:rPr>
              <a:t>그리드 컨테이너 안의 줄 개수와 너빗값</a:t>
            </a:r>
            <a:endParaRPr lang="ko-KR" altLang="en-US" sz="120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AD9FEBB-D2B5-4BB5-A937-C9A9C339CE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796955"/>
            <a:ext cx="5445431" cy="5695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9587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A70AF9A-3804-4A07-AB5E-4C30F76C6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04-1 </a:t>
            </a:r>
            <a:r>
              <a:rPr lang="ko-KR" altLang="en-US"/>
              <a:t>텍스트 태그 알아보기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1BCBEC5-DC41-49E7-9C95-E5111AF45A24}"/>
              </a:ext>
            </a:extLst>
          </p:cNvPr>
          <p:cNvGrpSpPr/>
          <p:nvPr/>
        </p:nvGrpSpPr>
        <p:grpSpPr>
          <a:xfrm>
            <a:off x="657943" y="1133798"/>
            <a:ext cx="5180794" cy="1470103"/>
            <a:chOff x="6588960" y="2937431"/>
            <a:chExt cx="5180794" cy="1470103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3BF3A454-D126-4440-9668-5DE17673EE64}"/>
                </a:ext>
              </a:extLst>
            </p:cNvPr>
            <p:cNvSpPr/>
            <p:nvPr/>
          </p:nvSpPr>
          <p:spPr>
            <a:xfrm>
              <a:off x="6588960" y="3059210"/>
              <a:ext cx="5102536" cy="1348324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28CF2E5-A517-445A-898F-D091F520421C}"/>
                </a:ext>
              </a:extLst>
            </p:cNvPr>
            <p:cNvSpPr txBox="1"/>
            <p:nvPr/>
          </p:nvSpPr>
          <p:spPr>
            <a:xfrm>
              <a:off x="6737095" y="3374136"/>
              <a:ext cx="5032659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400"/>
                <a:t>기본형 </a:t>
              </a:r>
              <a:r>
                <a:rPr lang="en-US" altLang="ko-KR" sz="1400"/>
                <a:t>: </a:t>
              </a:r>
              <a:r>
                <a:rPr lang="en-US" altLang="ko-KR" sz="1400" b="1">
                  <a:highlight>
                    <a:srgbClr val="FFFF00"/>
                  </a:highlight>
                </a:rPr>
                <a:t>&lt;strong&gt; </a:t>
              </a:r>
              <a:r>
                <a:rPr lang="ko-KR" altLang="en-US" sz="1400" b="1">
                  <a:highlight>
                    <a:srgbClr val="FFFF00"/>
                  </a:highlight>
                </a:rPr>
                <a:t>내용 </a:t>
              </a:r>
              <a:r>
                <a:rPr lang="en-US" altLang="ko-KR" sz="1400" b="1">
                  <a:highlight>
                    <a:srgbClr val="FFFF00"/>
                  </a:highlight>
                </a:rPr>
                <a:t>&lt;/strong&gt;</a:t>
              </a:r>
              <a:r>
                <a:rPr lang="en-US" altLang="ko-KR" sz="1400" b="1"/>
                <a:t>,  </a:t>
              </a:r>
              <a:r>
                <a:rPr lang="en-US" altLang="ko-KR" sz="1400" b="1">
                  <a:highlight>
                    <a:srgbClr val="FFFF00"/>
                  </a:highlight>
                </a:rPr>
                <a:t>&lt;b&gt; </a:t>
              </a:r>
              <a:r>
                <a:rPr lang="ko-KR" altLang="en-US" sz="1400" b="1">
                  <a:highlight>
                    <a:srgbClr val="FFFF00"/>
                  </a:highlight>
                </a:rPr>
                <a:t>내용 </a:t>
              </a:r>
              <a:r>
                <a:rPr lang="en-US" altLang="ko-KR" sz="1400" b="1">
                  <a:highlight>
                    <a:srgbClr val="FFFF00"/>
                  </a:highlight>
                </a:rPr>
                <a:t>&lt;/b&gt;</a:t>
              </a:r>
              <a:endParaRPr lang="en-US" altLang="ko-KR" sz="1400">
                <a:highlight>
                  <a:srgbClr val="FFFF00"/>
                </a:highlight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400"/>
                <a:t>&lt;strong&gt; - </a:t>
              </a:r>
              <a:r>
                <a:rPr lang="ko-KR" altLang="en-US" sz="1400"/>
                <a:t>중요한 내용이라서 강조해야 할 때</a:t>
              </a:r>
              <a:endParaRPr lang="en-US" altLang="ko-KR" sz="1400" b="1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400"/>
                <a:t>&lt;b&gt; - </a:t>
              </a:r>
              <a:r>
                <a:rPr lang="ko-KR" altLang="en-US" sz="1400"/>
                <a:t>단순히 굵게 표시할 때</a:t>
              </a:r>
              <a:endParaRPr lang="en-US" altLang="ko-KR" sz="140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3A69355-DA7D-4AFD-A738-7908A56E740A}"/>
                </a:ext>
              </a:extLst>
            </p:cNvPr>
            <p:cNvSpPr txBox="1"/>
            <p:nvPr/>
          </p:nvSpPr>
          <p:spPr>
            <a:xfrm>
              <a:off x="6737095" y="2937431"/>
              <a:ext cx="358073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b="1"/>
                <a:t>&lt;strong&gt;, &lt;b&gt;</a:t>
              </a:r>
              <a:r>
                <a:rPr lang="ko-KR" altLang="en-US" b="1"/>
                <a:t> </a:t>
              </a:r>
              <a:r>
                <a:rPr lang="en-US" altLang="ko-KR" b="1"/>
                <a:t>– </a:t>
              </a:r>
              <a:r>
                <a:rPr lang="ko-KR" altLang="en-US" b="1"/>
                <a:t>굵게</a:t>
              </a:r>
              <a:r>
                <a:rPr lang="en-US" altLang="ko-KR" b="1"/>
                <a:t> </a:t>
              </a:r>
              <a:r>
                <a:rPr lang="ko-KR" altLang="en-US" b="1"/>
                <a:t>표시</a:t>
              </a: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DBA83184-3A9B-4EA7-BB9D-79E091854B43}"/>
              </a:ext>
            </a:extLst>
          </p:cNvPr>
          <p:cNvGrpSpPr/>
          <p:nvPr/>
        </p:nvGrpSpPr>
        <p:grpSpPr>
          <a:xfrm>
            <a:off x="6433342" y="1040941"/>
            <a:ext cx="5100715" cy="1562960"/>
            <a:chOff x="6587521" y="4989819"/>
            <a:chExt cx="5100715" cy="1562960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C4F3C123-75CD-4B65-A995-D2BBFEC67C8D}"/>
                </a:ext>
              </a:extLst>
            </p:cNvPr>
            <p:cNvSpPr/>
            <p:nvPr/>
          </p:nvSpPr>
          <p:spPr>
            <a:xfrm>
              <a:off x="6587521" y="5204455"/>
              <a:ext cx="5100715" cy="1348324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AACAA8F-2397-44C8-9E53-8D8D00AD8A7B}"/>
                </a:ext>
              </a:extLst>
            </p:cNvPr>
            <p:cNvSpPr txBox="1"/>
            <p:nvPr/>
          </p:nvSpPr>
          <p:spPr>
            <a:xfrm>
              <a:off x="6838980" y="4989819"/>
              <a:ext cx="387575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b="1"/>
                <a:t>&lt;em&gt;, &lt;i&gt;</a:t>
              </a:r>
              <a:r>
                <a:rPr lang="ko-KR" altLang="en-US" b="1"/>
                <a:t> </a:t>
              </a:r>
              <a:r>
                <a:rPr lang="en-US" altLang="ko-KR" b="1"/>
                <a:t>– </a:t>
              </a:r>
              <a:r>
                <a:rPr lang="ko-KR" altLang="en-US" b="1"/>
                <a:t>이탤릭체로 표시하기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8C0BF20-FB50-4FD4-A8E8-07C68E7C529B}"/>
                </a:ext>
              </a:extLst>
            </p:cNvPr>
            <p:cNvSpPr txBox="1"/>
            <p:nvPr/>
          </p:nvSpPr>
          <p:spPr>
            <a:xfrm>
              <a:off x="6735655" y="5349048"/>
              <a:ext cx="4952581" cy="1020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400"/>
                <a:t>기본형 </a:t>
              </a:r>
              <a:r>
                <a:rPr lang="en-US" altLang="ko-KR" sz="1400"/>
                <a:t>: </a:t>
              </a:r>
              <a:r>
                <a:rPr lang="en-US" altLang="ko-KR" sz="1400" b="1">
                  <a:highlight>
                    <a:srgbClr val="FFFF00"/>
                  </a:highlight>
                </a:rPr>
                <a:t>&lt;em&gt; </a:t>
              </a:r>
              <a:r>
                <a:rPr lang="ko-KR" altLang="en-US" sz="1400" b="1">
                  <a:highlight>
                    <a:srgbClr val="FFFF00"/>
                  </a:highlight>
                </a:rPr>
                <a:t>내용 </a:t>
              </a:r>
              <a:r>
                <a:rPr lang="en-US" altLang="ko-KR" sz="1400" b="1">
                  <a:highlight>
                    <a:srgbClr val="FFFF00"/>
                  </a:highlight>
                </a:rPr>
                <a:t>&lt;/em&gt;</a:t>
              </a:r>
              <a:r>
                <a:rPr lang="en-US" altLang="ko-KR" sz="1400" b="1"/>
                <a:t>,  </a:t>
              </a:r>
              <a:r>
                <a:rPr lang="en-US" altLang="ko-KR" sz="1400" b="1">
                  <a:highlight>
                    <a:srgbClr val="FFFF00"/>
                  </a:highlight>
                </a:rPr>
                <a:t>&lt;i&gt; </a:t>
              </a:r>
              <a:r>
                <a:rPr lang="ko-KR" altLang="en-US" sz="1400" b="1">
                  <a:highlight>
                    <a:srgbClr val="FFFF00"/>
                  </a:highlight>
                </a:rPr>
                <a:t>내용 </a:t>
              </a:r>
              <a:r>
                <a:rPr lang="en-US" altLang="ko-KR" sz="1400" b="1">
                  <a:highlight>
                    <a:srgbClr val="FFFF00"/>
                  </a:highlight>
                </a:rPr>
                <a:t>&lt;/i&gt;</a:t>
              </a:r>
              <a:endParaRPr lang="en-US" altLang="ko-KR" sz="1400">
                <a:highlight>
                  <a:srgbClr val="FFFF00"/>
                </a:highlight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400"/>
                <a:t>&lt;em&gt; - </a:t>
              </a:r>
              <a:r>
                <a:rPr lang="ko-KR" altLang="en-US" sz="1400"/>
                <a:t>흐름상 특정 부분을 강조하고 싶을 때</a:t>
              </a:r>
              <a:endParaRPr lang="en-US" altLang="ko-KR" sz="1400"/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400"/>
                <a:t>&lt;i&gt; - </a:t>
              </a:r>
              <a:r>
                <a:rPr lang="ko-KR" altLang="en-US" sz="1400"/>
                <a:t>단순히</a:t>
              </a:r>
              <a:r>
                <a:rPr lang="en-US" altLang="ko-KR" sz="1400"/>
                <a:t> </a:t>
              </a:r>
              <a:r>
                <a:rPr lang="ko-KR" altLang="en-US" sz="1400"/>
                <a:t>이탤릭체로 표시할 때</a:t>
              </a:r>
              <a:endParaRPr lang="en-US" altLang="ko-KR" sz="1200"/>
            </a:p>
          </p:txBody>
        </p: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2EA9D049-009C-43F2-9612-7D4EA461BD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884" y="4681367"/>
            <a:ext cx="3293836" cy="1552925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8618CE0D-DF72-4728-A7CC-E4BC3335BE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4143" y="4780693"/>
            <a:ext cx="3368756" cy="1354274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CB7B088E-E185-4DE8-B6CB-6618624FBD86}"/>
              </a:ext>
            </a:extLst>
          </p:cNvPr>
          <p:cNvSpPr txBox="1"/>
          <p:nvPr/>
        </p:nvSpPr>
        <p:spPr>
          <a:xfrm>
            <a:off x="618814" y="2950136"/>
            <a:ext cx="5180794" cy="1200329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&lt;h1&gt;</a:t>
            </a:r>
            <a:r>
              <a:rPr lang="ko-KR" altLang="en-US" sz="12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레드향</a:t>
            </a:r>
            <a:r>
              <a:rPr lang="en-US" altLang="ko-KR" sz="120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&lt;/h1&gt;</a:t>
            </a:r>
            <a:endParaRPr lang="ko-KR" altLang="en-US" sz="1200" b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&lt;p&gt;</a:t>
            </a:r>
            <a:r>
              <a:rPr lang="ko-KR" altLang="en-US" sz="12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껍질에 붉은 빛이 돌아 </a:t>
            </a:r>
            <a:r>
              <a:rPr lang="en-US" altLang="ko-KR" sz="120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&lt;b&gt;</a:t>
            </a:r>
            <a:r>
              <a:rPr lang="ko-KR" altLang="en-US" sz="12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레드향</a:t>
            </a:r>
            <a:r>
              <a:rPr lang="en-US" altLang="ko-KR" sz="120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&lt;/b&gt;</a:t>
            </a:r>
            <a:r>
              <a:rPr lang="ko-KR" altLang="en-US" sz="12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이라 불린다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sz="120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&lt;/p&gt;</a:t>
            </a:r>
            <a:endParaRPr lang="ko-KR" altLang="en-US" sz="1200" b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&lt;p&gt;</a:t>
            </a:r>
            <a:r>
              <a:rPr lang="ko-KR" altLang="en-US" sz="12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레드향은 한라봉과 귤을 교배한 것으로</a:t>
            </a:r>
            <a:r>
              <a:rPr lang="en-US" altLang="ko-KR" sz="120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&lt;br&gt;</a:t>
            </a:r>
            <a:r>
              <a:rPr lang="ko-KR" altLang="en-US" sz="12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일반 귤보다 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2~3</a:t>
            </a:r>
            <a:r>
              <a:rPr lang="ko-KR" altLang="en-US" sz="12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배 크고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 </a:t>
            </a:r>
            <a:r>
              <a:rPr lang="ko-KR" altLang="en-US" sz="12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과육이 붉고 통통하다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sz="120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&lt;/p&gt;</a:t>
            </a:r>
            <a:endParaRPr lang="ko-KR" altLang="en-US" sz="1200" b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&lt;p&gt;</a:t>
            </a:r>
            <a:r>
              <a:rPr lang="ko-KR" altLang="en-US" sz="12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비타민 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</a:t>
            </a:r>
            <a:r>
              <a:rPr lang="ko-KR" altLang="en-US" sz="12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와 비타민 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</a:t>
            </a:r>
            <a:r>
              <a:rPr lang="ko-KR" altLang="en-US" sz="12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가 풍부해</a:t>
            </a:r>
            <a:r>
              <a:rPr lang="en-US" altLang="ko-KR" sz="120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&lt;br&gt;</a:t>
            </a:r>
            <a:r>
              <a:rPr lang="ko-KR" altLang="en-US" sz="12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20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&lt;strong&gt;</a:t>
            </a:r>
            <a:r>
              <a:rPr lang="ko-KR" altLang="en-US" sz="12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혈액순환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 </a:t>
            </a:r>
            <a:r>
              <a:rPr lang="ko-KR" altLang="en-US" sz="12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감기예방</a:t>
            </a:r>
            <a:r>
              <a:rPr lang="en-US" altLang="ko-KR" sz="120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&lt;/strong&gt;</a:t>
            </a:r>
            <a:r>
              <a:rPr lang="ko-KR" altLang="en-US" sz="12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등에 좋은 것으로 알려져 있다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sz="120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&lt;/p&gt;</a:t>
            </a:r>
            <a:endParaRPr lang="ko-KR" altLang="en-US" sz="1200" b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A6B56C2-565B-4B0C-BEF9-1D42E1353CBA}"/>
              </a:ext>
            </a:extLst>
          </p:cNvPr>
          <p:cNvSpPr txBox="1"/>
          <p:nvPr/>
        </p:nvSpPr>
        <p:spPr>
          <a:xfrm>
            <a:off x="6444143" y="2932537"/>
            <a:ext cx="5652782" cy="1200329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&lt;h1&gt;</a:t>
            </a:r>
            <a:r>
              <a:rPr lang="ko-KR" altLang="en-US" sz="1200" b="0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레드향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&lt;/h1&gt;</a:t>
            </a:r>
            <a:endParaRPr lang="ko-KR" altLang="en-US" sz="1200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&lt;p&gt;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껍질에 붉은 빛이 돌아 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&lt;b&gt;</a:t>
            </a:r>
            <a:r>
              <a:rPr lang="ko-KR" altLang="en-US" sz="1200" b="0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레드향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&lt;/b&gt;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이라 불린다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&lt;/p&gt;</a:t>
            </a:r>
            <a:endParaRPr lang="ko-KR" altLang="en-US" sz="1200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&lt;p&gt;</a:t>
            </a:r>
            <a:r>
              <a:rPr lang="ko-KR" altLang="en-US" sz="1200" b="0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레드향은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 b="0" dirty="0" err="1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em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ko-KR" altLang="en-US" sz="1200" b="0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한라봉과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귤을 교배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 b="0" dirty="0" err="1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em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한 것으로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 b="0" dirty="0" err="1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br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일반 귤보다 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2~3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배 크고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 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과육이 붉고 통통하다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&lt;/p&gt;</a:t>
            </a:r>
            <a:endParaRPr lang="ko-KR" altLang="en-US" sz="1200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&lt;p&gt;&lt;</a:t>
            </a:r>
            <a:r>
              <a:rPr lang="en-US" altLang="ko-KR" sz="1200" b="0" dirty="0" err="1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비타민 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 b="0" dirty="0" err="1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와 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 b="0" dirty="0" err="1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비타민 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 b="0" dirty="0" err="1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가 풍부해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 b="0" dirty="0" err="1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br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&lt;strong&gt;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혈액순환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 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감기예방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&lt;/strong&gt;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등에 좋은 것으로 알려져 있다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&lt;/p&gt;</a:t>
            </a:r>
            <a:endParaRPr lang="ko-KR" altLang="en-US" sz="1200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78865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F42A30-7F35-4EB7-9C18-270E2E5C3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CSS </a:t>
            </a:r>
            <a:r>
              <a:rPr lang="ko-KR" altLang="en-US"/>
              <a:t>그리드 레이아웃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D6B3E83-9718-4833-BC18-44F881095FB7}"/>
              </a:ext>
            </a:extLst>
          </p:cNvPr>
          <p:cNvSpPr/>
          <p:nvPr/>
        </p:nvSpPr>
        <p:spPr>
          <a:xfrm>
            <a:off x="472439" y="1009635"/>
            <a:ext cx="5050174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>
                <a:latin typeface="+mn-ea"/>
              </a:rPr>
              <a:t>상대적인 크기를 지정하는 </a:t>
            </a:r>
            <a:r>
              <a:rPr lang="en-US" altLang="ko-KR" sz="1200" b="1">
                <a:latin typeface="+mn-ea"/>
              </a:rPr>
              <a:t>fr </a:t>
            </a:r>
            <a:r>
              <a:rPr lang="ko-KR" altLang="en-US" sz="1200" b="1">
                <a:latin typeface="+mn-ea"/>
              </a:rPr>
              <a:t>단위</a:t>
            </a:r>
            <a:endParaRPr lang="en-US" altLang="ko-KR" sz="1200" b="1">
              <a:latin typeface="+mn-ea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42743F7-5176-49C9-9252-CB408A65FCF9}"/>
              </a:ext>
            </a:extLst>
          </p:cNvPr>
          <p:cNvSpPr/>
          <p:nvPr/>
        </p:nvSpPr>
        <p:spPr>
          <a:xfrm>
            <a:off x="472439" y="1406656"/>
            <a:ext cx="5050174" cy="6106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/>
              <a:t>칼럼</a:t>
            </a:r>
            <a:r>
              <a:rPr lang="en-US" altLang="ko-KR" sz="1200"/>
              <a:t>/</a:t>
            </a:r>
            <a:r>
              <a:rPr lang="ko-KR" altLang="en-US" sz="1200"/>
              <a:t>줄의 크기를 지정할 때 </a:t>
            </a:r>
            <a:r>
              <a:rPr lang="en-US" altLang="ko-KR" sz="1200"/>
              <a:t>px </a:t>
            </a:r>
            <a:r>
              <a:rPr lang="ko-KR" altLang="en-US" sz="1200"/>
              <a:t>단위는 반응형 웹 디자인에 적합하지 않음 </a:t>
            </a:r>
            <a:r>
              <a:rPr lang="en-US" altLang="ko-KR" sz="1200">
                <a:sym typeface="Wingdings" panose="05000000000000000000" pitchFamily="2" charset="2"/>
              </a:rPr>
              <a:t> </a:t>
            </a:r>
            <a:r>
              <a:rPr lang="ko-KR" altLang="en-US" sz="1200">
                <a:sym typeface="Wingdings" panose="05000000000000000000" pitchFamily="2" charset="2"/>
              </a:rPr>
              <a:t>상대적인 크기를 지정하는 </a:t>
            </a:r>
            <a:r>
              <a:rPr lang="en-US" altLang="ko-KR" sz="1200" b="1">
                <a:sym typeface="Wingdings" panose="05000000000000000000" pitchFamily="2" charset="2"/>
              </a:rPr>
              <a:t>fr</a:t>
            </a:r>
            <a:r>
              <a:rPr lang="en-US" altLang="ko-KR" sz="1200">
                <a:sym typeface="Wingdings" panose="05000000000000000000" pitchFamily="2" charset="2"/>
              </a:rPr>
              <a:t>(fraction)</a:t>
            </a:r>
            <a:r>
              <a:rPr lang="ko-KR" altLang="en-US" sz="1200">
                <a:sym typeface="Wingdings" panose="05000000000000000000" pitchFamily="2" charset="2"/>
              </a:rPr>
              <a:t> 단위 사용</a:t>
            </a:r>
            <a:endParaRPr lang="ko-KR" altLang="en-US" sz="120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8C911AC7-4846-4D7D-B9BB-C20391AE0D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39" y="2479383"/>
            <a:ext cx="2765710" cy="33406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651F06E-134A-48FF-8A4C-2FBD36F408E7}"/>
              </a:ext>
            </a:extLst>
          </p:cNvPr>
          <p:cNvSpPr txBox="1"/>
          <p:nvPr/>
        </p:nvSpPr>
        <p:spPr>
          <a:xfrm>
            <a:off x="406820" y="2138722"/>
            <a:ext cx="36359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>
                <a:solidFill>
                  <a:srgbClr val="0070C0"/>
                </a:solidFill>
              </a:rPr>
              <a:t>예</a:t>
            </a:r>
            <a:r>
              <a:rPr lang="en-US" altLang="ko-KR" sz="1200">
                <a:solidFill>
                  <a:srgbClr val="0070C0"/>
                </a:solidFill>
              </a:rPr>
              <a:t>) </a:t>
            </a:r>
            <a:r>
              <a:rPr lang="ko-KR" altLang="en-US" sz="1200">
                <a:solidFill>
                  <a:srgbClr val="0070C0"/>
                </a:solidFill>
              </a:rPr>
              <a:t>너비의 비율이 </a:t>
            </a:r>
            <a:r>
              <a:rPr lang="en-US" altLang="ko-KR" sz="1200">
                <a:solidFill>
                  <a:srgbClr val="0070C0"/>
                </a:solidFill>
              </a:rPr>
              <a:t>2:1:2</a:t>
            </a:r>
            <a:r>
              <a:rPr lang="ko-KR" altLang="en-US" sz="1200">
                <a:solidFill>
                  <a:srgbClr val="0070C0"/>
                </a:solidFill>
              </a:rPr>
              <a:t>인 칼럼 </a:t>
            </a:r>
            <a:r>
              <a:rPr lang="en-US" altLang="ko-KR" sz="1200">
                <a:solidFill>
                  <a:srgbClr val="0070C0"/>
                </a:solidFill>
              </a:rPr>
              <a:t>3</a:t>
            </a:r>
            <a:r>
              <a:rPr lang="ko-KR" altLang="en-US" sz="1200">
                <a:solidFill>
                  <a:srgbClr val="0070C0"/>
                </a:solidFill>
              </a:rPr>
              <a:t>개를 배치한다면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F509215-D59E-4338-B6FB-0905EE84BD09}"/>
              </a:ext>
            </a:extLst>
          </p:cNvPr>
          <p:cNvSpPr/>
          <p:nvPr/>
        </p:nvSpPr>
        <p:spPr>
          <a:xfrm>
            <a:off x="472439" y="3122890"/>
            <a:ext cx="5050174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>
                <a:latin typeface="+mn-ea"/>
              </a:rPr>
              <a:t>값이 반복된다면 </a:t>
            </a:r>
            <a:r>
              <a:rPr lang="en-US" altLang="ko-KR" sz="1200" b="1">
                <a:latin typeface="+mn-ea"/>
              </a:rPr>
              <a:t>repeat( ) </a:t>
            </a:r>
            <a:r>
              <a:rPr lang="ko-KR" altLang="en-US" sz="1200" b="1">
                <a:latin typeface="+mn-ea"/>
              </a:rPr>
              <a:t>함수</a:t>
            </a:r>
            <a:endParaRPr lang="en-US" altLang="ko-KR" sz="1200" b="1">
              <a:latin typeface="+mn-ea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5616C96-71F5-4337-B9ED-3AEE1E26E9EB}"/>
              </a:ext>
            </a:extLst>
          </p:cNvPr>
          <p:cNvSpPr/>
          <p:nvPr/>
        </p:nvSpPr>
        <p:spPr>
          <a:xfrm>
            <a:off x="472439" y="3519911"/>
            <a:ext cx="5050174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/>
              <a:t>똑같은 값을 여러 번 반복한다면 내장 함수 </a:t>
            </a:r>
            <a:r>
              <a:rPr lang="en-US" altLang="ko-KR" sz="1200"/>
              <a:t>repeat( ) </a:t>
            </a:r>
            <a:r>
              <a:rPr lang="ko-KR" altLang="en-US" sz="1200"/>
              <a:t>함수 사용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0D251474-8EB7-4527-A29A-397DBA1952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058" y="4034717"/>
            <a:ext cx="2540702" cy="1224091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837D5D41-FB3A-4FED-B4E9-06A7E2CDA5A9}"/>
              </a:ext>
            </a:extLst>
          </p:cNvPr>
          <p:cNvSpPr/>
          <p:nvPr/>
        </p:nvSpPr>
        <p:spPr>
          <a:xfrm>
            <a:off x="6579625" y="1009635"/>
            <a:ext cx="5050174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>
                <a:latin typeface="+mn-ea"/>
              </a:rPr>
              <a:t>자동으로 칼럼 개수를 조절하는 </a:t>
            </a:r>
            <a:r>
              <a:rPr lang="en-US" altLang="ko-KR" sz="1200" b="1">
                <a:latin typeface="+mn-ea"/>
              </a:rPr>
              <a:t>auto-fill, auto-fit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DEA95B3-7512-4136-ACED-7B9BC1936C30}"/>
              </a:ext>
            </a:extLst>
          </p:cNvPr>
          <p:cNvSpPr/>
          <p:nvPr/>
        </p:nvSpPr>
        <p:spPr>
          <a:xfrm>
            <a:off x="6520901" y="1406656"/>
            <a:ext cx="5050174" cy="11646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/>
              <a:t>칼럼 너비와 함께 </a:t>
            </a:r>
            <a:r>
              <a:rPr lang="en-US" altLang="ko-KR" sz="1200"/>
              <a:t>auto-fit</a:t>
            </a:r>
            <a:r>
              <a:rPr lang="ko-KR" altLang="en-US" sz="1200"/>
              <a:t>이나 </a:t>
            </a:r>
            <a:r>
              <a:rPr lang="en-US" altLang="ko-KR" sz="1200"/>
              <a:t>auto-fill</a:t>
            </a:r>
            <a:r>
              <a:rPr lang="ko-KR" altLang="en-US" sz="1200"/>
              <a:t>을 지정하면 화면 너비에 따라 칼럼 개수를 조절할 수 있음</a:t>
            </a:r>
            <a:endParaRPr lang="en-US" altLang="ko-KR" sz="120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/>
              <a:t>auto-fit : </a:t>
            </a:r>
            <a:r>
              <a:rPr lang="ko-KR" altLang="en-US" sz="1200"/>
              <a:t>남는 공간 없이 꽉 채우기</a:t>
            </a:r>
            <a:endParaRPr lang="en-US" altLang="ko-KR" sz="120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/>
              <a:t>auto-fill : </a:t>
            </a:r>
            <a:r>
              <a:rPr lang="ko-KR" altLang="en-US" sz="1200"/>
              <a:t>칼럼의 최소 너비까지만 표시하고 남는 공간은 그대로 둠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8E77B98-69DF-4E78-90C0-F0E675984BAA}"/>
              </a:ext>
            </a:extLst>
          </p:cNvPr>
          <p:cNvSpPr txBox="1"/>
          <p:nvPr/>
        </p:nvSpPr>
        <p:spPr>
          <a:xfrm>
            <a:off x="6453789" y="2837248"/>
            <a:ext cx="38005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>
                <a:solidFill>
                  <a:srgbClr val="0070C0"/>
                </a:solidFill>
              </a:rPr>
              <a:t>예</a:t>
            </a:r>
            <a:r>
              <a:rPr lang="en-US" altLang="ko-KR" sz="1200">
                <a:solidFill>
                  <a:srgbClr val="0070C0"/>
                </a:solidFill>
              </a:rPr>
              <a:t>) </a:t>
            </a:r>
            <a:r>
              <a:rPr lang="ko-KR" altLang="en-US" sz="1200">
                <a:solidFill>
                  <a:srgbClr val="0070C0"/>
                </a:solidFill>
              </a:rPr>
              <a:t>너비 </a:t>
            </a:r>
            <a:r>
              <a:rPr lang="en-US" altLang="ko-KR" sz="1200">
                <a:solidFill>
                  <a:srgbClr val="0070C0"/>
                </a:solidFill>
              </a:rPr>
              <a:t>200px</a:t>
            </a:r>
            <a:r>
              <a:rPr lang="ko-KR" altLang="en-US" sz="1200">
                <a:solidFill>
                  <a:srgbClr val="0070C0"/>
                </a:solidFill>
              </a:rPr>
              <a:t>인 칼럼을 화면에 가득찰 때까지 배치</a:t>
            </a: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1871394E-FCD7-47D2-962F-47D0FDD22D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0901" y="3171618"/>
            <a:ext cx="3315793" cy="294737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B19FA04E-F67F-4082-89BD-46B932D8E3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65892" y="4275002"/>
            <a:ext cx="4329681" cy="1939821"/>
          </a:xfrm>
          <a:prstGeom prst="rect">
            <a:avLst/>
          </a:prstGeom>
        </p:spPr>
      </p:pic>
      <p:grpSp>
        <p:nvGrpSpPr>
          <p:cNvPr id="46" name="그룹 45">
            <a:extLst>
              <a:ext uri="{FF2B5EF4-FFF2-40B4-BE49-F238E27FC236}">
                <a16:creationId xmlns:a16="http://schemas.microsoft.com/office/drawing/2014/main" id="{D2C8EEDB-DADC-4437-88D5-73FFF32C35A9}"/>
              </a:ext>
            </a:extLst>
          </p:cNvPr>
          <p:cNvGrpSpPr/>
          <p:nvPr/>
        </p:nvGrpSpPr>
        <p:grpSpPr>
          <a:xfrm>
            <a:off x="5939406" y="3708879"/>
            <a:ext cx="6066795" cy="1318907"/>
            <a:chOff x="5939406" y="3708879"/>
            <a:chExt cx="6066795" cy="1318907"/>
          </a:xfrm>
        </p:grpSpPr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1C65B917-3473-4608-8C8F-1FE1D5C174D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280996" y="3708879"/>
              <a:ext cx="4725205" cy="918231"/>
            </a:xfrm>
            <a:prstGeom prst="rect">
              <a:avLst/>
            </a:prstGeom>
          </p:spPr>
        </p:pic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F2685DFB-FC6F-4E8C-B329-946F3BC14285}"/>
                </a:ext>
              </a:extLst>
            </p:cNvPr>
            <p:cNvSpPr/>
            <p:nvPr/>
          </p:nvSpPr>
          <p:spPr>
            <a:xfrm>
              <a:off x="5939406" y="4869634"/>
              <a:ext cx="3897288" cy="158152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1" name="연결선: 구부러짐 40">
              <a:extLst>
                <a:ext uri="{FF2B5EF4-FFF2-40B4-BE49-F238E27FC236}">
                  <a16:creationId xmlns:a16="http://schemas.microsoft.com/office/drawing/2014/main" id="{BF511AD4-4C0D-437D-B220-38A1100FDB5E}"/>
                </a:ext>
              </a:extLst>
            </p:cNvPr>
            <p:cNvCxnSpPr>
              <a:stCxn id="37" idx="0"/>
              <a:endCxn id="31" idx="2"/>
            </p:cNvCxnSpPr>
            <p:nvPr/>
          </p:nvCxnSpPr>
          <p:spPr>
            <a:xfrm rot="5400000" flipH="1" flipV="1">
              <a:off x="8644562" y="3870598"/>
              <a:ext cx="242524" cy="1755549"/>
            </a:xfrm>
            <a:prstGeom prst="curvedConnector3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20C30318-F0C8-45EC-B880-52F1372DEA61}"/>
              </a:ext>
            </a:extLst>
          </p:cNvPr>
          <p:cNvGrpSpPr/>
          <p:nvPr/>
        </p:nvGrpSpPr>
        <p:grpSpPr>
          <a:xfrm>
            <a:off x="472439" y="5848365"/>
            <a:ext cx="9364255" cy="954847"/>
            <a:chOff x="472439" y="5848365"/>
            <a:chExt cx="9364255" cy="954847"/>
          </a:xfrm>
        </p:grpSpPr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BC71C198-AFCA-4A9A-A9C8-96F3332EA58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72439" y="5920979"/>
              <a:ext cx="5199391" cy="882233"/>
            </a:xfrm>
            <a:prstGeom prst="rect">
              <a:avLst/>
            </a:prstGeom>
          </p:spPr>
        </p:pic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16FE107E-E60E-4060-B7F3-20577AAB67F7}"/>
                </a:ext>
              </a:extLst>
            </p:cNvPr>
            <p:cNvSpPr/>
            <p:nvPr/>
          </p:nvSpPr>
          <p:spPr>
            <a:xfrm>
              <a:off x="5939406" y="5848365"/>
              <a:ext cx="3897288" cy="158152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3" name="연결선: 구부러짐 42">
              <a:extLst>
                <a:ext uri="{FF2B5EF4-FFF2-40B4-BE49-F238E27FC236}">
                  <a16:creationId xmlns:a16="http://schemas.microsoft.com/office/drawing/2014/main" id="{3A68570B-5F14-45DA-97EF-402429C53603}"/>
                </a:ext>
              </a:extLst>
            </p:cNvPr>
            <p:cNvCxnSpPr>
              <a:stCxn id="36" idx="2"/>
              <a:endCxn id="35" idx="3"/>
            </p:cNvCxnSpPr>
            <p:nvPr/>
          </p:nvCxnSpPr>
          <p:spPr>
            <a:xfrm rot="5400000">
              <a:off x="6602151" y="5076196"/>
              <a:ext cx="355579" cy="2216220"/>
            </a:xfrm>
            <a:prstGeom prst="curvedConnector2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25834617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17320A-9BAA-47E0-98D9-470E64F28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CSS </a:t>
            </a:r>
            <a:r>
              <a:rPr lang="ko-KR" altLang="en-US"/>
              <a:t>그리드 레이아웃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A9B76AE-1CBE-4F5B-9991-526723A626CD}"/>
              </a:ext>
            </a:extLst>
          </p:cNvPr>
          <p:cNvSpPr/>
          <p:nvPr/>
        </p:nvSpPr>
        <p:spPr>
          <a:xfrm>
            <a:off x="503338" y="1093188"/>
            <a:ext cx="5050174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>
                <a:latin typeface="+mn-ea"/>
              </a:rPr>
              <a:t>그리드 라인을 사용해 배치하기</a:t>
            </a:r>
            <a:endParaRPr lang="en-US" altLang="ko-KR" sz="1600" b="1">
              <a:latin typeface="+mn-ea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661950E-0A81-4DA2-AD42-206A1EE8EBB2}"/>
              </a:ext>
            </a:extLst>
          </p:cNvPr>
          <p:cNvSpPr/>
          <p:nvPr/>
        </p:nvSpPr>
        <p:spPr>
          <a:xfrm>
            <a:off x="503336" y="1702023"/>
            <a:ext cx="6862197" cy="6177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TDc_SSiMyungJo_120_OTF"/>
              </a:rPr>
              <a:t>CSS </a:t>
            </a:r>
            <a:r>
              <a:rPr lang="ko-KR" altLang="en-US" sz="1200">
                <a:latin typeface="TDc_SSiMyungJo_120_OTF"/>
              </a:rPr>
              <a:t>그리드 레이아웃에는 눈에 보이지 않는 그리드 라인이 포함되어 있음</a:t>
            </a:r>
            <a:endParaRPr lang="en-US" altLang="ko-KR" sz="1200">
              <a:latin typeface="TDc_SSiMyungJo_120_OTF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TDc_SSiMyungJo_120_OTF"/>
              </a:rPr>
              <a:t>그리드 라인을 사용해 그리드 항목을 배치할 수 있음</a:t>
            </a:r>
            <a:endParaRPr lang="en-US" altLang="ko-KR" sz="1200">
              <a:latin typeface="TDc_SSiMyungJo_120_OTF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B45A671-975D-4E3D-8266-3646FD1076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582" y="2319756"/>
            <a:ext cx="4300451" cy="178622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2C068E4-15DB-4F49-B1DC-980A388727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336" y="4263694"/>
            <a:ext cx="4832062" cy="192170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6CDFEC0-1EFB-4B4C-90E8-D300CBC01F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5074" y="635970"/>
            <a:ext cx="4322229" cy="213210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D28CEBE-7B1A-4C64-8CBD-D21EAB4F7D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4492" y="3273224"/>
            <a:ext cx="2852693" cy="149217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99CAA7F4-46E1-4ACA-9151-2DB803F38D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72527" y="2996342"/>
            <a:ext cx="2001891" cy="3753546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7DF43619-78EE-4492-9428-64B34125814A}"/>
              </a:ext>
            </a:extLst>
          </p:cNvPr>
          <p:cNvCxnSpPr/>
          <p:nvPr/>
        </p:nvCxnSpPr>
        <p:spPr>
          <a:xfrm>
            <a:off x="5847127" y="822121"/>
            <a:ext cx="0" cy="6035879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748743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17320A-9BAA-47E0-98D9-470E64F28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CSS </a:t>
            </a:r>
            <a:r>
              <a:rPr lang="ko-KR" altLang="en-US"/>
              <a:t>그리드 레이아웃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A9B76AE-1CBE-4F5B-9991-526723A626CD}"/>
              </a:ext>
            </a:extLst>
          </p:cNvPr>
          <p:cNvSpPr/>
          <p:nvPr/>
        </p:nvSpPr>
        <p:spPr>
          <a:xfrm>
            <a:off x="503338" y="1093188"/>
            <a:ext cx="3816623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>
                <a:latin typeface="+mn-ea"/>
              </a:rPr>
              <a:t>템플릿 영역을 만들어 배치하기</a:t>
            </a:r>
            <a:endParaRPr lang="en-US" altLang="ko-KR" sz="1600" b="1">
              <a:latin typeface="+mn-ea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661950E-0A81-4DA2-AD42-206A1EE8EBB2}"/>
              </a:ext>
            </a:extLst>
          </p:cNvPr>
          <p:cNvSpPr/>
          <p:nvPr/>
        </p:nvSpPr>
        <p:spPr>
          <a:xfrm>
            <a:off x="472439" y="1682191"/>
            <a:ext cx="3847528" cy="3391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latin typeface="TDc_SSiMyungJo_120_OTF"/>
              </a:rPr>
              <a:t>grid-area</a:t>
            </a:r>
            <a:r>
              <a:rPr lang="ko-KR" altLang="en-US" sz="1200">
                <a:latin typeface="TDc_SSiMyungJo_120_OTF"/>
              </a:rPr>
              <a:t> 속성을 사용해 템플릿 영역을 만든 후 배치</a:t>
            </a:r>
            <a:endParaRPr lang="en-US" altLang="ko-KR" sz="1200">
              <a:latin typeface="TDc_SSiMyungJo_120_OTF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7DF43619-78EE-4492-9428-64B34125814A}"/>
              </a:ext>
            </a:extLst>
          </p:cNvPr>
          <p:cNvCxnSpPr/>
          <p:nvPr/>
        </p:nvCxnSpPr>
        <p:spPr>
          <a:xfrm>
            <a:off x="4706224" y="822121"/>
            <a:ext cx="0" cy="6035879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39270276-851A-4E7D-B6D1-C71BB0C31E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337" y="2719584"/>
            <a:ext cx="3646369" cy="175927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5ACE8F9-5A57-4B5B-A102-CF9D4D431DED}"/>
              </a:ext>
            </a:extLst>
          </p:cNvPr>
          <p:cNvSpPr txBox="1"/>
          <p:nvPr/>
        </p:nvSpPr>
        <p:spPr>
          <a:xfrm>
            <a:off x="465846" y="2457974"/>
            <a:ext cx="38475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>
                <a:solidFill>
                  <a:srgbClr val="0070C0"/>
                </a:solidFill>
              </a:rPr>
              <a:t>예</a:t>
            </a:r>
            <a:r>
              <a:rPr lang="en-US" altLang="ko-KR" sz="1100">
                <a:solidFill>
                  <a:srgbClr val="0070C0"/>
                </a:solidFill>
              </a:rPr>
              <a:t>) box1 ~ box4</a:t>
            </a:r>
            <a:r>
              <a:rPr lang="ko-KR" altLang="en-US" sz="1100">
                <a:solidFill>
                  <a:srgbClr val="0070C0"/>
                </a:solidFill>
              </a:rPr>
              <a:t>까지 네 개의 템플릿 영역을 만든 후 배치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F0477B6-5588-4EFF-B44D-964278A1A7D6}"/>
              </a:ext>
            </a:extLst>
          </p:cNvPr>
          <p:cNvSpPr/>
          <p:nvPr/>
        </p:nvSpPr>
        <p:spPr>
          <a:xfrm>
            <a:off x="5018034" y="1093188"/>
            <a:ext cx="2129386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>
                <a:latin typeface="+mn-ea"/>
              </a:rPr>
              <a:t>1) </a:t>
            </a:r>
            <a:r>
              <a:rPr lang="ko-KR" altLang="en-US" sz="1400" b="1">
                <a:latin typeface="+mn-ea"/>
              </a:rPr>
              <a:t>템플릿 영역 만들기</a:t>
            </a:r>
            <a:endParaRPr lang="en-US" altLang="ko-KR" sz="1400" b="1">
              <a:latin typeface="+mn-ea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2418AEE-B86F-404E-B26F-6359F4272034}"/>
              </a:ext>
            </a:extLst>
          </p:cNvPr>
          <p:cNvSpPr/>
          <p:nvPr/>
        </p:nvSpPr>
        <p:spPr>
          <a:xfrm>
            <a:off x="7887068" y="1093187"/>
            <a:ext cx="2758559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>
                <a:latin typeface="+mn-ea"/>
              </a:rPr>
              <a:t>2) </a:t>
            </a:r>
            <a:r>
              <a:rPr lang="ko-KR" altLang="en-US" sz="1400" b="1">
                <a:latin typeface="+mn-ea"/>
              </a:rPr>
              <a:t>템플릿 영역 배치하기</a:t>
            </a:r>
            <a:endParaRPr lang="en-US" altLang="ko-KR" sz="1400" b="1">
              <a:latin typeface="+mn-ea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91829F9-CFCF-4D7A-B208-2893A23A60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2743" y="1772217"/>
            <a:ext cx="2188346" cy="344995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16BC53E9-043C-46BE-B471-8495722847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2882" y="1772217"/>
            <a:ext cx="4449118" cy="207625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B5726892-9A81-498B-97F3-391927427B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4370" y="4584147"/>
            <a:ext cx="3578515" cy="1657263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F2E195CF-B730-4DCB-9946-64B6F7FECB3C}"/>
              </a:ext>
            </a:extLst>
          </p:cNvPr>
          <p:cNvSpPr/>
          <p:nvPr/>
        </p:nvSpPr>
        <p:spPr>
          <a:xfrm>
            <a:off x="7887068" y="4153617"/>
            <a:ext cx="2758559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>
                <a:latin typeface="+mn-ea"/>
              </a:rPr>
              <a:t>3) </a:t>
            </a:r>
            <a:r>
              <a:rPr lang="ko-KR" altLang="en-US" sz="1400" b="1">
                <a:latin typeface="+mn-ea"/>
              </a:rPr>
              <a:t>결과 화면</a:t>
            </a:r>
            <a:endParaRPr lang="en-US" altLang="ko-KR" sz="1400" b="1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01441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예제</a:t>
            </a:r>
            <a:r>
              <a:rPr lang="en-US" altLang="ko-KR" dirty="0" smtClean="0"/>
              <a:t>. </a:t>
            </a:r>
            <a:r>
              <a:rPr lang="ko-KR" altLang="en-US" dirty="0" smtClean="0"/>
              <a:t>블로그 만들기 실습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hlinkClick r:id="rId2"/>
              </a:rPr>
              <a:t>https://github.com/lbcsultan/blog</a:t>
            </a:r>
          </a:p>
          <a:p>
            <a:r>
              <a:rPr lang="en-US" altLang="ko-KR" dirty="0" smtClean="0">
                <a:hlinkClick r:id="rId2"/>
              </a:rPr>
              <a:t>https</a:t>
            </a:r>
            <a:r>
              <a:rPr lang="en-US" altLang="ko-KR" dirty="0">
                <a:hlinkClick r:id="rId2"/>
              </a:rPr>
              <a:t>://lbcsultanblog.netlify.app</a:t>
            </a:r>
            <a:r>
              <a:rPr lang="en-US" altLang="ko-KR" dirty="0" smtClean="0">
                <a:hlinkClick r:id="rId2"/>
              </a:rPr>
              <a:t>/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044D8-7B6D-488F-8BCD-F2B29A5F629A}" type="slidenum">
              <a:rPr lang="ko-KR" altLang="en-US" smtClean="0"/>
              <a:t>163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9536" y="2223529"/>
            <a:ext cx="6346143" cy="4160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930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Bootstrap</a:t>
            </a:r>
            <a:r>
              <a:rPr lang="ko-KR" altLang="en-US" dirty="0" smtClean="0"/>
              <a:t> 소개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 smtClean="0"/>
              <a:t>CSS </a:t>
            </a:r>
            <a:r>
              <a:rPr lang="ko-KR" altLang="en-US" dirty="0" smtClean="0"/>
              <a:t>프레임워크 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복잡한 </a:t>
            </a:r>
            <a:r>
              <a:rPr lang="en-US" altLang="ko-KR" dirty="0" smtClean="0"/>
              <a:t>CSS </a:t>
            </a:r>
            <a:r>
              <a:rPr lang="ko-KR" altLang="en-US" dirty="0" smtClean="0"/>
              <a:t>문법을 사용하지 않고도 </a:t>
            </a:r>
            <a:r>
              <a:rPr lang="en-US" altLang="ko-KR" dirty="0" smtClean="0"/>
              <a:t>CSS</a:t>
            </a:r>
            <a:r>
              <a:rPr lang="ko-KR" altLang="en-US" dirty="0" smtClean="0"/>
              <a:t>를 편리하게 사용할 수 있도록 함 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Bootstrap, Tailwind, </a:t>
            </a:r>
            <a:r>
              <a:rPr lang="en-US" altLang="ko-KR" dirty="0" err="1" smtClean="0"/>
              <a:t>MaterialUI</a:t>
            </a:r>
            <a:r>
              <a:rPr lang="en-US" altLang="ko-KR" dirty="0" smtClean="0"/>
              <a:t> </a:t>
            </a:r>
            <a:r>
              <a:rPr lang="ko-KR" altLang="en-US" dirty="0" smtClean="0"/>
              <a:t>등 </a:t>
            </a:r>
            <a:endParaRPr lang="en-US" altLang="ko-KR" dirty="0" smtClean="0"/>
          </a:p>
          <a:p>
            <a:r>
              <a:rPr lang="en-US" altLang="ko-KR" dirty="0" smtClean="0"/>
              <a:t>Bootstrap</a:t>
            </a:r>
            <a:r>
              <a:rPr lang="ko-KR" altLang="en-US" dirty="0" smtClean="0"/>
              <a:t>이란</a:t>
            </a:r>
            <a:r>
              <a:rPr lang="en-US" altLang="ko-KR" dirty="0" smtClean="0"/>
              <a:t>? </a:t>
            </a:r>
          </a:p>
          <a:p>
            <a:pPr lvl="1"/>
            <a:r>
              <a:rPr lang="ko-KR" altLang="en-US" dirty="0" err="1" smtClean="0"/>
              <a:t>반응형</a:t>
            </a:r>
            <a:r>
              <a:rPr lang="en-US" altLang="ko-KR" dirty="0" smtClean="0"/>
              <a:t>, </a:t>
            </a:r>
            <a:r>
              <a:rPr lang="ko-KR" altLang="en-US" dirty="0" smtClean="0"/>
              <a:t>모바일 우선 </a:t>
            </a:r>
            <a:r>
              <a:rPr lang="ko-KR" altLang="en-US" dirty="0" err="1" smtClean="0"/>
              <a:t>웹페이지를</a:t>
            </a:r>
            <a:r>
              <a:rPr lang="ko-KR" altLang="en-US" dirty="0" smtClean="0"/>
              <a:t> 빠르게 작성할 수 있는 편리한 오픈소스 </a:t>
            </a:r>
            <a:r>
              <a:rPr lang="en-US" altLang="ko-KR" dirty="0" smtClean="0"/>
              <a:t>CSS </a:t>
            </a:r>
            <a:r>
              <a:rPr lang="ko-KR" altLang="en-US" dirty="0" smtClean="0"/>
              <a:t>프레임워크  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트위터</a:t>
            </a:r>
            <a:r>
              <a:rPr lang="ko-KR" altLang="en-US" dirty="0"/>
              <a:t>사</a:t>
            </a:r>
            <a:r>
              <a:rPr lang="ko-KR" altLang="en-US" dirty="0" smtClean="0"/>
              <a:t>에서 개발하여 공개</a:t>
            </a:r>
            <a:endParaRPr lang="en-US" altLang="ko-KR" dirty="0" smtClean="0"/>
          </a:p>
          <a:p>
            <a:pPr lvl="1"/>
            <a:r>
              <a:rPr lang="en-US" altLang="ko-KR" dirty="0">
                <a:hlinkClick r:id="rId2"/>
              </a:rPr>
              <a:t>https://getbootstrap.com</a:t>
            </a:r>
            <a:r>
              <a:rPr lang="en-US" altLang="ko-KR" dirty="0" smtClean="0">
                <a:hlinkClick r:id="rId2"/>
              </a:rPr>
              <a:t>/</a:t>
            </a:r>
            <a:r>
              <a:rPr lang="en-US" altLang="ko-KR" dirty="0" smtClean="0"/>
              <a:t> </a:t>
            </a:r>
          </a:p>
          <a:p>
            <a:pPr lvl="1"/>
            <a:r>
              <a:rPr lang="ko-KR" altLang="en-US" dirty="0" err="1" smtClean="0"/>
              <a:t>현재버전</a:t>
            </a:r>
            <a:r>
              <a:rPr lang="en-US" altLang="ko-KR" dirty="0" smtClean="0"/>
              <a:t>: v5.3 (2023.3)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164</a:t>
            </a:fld>
            <a:endParaRPr lang="ko-KR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5816" y="3189865"/>
            <a:ext cx="3888432" cy="31307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9151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Bootstrap </a:t>
            </a:r>
            <a:r>
              <a:rPr lang="ko-KR" altLang="en-US" dirty="0" smtClean="0"/>
              <a:t>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2136648" y="1340768"/>
            <a:ext cx="3815336" cy="5040560"/>
          </a:xfrm>
        </p:spPr>
        <p:txBody>
          <a:bodyPr>
            <a:normAutofit lnSpcReduction="10000"/>
          </a:bodyPr>
          <a:lstStyle/>
          <a:p>
            <a:r>
              <a:rPr lang="en-US" altLang="ko-KR" dirty="0" smtClean="0"/>
              <a:t>Get Started (</a:t>
            </a:r>
            <a:r>
              <a:rPr lang="ko-KR" altLang="en-US" dirty="0" smtClean="0"/>
              <a:t>시작</a:t>
            </a:r>
            <a:r>
              <a:rPr lang="en-US" altLang="ko-KR" dirty="0" smtClean="0"/>
              <a:t>) </a:t>
            </a:r>
          </a:p>
          <a:p>
            <a:pPr lvl="1"/>
            <a:r>
              <a:rPr lang="en-US" altLang="ko-KR" dirty="0" smtClean="0"/>
              <a:t>CSS setup </a:t>
            </a:r>
          </a:p>
          <a:p>
            <a:pPr lvl="1"/>
            <a:r>
              <a:rPr lang="en-US" altLang="ko-KR" dirty="0" smtClean="0"/>
              <a:t>JS setup </a:t>
            </a:r>
          </a:p>
          <a:p>
            <a:r>
              <a:rPr lang="en-US" altLang="ko-KR" dirty="0" smtClean="0"/>
              <a:t>Layout (</a:t>
            </a:r>
            <a:r>
              <a:rPr lang="ko-KR" altLang="en-US" dirty="0" smtClean="0"/>
              <a:t>레이아웃 이용</a:t>
            </a:r>
            <a:r>
              <a:rPr lang="en-US" altLang="ko-KR" dirty="0" smtClean="0"/>
              <a:t>) </a:t>
            </a:r>
          </a:p>
          <a:p>
            <a:pPr lvl="1"/>
            <a:r>
              <a:rPr lang="en-US" altLang="ko-KR" dirty="0"/>
              <a:t>.</a:t>
            </a:r>
            <a:r>
              <a:rPr lang="en-US" altLang="ko-KR" dirty="0" smtClean="0"/>
              <a:t>container </a:t>
            </a:r>
            <a:endParaRPr lang="en-US" altLang="ko-KR" dirty="0"/>
          </a:p>
          <a:p>
            <a:pPr lvl="1"/>
            <a:r>
              <a:rPr lang="en-US" altLang="ko-KR" dirty="0" smtClean="0"/>
              <a:t>.container-fluid </a:t>
            </a:r>
            <a:endParaRPr lang="en-US" altLang="ko-KR" dirty="0"/>
          </a:p>
          <a:p>
            <a:pPr lvl="1"/>
            <a:r>
              <a:rPr lang="en-US" altLang="ko-KR" dirty="0"/>
              <a:t>.container-{breakpoint</a:t>
            </a:r>
            <a:r>
              <a:rPr lang="en-US" altLang="ko-KR" dirty="0" smtClean="0"/>
              <a:t>} </a:t>
            </a:r>
          </a:p>
          <a:p>
            <a:pPr lvl="1"/>
            <a:r>
              <a:rPr lang="en-US" altLang="ko-KR" dirty="0" smtClean="0"/>
              <a:t>Columns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r>
              <a:rPr lang="en-US" altLang="ko-KR" dirty="0" smtClean="0"/>
              <a:t>Content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Typography </a:t>
            </a:r>
          </a:p>
          <a:p>
            <a:pPr lvl="1"/>
            <a:r>
              <a:rPr lang="en-US" altLang="ko-KR" dirty="0" smtClean="0"/>
              <a:t>Images </a:t>
            </a:r>
          </a:p>
          <a:p>
            <a:pPr lvl="1"/>
            <a:r>
              <a:rPr lang="en-US" altLang="ko-KR" dirty="0" smtClean="0"/>
              <a:t>Tables </a:t>
            </a:r>
          </a:p>
          <a:p>
            <a:r>
              <a:rPr lang="en-US" altLang="ko-KR" dirty="0" smtClean="0"/>
              <a:t>Forms </a:t>
            </a:r>
          </a:p>
          <a:p>
            <a:pPr lvl="1"/>
            <a:r>
              <a:rPr lang="en-US" altLang="ko-KR" dirty="0" smtClean="0"/>
              <a:t>Input, select, </a:t>
            </a:r>
            <a:r>
              <a:rPr lang="en-US" altLang="ko-KR" dirty="0" err="1" smtClean="0"/>
              <a:t>textarea</a:t>
            </a:r>
            <a:r>
              <a:rPr lang="en-US" altLang="ko-KR" dirty="0" smtClean="0"/>
              <a:t> 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165</a:t>
            </a:fld>
            <a:endParaRPr lang="ko-KR" altLang="en-US" dirty="0"/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6601144" y="1340768"/>
            <a:ext cx="3815336" cy="504056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1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1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1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1800" kern="1200">
                <a:solidFill>
                  <a:schemeClr val="tx1"/>
                </a:solidFill>
                <a:latin typeface="HY나무L" pitchFamily="18" charset="-127"/>
                <a:ea typeface="HY나무L" pitchFamily="18" charset="-127"/>
                <a:cs typeface="+mn-cs"/>
              </a:defRPr>
            </a:lvl3pPr>
            <a:lvl4pPr marL="1371600" indent="-228600" algn="l" rtl="0" eaLnBrk="1" latinLnBrk="1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1400" kern="1200">
                <a:solidFill>
                  <a:schemeClr val="tx1"/>
                </a:solidFill>
                <a:latin typeface="휴먼편지체" pitchFamily="18" charset="-127"/>
                <a:ea typeface="휴먼편지체" pitchFamily="18" charset="-127"/>
                <a:cs typeface="+mn-cs"/>
              </a:defRPr>
            </a:lvl4pPr>
            <a:lvl5pPr marL="1828800" indent="-228600" algn="l" rtl="0" eaLnBrk="1" latinLnBrk="1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1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1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Components</a:t>
            </a:r>
          </a:p>
          <a:p>
            <a:pPr lvl="1"/>
            <a:r>
              <a:rPr lang="en-US" altLang="ko-KR" dirty="0"/>
              <a:t>Button, card, carousel </a:t>
            </a:r>
          </a:p>
          <a:p>
            <a:pPr lvl="1"/>
            <a:r>
              <a:rPr lang="en-US" altLang="ko-KR" dirty="0" err="1"/>
              <a:t>Navbar</a:t>
            </a:r>
            <a:r>
              <a:rPr lang="en-US" altLang="ko-KR" dirty="0"/>
              <a:t> (</a:t>
            </a:r>
            <a:r>
              <a:rPr lang="ko-KR" altLang="en-US" dirty="0"/>
              <a:t>메뉴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Icons </a:t>
            </a:r>
          </a:p>
          <a:p>
            <a:r>
              <a:rPr lang="en-US" altLang="ko-KR" dirty="0"/>
              <a:t>Themes    </a:t>
            </a:r>
          </a:p>
          <a:p>
            <a:pPr lvl="1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3764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예제</a:t>
            </a:r>
            <a:r>
              <a:rPr lang="en-US" altLang="ko-KR" dirty="0" smtClean="0"/>
              <a:t>. Bootstrap </a:t>
            </a:r>
            <a:r>
              <a:rPr lang="ko-KR" altLang="en-US" dirty="0" smtClean="0"/>
              <a:t>홈페이지 만들기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>
                <a:hlinkClick r:id="rId2"/>
              </a:rPr>
              <a:t>https://github.com/lbcsultan/criswp2021</a:t>
            </a:r>
          </a:p>
          <a:p>
            <a:r>
              <a:rPr lang="en-US" altLang="ko-KR" dirty="0" smtClean="0">
                <a:hlinkClick r:id="rId2"/>
              </a:rPr>
              <a:t>https</a:t>
            </a:r>
            <a:r>
              <a:rPr lang="en-US" altLang="ko-KR" dirty="0">
                <a:hlinkClick r:id="rId2"/>
              </a:rPr>
              <a:t>://</a:t>
            </a:r>
            <a:r>
              <a:rPr lang="en-US" altLang="ko-KR" dirty="0" smtClean="0">
                <a:hlinkClick r:id="rId2"/>
              </a:rPr>
              <a:t>criswp2021.netlify.app/index.html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166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5600" y="2219505"/>
            <a:ext cx="6545994" cy="4136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903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Github</a:t>
            </a:r>
            <a:r>
              <a:rPr lang="en-US" altLang="ko-KR" dirty="0" smtClean="0"/>
              <a:t> pages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소스를 관리하는 </a:t>
            </a:r>
            <a:r>
              <a:rPr lang="en-US" altLang="ko-KR" dirty="0" smtClean="0"/>
              <a:t>Github.com</a:t>
            </a:r>
            <a:r>
              <a:rPr lang="ko-KR" altLang="en-US" dirty="0" smtClean="0"/>
              <a:t>에서 직접 정적 </a:t>
            </a:r>
            <a:r>
              <a:rPr lang="ko-KR" altLang="en-US" dirty="0" err="1" smtClean="0"/>
              <a:t>웹서비스를</a:t>
            </a:r>
            <a:r>
              <a:rPr lang="ko-KR" altLang="en-US" dirty="0" smtClean="0"/>
              <a:t> 제공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Settings &gt; Pages &gt; Active 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 lvl="1"/>
            <a:r>
              <a:rPr lang="en-US" altLang="ko-KR" dirty="0">
                <a:hlinkClick r:id="rId2"/>
              </a:rPr>
              <a:t>https://lbcsultan.github.io/criswp2021</a:t>
            </a:r>
            <a:r>
              <a:rPr lang="en-US" altLang="ko-KR" dirty="0" smtClean="0">
                <a:hlinkClick r:id="rId2"/>
              </a:rPr>
              <a:t>/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5205" y="2380578"/>
            <a:ext cx="7235119" cy="342917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143" y="2380578"/>
            <a:ext cx="3600756" cy="3506823"/>
          </a:xfrm>
          <a:prstGeom prst="rect">
            <a:avLst/>
          </a:prstGeom>
        </p:spPr>
      </p:pic>
      <p:cxnSp>
        <p:nvCxnSpPr>
          <p:cNvPr id="7" name="직선 화살표 연결선 6"/>
          <p:cNvCxnSpPr/>
          <p:nvPr/>
        </p:nvCxnSpPr>
        <p:spPr>
          <a:xfrm flipH="1">
            <a:off x="9277350" y="1943100"/>
            <a:ext cx="542925" cy="8286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/>
          <p:cNvCxnSpPr/>
          <p:nvPr/>
        </p:nvCxnSpPr>
        <p:spPr>
          <a:xfrm flipV="1">
            <a:off x="4400550" y="5665891"/>
            <a:ext cx="695325" cy="5253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/>
          <p:nvPr/>
        </p:nvCxnSpPr>
        <p:spPr>
          <a:xfrm flipV="1">
            <a:off x="6705600" y="5543550"/>
            <a:ext cx="428625" cy="7810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/>
          <p:nvPr/>
        </p:nvCxnSpPr>
        <p:spPr>
          <a:xfrm flipH="1" flipV="1">
            <a:off x="8562975" y="5609976"/>
            <a:ext cx="428625" cy="6372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/>
          <p:nvPr/>
        </p:nvCxnSpPr>
        <p:spPr>
          <a:xfrm flipH="1" flipV="1">
            <a:off x="9127962" y="3971925"/>
            <a:ext cx="2507707" cy="13936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5850296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Tailwind</a:t>
            </a:r>
            <a:r>
              <a:rPr lang="ko-KR" altLang="en-US" dirty="0" smtClean="0"/>
              <a:t> </a:t>
            </a:r>
            <a:r>
              <a:rPr lang="en-US" altLang="ko-KR" dirty="0" smtClean="0"/>
              <a:t>CSS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Tailwind CSS </a:t>
            </a:r>
          </a:p>
          <a:p>
            <a:pPr lvl="1"/>
            <a:r>
              <a:rPr lang="en-US" altLang="ko-KR" dirty="0">
                <a:hlinkClick r:id="rId2"/>
              </a:rPr>
              <a:t>https://tailwindcss.com</a:t>
            </a:r>
            <a:r>
              <a:rPr lang="en-US" altLang="ko-KR" dirty="0" smtClean="0">
                <a:hlinkClick r:id="rId2"/>
              </a:rPr>
              <a:t>/</a:t>
            </a:r>
            <a:r>
              <a:rPr lang="en-US" altLang="ko-KR" dirty="0" smtClean="0"/>
              <a:t> </a:t>
            </a:r>
          </a:p>
          <a:p>
            <a:pPr lvl="1"/>
            <a:r>
              <a:rPr lang="en-US" altLang="ko-KR" dirty="0" smtClean="0"/>
              <a:t>Utility-First CSS Framework: </a:t>
            </a:r>
            <a:r>
              <a:rPr lang="ko-KR" altLang="en-US" dirty="0" smtClean="0"/>
              <a:t>세분화된 </a:t>
            </a:r>
            <a:r>
              <a:rPr lang="ko-KR" altLang="en-US" dirty="0" err="1" smtClean="0"/>
              <a:t>설정마다</a:t>
            </a:r>
            <a:r>
              <a:rPr lang="ko-KR" altLang="en-US" dirty="0" smtClean="0"/>
              <a:t> 외우기 쉬운 이름의 클래스를 미리 만들어 놓음</a:t>
            </a:r>
            <a:r>
              <a:rPr lang="en-US" altLang="ko-KR" dirty="0" smtClean="0"/>
              <a:t>. </a:t>
            </a:r>
          </a:p>
          <a:p>
            <a:pPr lvl="1"/>
            <a:r>
              <a:rPr lang="en-US" altLang="ko-KR" dirty="0" smtClean="0"/>
              <a:t>HTML </a:t>
            </a:r>
            <a:r>
              <a:rPr lang="ko-KR" altLang="en-US" dirty="0" smtClean="0"/>
              <a:t>페이지에서 클래스 이름을 지정하여 </a:t>
            </a:r>
            <a:r>
              <a:rPr lang="en-US" altLang="ko-KR" dirty="0" smtClean="0"/>
              <a:t>CSS</a:t>
            </a:r>
            <a:r>
              <a:rPr lang="ko-KR" altLang="en-US" dirty="0" smtClean="0"/>
              <a:t>를 직접 세밀하게 설정 가능 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많은 클래스 이름을 사용하면서 코드가 길어지는 단점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유튜브 동영상 강좌 활용 </a:t>
            </a:r>
            <a:endParaRPr lang="en-US" altLang="ko-KR" dirty="0" smtClean="0"/>
          </a:p>
          <a:p>
            <a:pPr lvl="1"/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2786" y="3537742"/>
            <a:ext cx="8279493" cy="2748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356085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Tailwind</a:t>
            </a:r>
            <a:r>
              <a:rPr lang="ko-KR" altLang="en-US" dirty="0"/>
              <a:t> </a:t>
            </a:r>
            <a:r>
              <a:rPr lang="en-US" altLang="ko-KR" dirty="0"/>
              <a:t>CSS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Installation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 lvl="1"/>
            <a:r>
              <a:rPr lang="en-US" altLang="ko-KR" dirty="0">
                <a:hlinkClick r:id="rId2"/>
              </a:rPr>
              <a:t>https://</a:t>
            </a:r>
            <a:r>
              <a:rPr lang="en-US" altLang="ko-KR" dirty="0" smtClean="0">
                <a:hlinkClick r:id="rId2"/>
              </a:rPr>
              <a:t>tailwindcss.com/docs/installation</a:t>
            </a:r>
            <a:r>
              <a:rPr lang="en-US" altLang="ko-KR" dirty="0" smtClean="0"/>
              <a:t> </a:t>
            </a:r>
          </a:p>
          <a:p>
            <a:pPr lvl="1"/>
            <a:r>
              <a:rPr lang="en-US" altLang="ko-KR" dirty="0" smtClean="0"/>
              <a:t>Play</a:t>
            </a:r>
            <a:r>
              <a:rPr lang="ko-KR" altLang="en-US" dirty="0" smtClean="0"/>
              <a:t> </a:t>
            </a:r>
            <a:r>
              <a:rPr lang="en-US" altLang="ko-KR" dirty="0" smtClean="0"/>
              <a:t>CDN  </a:t>
            </a:r>
          </a:p>
          <a:p>
            <a:r>
              <a:rPr lang="en-US" altLang="ko-KR" dirty="0" err="1" smtClean="0"/>
              <a:t>Vscode</a:t>
            </a:r>
            <a:r>
              <a:rPr lang="en-US" altLang="ko-KR" dirty="0" smtClean="0"/>
              <a:t> </a:t>
            </a:r>
            <a:r>
              <a:rPr lang="ko-KR" altLang="en-US" dirty="0" smtClean="0"/>
              <a:t>확장 프로그램</a:t>
            </a:r>
            <a:endParaRPr lang="en-US" altLang="ko-KR" dirty="0" smtClean="0"/>
          </a:p>
          <a:p>
            <a:pPr lvl="1"/>
            <a:r>
              <a:rPr lang="en-US" altLang="ko-KR" dirty="0"/>
              <a:t>IntelliSense for VS </a:t>
            </a:r>
            <a:r>
              <a:rPr lang="en-US" altLang="ko-KR" dirty="0" smtClean="0"/>
              <a:t>Code </a:t>
            </a:r>
            <a:r>
              <a:rPr lang="ko-KR" altLang="en-US" dirty="0" smtClean="0"/>
              <a:t>설치</a:t>
            </a:r>
            <a:endParaRPr lang="en-US" altLang="ko-KR" dirty="0" smtClean="0"/>
          </a:p>
          <a:p>
            <a:r>
              <a:rPr lang="ko-KR" altLang="en-US" dirty="0" smtClean="0"/>
              <a:t>각종 개념 숙지 </a:t>
            </a:r>
            <a:r>
              <a:rPr lang="en-US" altLang="ko-KR" dirty="0" smtClean="0"/>
              <a:t> </a:t>
            </a:r>
          </a:p>
          <a:p>
            <a:pPr lvl="1"/>
            <a:r>
              <a:rPr lang="en-US" altLang="ko-KR" dirty="0" smtClean="0"/>
              <a:t>Layout 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Flexbox &amp; Grid </a:t>
            </a:r>
          </a:p>
          <a:p>
            <a:pPr lvl="1"/>
            <a:r>
              <a:rPr lang="en-US" altLang="ko-KR" dirty="0" smtClean="0"/>
              <a:t>Spacing, Sizing, Typography </a:t>
            </a:r>
          </a:p>
          <a:p>
            <a:pPr lvl="1"/>
            <a:r>
              <a:rPr lang="en-US" altLang="ko-KR" dirty="0" smtClean="0"/>
              <a:t>Background, Borders 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7359" y="1632275"/>
            <a:ext cx="5525271" cy="361047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295870" y="1014196"/>
            <a:ext cx="5308248" cy="58477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pPr marL="0" lvl="2"/>
            <a:r>
              <a:rPr lang="en-US" altLang="ko-KR" sz="1600" b="1" dirty="0" smtClean="0"/>
              <a:t>&lt;head&gt; </a:t>
            </a:r>
            <a:r>
              <a:rPr lang="ko-KR" altLang="en-US" sz="1600" b="1" dirty="0" smtClean="0"/>
              <a:t>영역에 추가 </a:t>
            </a:r>
            <a:endParaRPr lang="en-US" altLang="ko-KR" sz="1600" b="1" dirty="0" smtClean="0"/>
          </a:p>
          <a:p>
            <a:pPr marL="0" lvl="2"/>
            <a:r>
              <a:rPr lang="en-US" altLang="ko-KR" sz="1600" b="1" dirty="0" smtClean="0"/>
              <a:t>&lt;</a:t>
            </a:r>
            <a:r>
              <a:rPr lang="en-US" altLang="ko-KR" sz="1600" b="1" dirty="0"/>
              <a:t>script </a:t>
            </a:r>
            <a:r>
              <a:rPr lang="en-US" altLang="ko-KR" sz="1600" b="1" dirty="0" err="1"/>
              <a:t>src</a:t>
            </a:r>
            <a:r>
              <a:rPr lang="en-US" altLang="ko-KR" sz="1600" b="1" dirty="0"/>
              <a:t>="https://cdn.tailwindcss.com"&gt;&lt;/script</a:t>
            </a:r>
            <a:r>
              <a:rPr lang="en-US" altLang="ko-KR" sz="1600" b="1" dirty="0" smtClean="0"/>
              <a:t>&gt;</a:t>
            </a:r>
            <a:endParaRPr lang="en-US" altLang="ko-KR" sz="1600" b="1" dirty="0"/>
          </a:p>
        </p:txBody>
      </p:sp>
    </p:spTree>
    <p:extLst>
      <p:ext uri="{BB962C8B-B14F-4D97-AF65-F5344CB8AC3E}">
        <p14:creationId xmlns:p14="http://schemas.microsoft.com/office/powerpoint/2010/main" val="17126204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A70AF9A-3804-4A07-AB5E-4C30F76C6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04-2 </a:t>
            </a:r>
            <a:r>
              <a:rPr lang="ko-KR" altLang="en-US"/>
              <a:t>목록 만들기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DBA83184-3A9B-4EA7-BB9D-79E091854B43}"/>
              </a:ext>
            </a:extLst>
          </p:cNvPr>
          <p:cNvGrpSpPr/>
          <p:nvPr/>
        </p:nvGrpSpPr>
        <p:grpSpPr>
          <a:xfrm>
            <a:off x="628161" y="1124831"/>
            <a:ext cx="3927061" cy="4453846"/>
            <a:chOff x="6587521" y="4989819"/>
            <a:chExt cx="5100715" cy="4630796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C4F3C123-75CD-4B65-A995-D2BBFEC67C8D}"/>
                </a:ext>
              </a:extLst>
            </p:cNvPr>
            <p:cNvSpPr/>
            <p:nvPr/>
          </p:nvSpPr>
          <p:spPr>
            <a:xfrm>
              <a:off x="6587521" y="5204452"/>
              <a:ext cx="5100715" cy="4416163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AACAA8F-2397-44C8-9E53-8D8D00AD8A7B}"/>
                </a:ext>
              </a:extLst>
            </p:cNvPr>
            <p:cNvSpPr txBox="1"/>
            <p:nvPr/>
          </p:nvSpPr>
          <p:spPr>
            <a:xfrm>
              <a:off x="6838980" y="4989819"/>
              <a:ext cx="387575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b="1"/>
                <a:t>&lt;ol&gt;, &lt;li&gt; - </a:t>
              </a:r>
              <a:r>
                <a:rPr lang="ko-KR" altLang="en-US" b="1"/>
                <a:t>순서 목록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8C0BF20-FB50-4FD4-A8E8-07C68E7C529B}"/>
                </a:ext>
              </a:extLst>
            </p:cNvPr>
            <p:cNvSpPr txBox="1"/>
            <p:nvPr/>
          </p:nvSpPr>
          <p:spPr>
            <a:xfrm>
              <a:off x="6735655" y="5349048"/>
              <a:ext cx="4952581" cy="39825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600"/>
                <a:t>기본형 </a:t>
              </a:r>
              <a:r>
                <a:rPr lang="en-US" altLang="ko-KR" sz="1600"/>
                <a:t>: </a:t>
              </a:r>
              <a:r>
                <a:rPr lang="en-US" altLang="ko-KR" sz="1400">
                  <a:solidFill>
                    <a:srgbClr val="0070C0"/>
                  </a:solidFill>
                </a:rPr>
                <a:t>&lt;ol&gt;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400">
                  <a:solidFill>
                    <a:srgbClr val="0070C0"/>
                  </a:solidFill>
                </a:rPr>
                <a:t>               &lt;li&gt;</a:t>
              </a:r>
              <a:r>
                <a:rPr lang="ko-KR" altLang="en-US" sz="1400">
                  <a:solidFill>
                    <a:srgbClr val="0070C0"/>
                  </a:solidFill>
                </a:rPr>
                <a:t>항목 </a:t>
              </a:r>
              <a:r>
                <a:rPr lang="en-US" altLang="ko-KR" sz="1400">
                  <a:solidFill>
                    <a:srgbClr val="0070C0"/>
                  </a:solidFill>
                </a:rPr>
                <a:t>1&lt;/li&gt;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400">
                  <a:solidFill>
                    <a:srgbClr val="0070C0"/>
                  </a:solidFill>
                </a:rPr>
                <a:t>               &lt;li&gt;</a:t>
              </a:r>
              <a:r>
                <a:rPr lang="ko-KR" altLang="en-US" sz="1400">
                  <a:solidFill>
                    <a:srgbClr val="0070C0"/>
                  </a:solidFill>
                </a:rPr>
                <a:t>항목 </a:t>
              </a:r>
              <a:r>
                <a:rPr lang="en-US" altLang="ko-KR" sz="1400">
                  <a:solidFill>
                    <a:srgbClr val="0070C0"/>
                  </a:solidFill>
                </a:rPr>
                <a:t>2&lt;/li&gt;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400">
                  <a:solidFill>
                    <a:srgbClr val="0070C0"/>
                  </a:solidFill>
                </a:rPr>
                <a:t>             …….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400">
                  <a:solidFill>
                    <a:srgbClr val="0070C0"/>
                  </a:solidFill>
                </a:rPr>
                <a:t>            &lt;/ol&gt;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600"/>
                <a:t>  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600"/>
                <a:t>각</a:t>
              </a:r>
              <a:r>
                <a:rPr lang="en-US" altLang="ko-KR" sz="1600"/>
                <a:t> </a:t>
              </a:r>
              <a:r>
                <a:rPr lang="ko-KR" altLang="en-US" sz="1600"/>
                <a:t>항목 앞에 숫자가 붙여짐</a:t>
              </a:r>
              <a:endParaRPr lang="en-US" altLang="ko-KR" sz="1600"/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600"/>
                <a:t>type </a:t>
              </a:r>
              <a:r>
                <a:rPr lang="ko-KR" altLang="en-US" sz="1600"/>
                <a:t>속성 </a:t>
              </a:r>
              <a:r>
                <a:rPr lang="en-US" altLang="ko-KR" sz="1600"/>
                <a:t>: </a:t>
              </a:r>
              <a:r>
                <a:rPr lang="ko-KR" altLang="en-US" sz="1600"/>
                <a:t>순서</a:t>
              </a:r>
              <a:r>
                <a:rPr lang="en-US" altLang="ko-KR" sz="1600"/>
                <a:t> </a:t>
              </a:r>
              <a:r>
                <a:rPr lang="ko-KR" altLang="en-US" sz="1600"/>
                <a:t>목록의 숫자 조정</a:t>
              </a:r>
              <a:r>
                <a:rPr lang="en-US" altLang="ko-KR" sz="1600"/>
                <a:t/>
              </a:r>
              <a:br>
                <a:rPr lang="en-US" altLang="ko-KR" sz="1600"/>
              </a:br>
              <a:r>
                <a:rPr lang="en-US" altLang="ko-KR" sz="1400"/>
                <a:t>(1: </a:t>
              </a:r>
              <a:r>
                <a:rPr lang="ko-KR" altLang="en-US" sz="1400"/>
                <a:t>숫자</a:t>
              </a:r>
              <a:r>
                <a:rPr lang="en-US" altLang="ko-KR" sz="1400"/>
                <a:t>, a: </a:t>
              </a:r>
              <a:r>
                <a:rPr lang="ko-KR" altLang="en-US" sz="1400"/>
                <a:t>소문자</a:t>
              </a:r>
              <a:r>
                <a:rPr lang="en-US" altLang="ko-KR" sz="1400"/>
                <a:t>, A:</a:t>
              </a:r>
              <a:r>
                <a:rPr lang="ko-KR" altLang="en-US" sz="1400"/>
                <a:t>대문자</a:t>
              </a:r>
              <a:r>
                <a:rPr lang="en-US" altLang="ko-KR" sz="1400"/>
                <a:t>, i:</a:t>
              </a:r>
              <a:r>
                <a:rPr lang="ko-KR" altLang="en-US" sz="1400"/>
                <a:t>로마소문자</a:t>
              </a:r>
              <a:r>
                <a:rPr lang="en-US" altLang="ko-KR" sz="1400"/>
                <a:t>, I:</a:t>
              </a:r>
              <a:r>
                <a:rPr lang="ko-KR" altLang="en-US" sz="1400"/>
                <a:t>로마대문자</a:t>
              </a:r>
              <a:r>
                <a:rPr lang="en-US" altLang="ko-KR" sz="1400"/>
                <a:t>)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600"/>
                <a:t>start </a:t>
              </a:r>
              <a:r>
                <a:rPr lang="ko-KR" altLang="en-US" sz="1600"/>
                <a:t>속성 </a:t>
              </a:r>
              <a:r>
                <a:rPr lang="en-US" altLang="ko-KR" sz="1600"/>
                <a:t>: </a:t>
              </a:r>
              <a:r>
                <a:rPr lang="ko-KR" altLang="en-US" sz="1600"/>
                <a:t>목록의 시작 번호 수정</a:t>
              </a:r>
              <a:endParaRPr lang="en-US" altLang="ko-KR" sz="1600"/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B1D62875-D65C-4BEB-B96E-E2F8397AD4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9706" y="3831889"/>
            <a:ext cx="5657850" cy="189547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C95C3576-3773-4D3E-B884-468A2518F6F2}"/>
              </a:ext>
            </a:extLst>
          </p:cNvPr>
          <p:cNvSpPr txBox="1"/>
          <p:nvPr/>
        </p:nvSpPr>
        <p:spPr>
          <a:xfrm>
            <a:off x="5018033" y="1420181"/>
            <a:ext cx="7002710" cy="1938992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&lt;h2&gt;</a:t>
            </a:r>
            <a:r>
              <a:rPr lang="ko-KR" altLang="en-US" sz="1200" b="0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레드향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샐러드 레시피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&lt;/h2&gt;</a:t>
            </a:r>
            <a:endParaRPr lang="ko-KR" altLang="en-US" sz="1200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&lt;p&gt;&lt;b&gt;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재료 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: 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&lt;/b&gt;</a:t>
            </a:r>
            <a:r>
              <a:rPr lang="ko-KR" altLang="en-US" sz="1200" b="0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레드향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1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개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 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아보카도 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1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개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 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토마토 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1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개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 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샐러드 채소 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30g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&lt;/p&gt;</a:t>
            </a:r>
            <a:endParaRPr lang="ko-KR" altLang="en-US" sz="1200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&lt;p&gt;&lt;b&gt;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드레싱 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: 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&lt;/b&gt;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올리브유 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1</a:t>
            </a:r>
            <a:r>
              <a:rPr lang="ko-KR" altLang="en-US" sz="1200" b="0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큰술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 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레몬즙 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2</a:t>
            </a:r>
            <a:r>
              <a:rPr lang="ko-KR" altLang="en-US" sz="1200" b="0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큰술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 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꿀 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1</a:t>
            </a:r>
            <a:r>
              <a:rPr lang="ko-KR" altLang="en-US" sz="1200" b="0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큰술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 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소금 약간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&lt;/p&gt;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</a:t>
            </a:r>
          </a:p>
          <a:p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 b="0" dirty="0" err="1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ol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ko-KR" altLang="en-US" sz="1200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&lt;li&gt;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샐러드 채소를 씻고 물기를 제거한 후 준비합니다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&lt;/li&gt;</a:t>
            </a:r>
            <a:endParaRPr lang="ko-KR" altLang="en-US" sz="1200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&lt;li&gt;</a:t>
            </a:r>
            <a:r>
              <a:rPr lang="ko-KR" altLang="en-US" sz="1200" b="0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레드향과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아보카도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 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토마토를 먹기 좋은 크기를 </a:t>
            </a:r>
            <a:r>
              <a:rPr lang="ko-KR" altLang="en-US" sz="1200" b="0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썰어둡니다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&lt;/li&gt;</a:t>
            </a:r>
            <a:endParaRPr lang="ko-KR" altLang="en-US" sz="1200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&lt;li&gt;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드레싱 재료를 믹서에 갈아줍니다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&lt;/li&gt;</a:t>
            </a:r>
            <a:endParaRPr lang="ko-KR" altLang="en-US" sz="1200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&lt;li&gt;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볼에 샐러드 채소와 썰어 둔 </a:t>
            </a:r>
            <a:r>
              <a:rPr lang="ko-KR" altLang="en-US" sz="1200" b="0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레드향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 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아보카도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 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토마토를 넣고 드레싱을 뿌리면 끝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!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&lt;/li&gt;</a:t>
            </a:r>
            <a:endParaRPr lang="ko-KR" altLang="en-US" sz="1200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 b="0" dirty="0" err="1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ol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ko-KR" altLang="en-US" sz="1200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8664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Tailwind</a:t>
            </a:r>
            <a:r>
              <a:rPr lang="ko-KR" altLang="en-US" dirty="0"/>
              <a:t> </a:t>
            </a:r>
            <a:r>
              <a:rPr lang="en-US" altLang="ko-KR" dirty="0"/>
              <a:t>CSS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예제 사이트 </a:t>
            </a:r>
            <a:endParaRPr lang="en-US" altLang="ko-KR" dirty="0" smtClean="0"/>
          </a:p>
          <a:p>
            <a:pPr lvl="1"/>
            <a:r>
              <a:rPr lang="en-US" altLang="ko-KR" dirty="0">
                <a:hlinkClick r:id="rId2"/>
              </a:rPr>
              <a:t>https://</a:t>
            </a:r>
            <a:r>
              <a:rPr lang="en-US" altLang="ko-KR" dirty="0" smtClean="0">
                <a:hlinkClick r:id="rId2"/>
              </a:rPr>
              <a:t>github.com/bradtraversy/tailwind-landing-page</a:t>
            </a:r>
            <a:r>
              <a:rPr lang="en-US" altLang="ko-KR" dirty="0" smtClean="0"/>
              <a:t> </a:t>
            </a:r>
          </a:p>
          <a:p>
            <a:pPr lvl="1"/>
            <a:endParaRPr lang="en-US" altLang="ko-KR" dirty="0"/>
          </a:p>
          <a:p>
            <a:r>
              <a:rPr lang="ko-KR" altLang="en-US" dirty="0" smtClean="0"/>
              <a:t>동영상</a:t>
            </a:r>
            <a:r>
              <a:rPr lang="en-US" altLang="ko-KR" dirty="0" smtClean="0"/>
              <a:t> </a:t>
            </a:r>
            <a:r>
              <a:rPr lang="ko-KR" altLang="en-US" dirty="0" smtClean="0"/>
              <a:t>강의 </a:t>
            </a:r>
            <a:endParaRPr lang="en-US" altLang="ko-KR" dirty="0" smtClean="0"/>
          </a:p>
          <a:p>
            <a:pPr lvl="1"/>
            <a:r>
              <a:rPr lang="en-US" altLang="ko-KR" dirty="0">
                <a:hlinkClick r:id="rId3"/>
              </a:rPr>
              <a:t>https://</a:t>
            </a:r>
            <a:r>
              <a:rPr lang="en-US" altLang="ko-KR" dirty="0" smtClean="0">
                <a:hlinkClick r:id="rId3"/>
              </a:rPr>
              <a:t>www.youtube.com/watch?v=EoDYYPUooKY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395894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A70AF9A-3804-4A07-AB5E-4C30F76C6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04-2 </a:t>
            </a:r>
            <a:r>
              <a:rPr lang="ko-KR" altLang="en-US"/>
              <a:t>목록 만들기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1BCBEC5-DC41-49E7-9C95-E5111AF45A24}"/>
              </a:ext>
            </a:extLst>
          </p:cNvPr>
          <p:cNvGrpSpPr/>
          <p:nvPr/>
        </p:nvGrpSpPr>
        <p:grpSpPr>
          <a:xfrm>
            <a:off x="762632" y="1196175"/>
            <a:ext cx="4086205" cy="2989931"/>
            <a:chOff x="6588960" y="2937431"/>
            <a:chExt cx="4086205" cy="2989931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3BF3A454-D126-4440-9668-5DE17673EE64}"/>
                </a:ext>
              </a:extLst>
            </p:cNvPr>
            <p:cNvSpPr/>
            <p:nvPr/>
          </p:nvSpPr>
          <p:spPr>
            <a:xfrm>
              <a:off x="6588960" y="3059209"/>
              <a:ext cx="4086205" cy="2868153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28CF2E5-A517-445A-898F-D091F520421C}"/>
                </a:ext>
              </a:extLst>
            </p:cNvPr>
            <p:cNvSpPr txBox="1"/>
            <p:nvPr/>
          </p:nvSpPr>
          <p:spPr>
            <a:xfrm>
              <a:off x="6737096" y="3374136"/>
              <a:ext cx="3770290" cy="24052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600"/>
                <a:t>기본형 </a:t>
              </a:r>
              <a:r>
                <a:rPr lang="en-US" altLang="ko-KR" sz="1600"/>
                <a:t>: </a:t>
              </a:r>
              <a:r>
                <a:rPr lang="en-US" altLang="ko-KR" sz="1400">
                  <a:solidFill>
                    <a:srgbClr val="0070C0"/>
                  </a:solidFill>
                </a:rPr>
                <a:t>&lt;ul&gt;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400">
                  <a:solidFill>
                    <a:srgbClr val="0070C0"/>
                  </a:solidFill>
                </a:rPr>
                <a:t>               &lt;li&gt;</a:t>
              </a:r>
              <a:r>
                <a:rPr lang="ko-KR" altLang="en-US" sz="1400">
                  <a:solidFill>
                    <a:srgbClr val="0070C0"/>
                  </a:solidFill>
                </a:rPr>
                <a:t>항목 </a:t>
              </a:r>
              <a:r>
                <a:rPr lang="en-US" altLang="ko-KR" sz="1400">
                  <a:solidFill>
                    <a:srgbClr val="0070C0"/>
                  </a:solidFill>
                </a:rPr>
                <a:t>1&lt;/li&gt;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400">
                  <a:solidFill>
                    <a:srgbClr val="0070C0"/>
                  </a:solidFill>
                </a:rPr>
                <a:t>               &lt;li&gt;</a:t>
              </a:r>
              <a:r>
                <a:rPr lang="ko-KR" altLang="en-US" sz="1400">
                  <a:solidFill>
                    <a:srgbClr val="0070C0"/>
                  </a:solidFill>
                </a:rPr>
                <a:t>항목 </a:t>
              </a:r>
              <a:r>
                <a:rPr lang="en-US" altLang="ko-KR" sz="1400">
                  <a:solidFill>
                    <a:srgbClr val="0070C0"/>
                  </a:solidFill>
                </a:rPr>
                <a:t>2&lt;/li&gt;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400">
                  <a:solidFill>
                    <a:srgbClr val="0070C0"/>
                  </a:solidFill>
                </a:rPr>
                <a:t>             …….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400">
                  <a:solidFill>
                    <a:srgbClr val="0070C0"/>
                  </a:solidFill>
                </a:rPr>
                <a:t>            &lt;/ul&gt;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600"/>
                <a:t>  </a:t>
              </a:r>
              <a:endParaRPr lang="en-US" altLang="ko-KR" sz="1400"/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/>
                <a:t>각</a:t>
              </a:r>
              <a:r>
                <a:rPr lang="en-US" altLang="ko-KR" sz="1400"/>
                <a:t> </a:t>
              </a:r>
              <a:r>
                <a:rPr lang="ko-KR" altLang="en-US" sz="1400"/>
                <a:t>항목 앞에 불릿이 붙여짐</a:t>
              </a:r>
              <a:endParaRPr lang="en-US" altLang="ko-KR" sz="140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3A69355-DA7D-4AFD-A738-7908A56E740A}"/>
                </a:ext>
              </a:extLst>
            </p:cNvPr>
            <p:cNvSpPr txBox="1"/>
            <p:nvPr/>
          </p:nvSpPr>
          <p:spPr>
            <a:xfrm>
              <a:off x="6737095" y="2937431"/>
              <a:ext cx="358073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b="1"/>
                <a:t>&lt;ul&gt;, &lt;li&gt; - </a:t>
              </a:r>
              <a:r>
                <a:rPr lang="ko-KR" altLang="en-US" b="1"/>
                <a:t>순서 없는 목록</a:t>
              </a:r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CD43D717-E09A-4605-A236-B0E304A0F8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0441"/>
          <a:stretch/>
        </p:blipFill>
        <p:spPr>
          <a:xfrm>
            <a:off x="5082125" y="4004534"/>
            <a:ext cx="5924550" cy="183877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BAF006B-C07D-4077-AAE7-FF5061C10CD9}"/>
              </a:ext>
            </a:extLst>
          </p:cNvPr>
          <p:cNvSpPr txBox="1"/>
          <p:nvPr/>
        </p:nvSpPr>
        <p:spPr>
          <a:xfrm>
            <a:off x="4996972" y="1448834"/>
            <a:ext cx="7125049" cy="1938992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&lt;h2&gt;</a:t>
            </a:r>
            <a:r>
              <a:rPr lang="ko-KR" altLang="en-US" sz="1200" b="0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레드향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샐러드 레시피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&lt;/h2&gt;</a:t>
            </a:r>
            <a:endParaRPr lang="ko-KR" altLang="en-US" sz="1200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&lt;p&gt;&lt;b&gt;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재료 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: 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&lt;/b&gt;</a:t>
            </a:r>
            <a:r>
              <a:rPr lang="ko-KR" altLang="en-US" sz="1200" b="0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레드향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1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개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 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아보카도 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1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개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 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토마토 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1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개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 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샐러드 채소 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30g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&lt;/p&gt;</a:t>
            </a:r>
            <a:endParaRPr lang="ko-KR" altLang="en-US" sz="1200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&lt;p&gt;&lt;b&gt;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드레싱 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: 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&lt;/b&gt;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올리브유 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1</a:t>
            </a:r>
            <a:r>
              <a:rPr lang="ko-KR" altLang="en-US" sz="1200" b="0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큰술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 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레몬즙 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2</a:t>
            </a:r>
            <a:r>
              <a:rPr lang="ko-KR" altLang="en-US" sz="1200" b="0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큰술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 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꿀 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1</a:t>
            </a:r>
            <a:r>
              <a:rPr lang="ko-KR" altLang="en-US" sz="1200" b="0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큰술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 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소금 약간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&lt;/p&gt;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</a:t>
            </a:r>
          </a:p>
          <a:p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 b="0" dirty="0" err="1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ul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ko-KR" altLang="en-US" sz="1200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&lt;li&gt;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샐러드 채소를 씻고 물기를 제거한 후 준비합니다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&lt;/li&gt;</a:t>
            </a:r>
            <a:endParaRPr lang="ko-KR" altLang="en-US" sz="1200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&lt;li&gt;</a:t>
            </a:r>
            <a:r>
              <a:rPr lang="ko-KR" altLang="en-US" sz="1200" b="0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레드향과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아보카도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 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토마토를 먹기 좋은 크기를 </a:t>
            </a:r>
            <a:r>
              <a:rPr lang="ko-KR" altLang="en-US" sz="1200" b="0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썰어둡니다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&lt;/li&gt;</a:t>
            </a:r>
            <a:endParaRPr lang="ko-KR" altLang="en-US" sz="1200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&lt;li&gt;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드레싱 재료를 믹서에 갈아줍니다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&lt;/li&gt;</a:t>
            </a:r>
            <a:endParaRPr lang="ko-KR" altLang="en-US" sz="1200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&lt;li&gt;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볼에 샐러드 채소와 썰어 둔 </a:t>
            </a:r>
            <a:r>
              <a:rPr lang="ko-KR" altLang="en-US" sz="1200" b="0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레드향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 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아보카도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 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토마토를 넣고 드레싱을 뿌리면 끝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!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&lt;/li&gt;</a:t>
            </a:r>
            <a:endParaRPr lang="ko-KR" altLang="en-US" sz="1200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 b="0" dirty="0" err="1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ul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ko-KR" altLang="en-US" sz="1200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87637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A70AF9A-3804-4A07-AB5E-4C30F76C6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04-2 </a:t>
            </a:r>
            <a:r>
              <a:rPr lang="ko-KR" altLang="en-US"/>
              <a:t>목록 만들기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1BCBEC5-DC41-49E7-9C95-E5111AF45A24}"/>
              </a:ext>
            </a:extLst>
          </p:cNvPr>
          <p:cNvGrpSpPr/>
          <p:nvPr/>
        </p:nvGrpSpPr>
        <p:grpSpPr>
          <a:xfrm>
            <a:off x="762632" y="1196175"/>
            <a:ext cx="5180794" cy="4457742"/>
            <a:chOff x="6588960" y="2937431"/>
            <a:chExt cx="5180794" cy="4457742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3BF3A454-D126-4440-9668-5DE17673EE64}"/>
                </a:ext>
              </a:extLst>
            </p:cNvPr>
            <p:cNvSpPr/>
            <p:nvPr/>
          </p:nvSpPr>
          <p:spPr>
            <a:xfrm>
              <a:off x="6588960" y="3059208"/>
              <a:ext cx="5102536" cy="4335965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28CF2E5-A517-445A-898F-D091F520421C}"/>
                </a:ext>
              </a:extLst>
            </p:cNvPr>
            <p:cNvSpPr txBox="1"/>
            <p:nvPr/>
          </p:nvSpPr>
          <p:spPr>
            <a:xfrm>
              <a:off x="6737095" y="3374136"/>
              <a:ext cx="5032659" cy="40210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600"/>
                <a:t>기본형 </a:t>
              </a:r>
              <a:r>
                <a:rPr lang="en-US" altLang="ko-KR" sz="1600"/>
                <a:t>: </a:t>
              </a:r>
              <a:r>
                <a:rPr lang="en-US" altLang="ko-KR" sz="1400">
                  <a:solidFill>
                    <a:srgbClr val="0070C0"/>
                  </a:solidFill>
                </a:rPr>
                <a:t>&lt;dl&gt;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400">
                  <a:solidFill>
                    <a:srgbClr val="0070C0"/>
                  </a:solidFill>
                </a:rPr>
                <a:t>               &lt;dt&gt;</a:t>
              </a:r>
              <a:r>
                <a:rPr lang="ko-KR" altLang="en-US" sz="1400">
                  <a:solidFill>
                    <a:srgbClr val="0070C0"/>
                  </a:solidFill>
                </a:rPr>
                <a:t>이름</a:t>
              </a:r>
              <a:r>
                <a:rPr lang="en-US" altLang="ko-KR" sz="1400">
                  <a:solidFill>
                    <a:srgbClr val="0070C0"/>
                  </a:solidFill>
                </a:rPr>
                <a:t>(</a:t>
              </a:r>
              <a:r>
                <a:rPr lang="ko-KR" altLang="en-US" sz="1400">
                  <a:solidFill>
                    <a:srgbClr val="0070C0"/>
                  </a:solidFill>
                </a:rPr>
                <a:t>제목</a:t>
              </a:r>
              <a:r>
                <a:rPr lang="en-US" altLang="ko-KR" sz="1400">
                  <a:solidFill>
                    <a:srgbClr val="0070C0"/>
                  </a:solidFill>
                </a:rPr>
                <a:t>)</a:t>
              </a:r>
              <a:r>
                <a:rPr lang="ko-KR" altLang="en-US" sz="1400">
                  <a:solidFill>
                    <a:srgbClr val="0070C0"/>
                  </a:solidFill>
                </a:rPr>
                <a:t> </a:t>
              </a:r>
              <a:r>
                <a:rPr lang="en-US" altLang="ko-KR" sz="1400">
                  <a:solidFill>
                    <a:srgbClr val="0070C0"/>
                  </a:solidFill>
                </a:rPr>
                <a:t>1&lt;/dt&gt;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400">
                  <a:solidFill>
                    <a:srgbClr val="0070C0"/>
                  </a:solidFill>
                </a:rPr>
                <a:t>               &lt;dd&gt;</a:t>
              </a:r>
              <a:r>
                <a:rPr lang="ko-KR" altLang="en-US" sz="1400">
                  <a:solidFill>
                    <a:srgbClr val="0070C0"/>
                  </a:solidFill>
                </a:rPr>
                <a:t>값</a:t>
              </a:r>
              <a:r>
                <a:rPr lang="en-US" altLang="ko-KR" sz="1400">
                  <a:solidFill>
                    <a:srgbClr val="0070C0"/>
                  </a:solidFill>
                </a:rPr>
                <a:t>(</a:t>
              </a:r>
              <a:r>
                <a:rPr lang="ko-KR" altLang="en-US" sz="1400">
                  <a:solidFill>
                    <a:srgbClr val="0070C0"/>
                  </a:solidFill>
                </a:rPr>
                <a:t>설명</a:t>
              </a:r>
              <a:r>
                <a:rPr lang="en-US" altLang="ko-KR" sz="1400">
                  <a:solidFill>
                    <a:srgbClr val="0070C0"/>
                  </a:solidFill>
                </a:rPr>
                <a:t>)</a:t>
              </a:r>
              <a:r>
                <a:rPr lang="ko-KR" altLang="en-US" sz="1400">
                  <a:solidFill>
                    <a:srgbClr val="0070C0"/>
                  </a:solidFill>
                </a:rPr>
                <a:t> </a:t>
              </a:r>
              <a:r>
                <a:rPr lang="en-US" altLang="ko-KR" sz="1400">
                  <a:solidFill>
                    <a:srgbClr val="0070C0"/>
                  </a:solidFill>
                </a:rPr>
                <a:t>1&lt;/dd&gt;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400">
                  <a:solidFill>
                    <a:srgbClr val="0070C0"/>
                  </a:solidFill>
                </a:rPr>
                <a:t>               &lt;dt&gt;</a:t>
              </a:r>
              <a:r>
                <a:rPr lang="ko-KR" altLang="en-US" sz="1400">
                  <a:solidFill>
                    <a:srgbClr val="0070C0"/>
                  </a:solidFill>
                </a:rPr>
                <a:t>이름</a:t>
              </a:r>
              <a:r>
                <a:rPr lang="en-US" altLang="ko-KR" sz="1400">
                  <a:solidFill>
                    <a:srgbClr val="0070C0"/>
                  </a:solidFill>
                </a:rPr>
                <a:t>(</a:t>
              </a:r>
              <a:r>
                <a:rPr lang="ko-KR" altLang="en-US" sz="1400">
                  <a:solidFill>
                    <a:srgbClr val="0070C0"/>
                  </a:solidFill>
                </a:rPr>
                <a:t>제목</a:t>
              </a:r>
              <a:r>
                <a:rPr lang="en-US" altLang="ko-KR" sz="1400">
                  <a:solidFill>
                    <a:srgbClr val="0070C0"/>
                  </a:solidFill>
                </a:rPr>
                <a:t>)</a:t>
              </a:r>
              <a:r>
                <a:rPr lang="ko-KR" altLang="en-US" sz="1400">
                  <a:solidFill>
                    <a:srgbClr val="0070C0"/>
                  </a:solidFill>
                </a:rPr>
                <a:t> </a:t>
              </a:r>
              <a:r>
                <a:rPr lang="en-US" altLang="ko-KR" sz="1400">
                  <a:solidFill>
                    <a:srgbClr val="0070C0"/>
                  </a:solidFill>
                </a:rPr>
                <a:t>2&lt;/dt&gt;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400">
                  <a:solidFill>
                    <a:srgbClr val="0070C0"/>
                  </a:solidFill>
                </a:rPr>
                <a:t>               &lt;dd&gt;</a:t>
              </a:r>
              <a:r>
                <a:rPr lang="ko-KR" altLang="en-US" sz="1400">
                  <a:solidFill>
                    <a:srgbClr val="0070C0"/>
                  </a:solidFill>
                </a:rPr>
                <a:t>값</a:t>
              </a:r>
              <a:r>
                <a:rPr lang="en-US" altLang="ko-KR" sz="1400">
                  <a:solidFill>
                    <a:srgbClr val="0070C0"/>
                  </a:solidFill>
                </a:rPr>
                <a:t>(</a:t>
              </a:r>
              <a:r>
                <a:rPr lang="ko-KR" altLang="en-US" sz="1400">
                  <a:solidFill>
                    <a:srgbClr val="0070C0"/>
                  </a:solidFill>
                </a:rPr>
                <a:t>설명</a:t>
              </a:r>
              <a:r>
                <a:rPr lang="en-US" altLang="ko-KR" sz="1400">
                  <a:solidFill>
                    <a:srgbClr val="0070C0"/>
                  </a:solidFill>
                </a:rPr>
                <a:t>)</a:t>
              </a:r>
              <a:r>
                <a:rPr lang="ko-KR" altLang="en-US" sz="1400">
                  <a:solidFill>
                    <a:srgbClr val="0070C0"/>
                  </a:solidFill>
                </a:rPr>
                <a:t> </a:t>
              </a:r>
              <a:r>
                <a:rPr lang="en-US" altLang="ko-KR" sz="1400">
                  <a:solidFill>
                    <a:srgbClr val="0070C0"/>
                  </a:solidFill>
                </a:rPr>
                <a:t>2&lt;/dd&gt;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400">
                  <a:solidFill>
                    <a:srgbClr val="0070C0"/>
                  </a:solidFill>
                </a:rPr>
                <a:t>             …….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400">
                  <a:solidFill>
                    <a:srgbClr val="0070C0"/>
                  </a:solidFill>
                </a:rPr>
                <a:t>            &lt;/dl&gt;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600"/>
                <a:t>  </a:t>
              </a:r>
              <a:endParaRPr lang="en-US" altLang="ko-KR" sz="1400"/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/>
                <a:t>‘이름</a:t>
              </a:r>
              <a:r>
                <a:rPr lang="en-US" altLang="ko-KR" sz="1400"/>
                <a:t>(</a:t>
              </a:r>
              <a:r>
                <a:rPr lang="ko-KR" altLang="en-US" sz="1400"/>
                <a:t>제목</a:t>
              </a:r>
              <a:r>
                <a:rPr lang="en-US" altLang="ko-KR" sz="1400"/>
                <a:t>)’</a:t>
              </a:r>
              <a:r>
                <a:rPr lang="ko-KR" altLang="en-US" sz="1400"/>
                <a:t>과 </a:t>
              </a:r>
              <a:r>
                <a:rPr lang="en-US" altLang="ko-KR" sz="1400"/>
                <a:t>‘</a:t>
              </a:r>
              <a:r>
                <a:rPr lang="ko-KR" altLang="en-US" sz="1400"/>
                <a:t>값</a:t>
              </a:r>
              <a:r>
                <a:rPr lang="en-US" altLang="ko-KR" sz="1400"/>
                <a:t>(</a:t>
              </a:r>
              <a:r>
                <a:rPr lang="ko-KR" altLang="en-US" sz="1400"/>
                <a:t>설명</a:t>
              </a:r>
              <a:r>
                <a:rPr lang="en-US" altLang="ko-KR" sz="1400"/>
                <a:t>)‘ </a:t>
              </a:r>
              <a:r>
                <a:rPr lang="ko-KR" altLang="en-US" sz="1400"/>
                <a:t>형태로 된 목록</a:t>
              </a:r>
              <a:endParaRPr lang="en-US" altLang="ko-KR" sz="1400"/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400"/>
                <a:t>&lt;dt&gt; </a:t>
              </a:r>
              <a:r>
                <a:rPr lang="ko-KR" altLang="en-US" sz="1400"/>
                <a:t>태그</a:t>
              </a:r>
              <a:r>
                <a:rPr lang="en-US" altLang="ko-KR" sz="1400"/>
                <a:t> – </a:t>
              </a:r>
              <a:r>
                <a:rPr lang="ko-KR" altLang="en-US" sz="1400"/>
                <a:t>이름</a:t>
              </a:r>
              <a:r>
                <a:rPr lang="en-US" altLang="ko-KR" sz="1400"/>
                <a:t>(</a:t>
              </a:r>
              <a:r>
                <a:rPr lang="ko-KR" altLang="en-US" sz="1400"/>
                <a:t>제목</a:t>
              </a:r>
              <a:r>
                <a:rPr lang="en-US" altLang="ko-KR" sz="1400"/>
                <a:t>) </a:t>
              </a:r>
              <a:r>
                <a:rPr lang="ko-KR" altLang="en-US" sz="1400"/>
                <a:t>지정</a:t>
              </a:r>
              <a:endParaRPr lang="en-US" altLang="ko-KR" sz="1400"/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400"/>
                <a:t>&lt;dd&gt;</a:t>
              </a:r>
              <a:r>
                <a:rPr lang="ko-KR" altLang="en-US" sz="1400"/>
                <a:t> 태그 </a:t>
              </a:r>
              <a:r>
                <a:rPr lang="en-US" altLang="ko-KR" sz="1400"/>
                <a:t>–</a:t>
              </a:r>
              <a:r>
                <a:rPr lang="ko-KR" altLang="en-US" sz="1400"/>
                <a:t> 값</a:t>
              </a:r>
              <a:r>
                <a:rPr lang="en-US" altLang="ko-KR" sz="1400"/>
                <a:t>(</a:t>
              </a:r>
              <a:r>
                <a:rPr lang="ko-KR" altLang="en-US" sz="1400"/>
                <a:t>설명</a:t>
              </a:r>
              <a:r>
                <a:rPr lang="en-US" altLang="ko-KR" sz="1400"/>
                <a:t>) </a:t>
              </a:r>
              <a:r>
                <a:rPr lang="ko-KR" altLang="en-US" sz="1400"/>
                <a:t>지정</a:t>
              </a:r>
              <a:endParaRPr lang="en-US" altLang="ko-KR" sz="1400"/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/>
                <a:t>하나의 </a:t>
              </a:r>
              <a:r>
                <a:rPr lang="en-US" altLang="ko-KR" sz="1400"/>
                <a:t>&lt;dt&gt;</a:t>
              </a:r>
              <a:r>
                <a:rPr lang="ko-KR" altLang="en-US" sz="1400"/>
                <a:t>에 여러 개의 </a:t>
              </a:r>
              <a:r>
                <a:rPr lang="en-US" altLang="ko-KR" sz="1400"/>
                <a:t>&lt;dd&gt; </a:t>
              </a:r>
              <a:r>
                <a:rPr lang="ko-KR" altLang="en-US" sz="1400"/>
                <a:t>값을 가질 수 있다</a:t>
              </a:r>
              <a:endParaRPr lang="ko-KR" altLang="en-US" sz="1200" dirty="0">
                <a:solidFill>
                  <a:srgbClr val="C00000"/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3A69355-DA7D-4AFD-A738-7908A56E740A}"/>
                </a:ext>
              </a:extLst>
            </p:cNvPr>
            <p:cNvSpPr txBox="1"/>
            <p:nvPr/>
          </p:nvSpPr>
          <p:spPr>
            <a:xfrm>
              <a:off x="6737095" y="2937431"/>
              <a:ext cx="358073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b="1"/>
                <a:t>&lt;dl&gt;, &lt;dt&gt;, &lt;dd&gt; - </a:t>
              </a:r>
              <a:r>
                <a:rPr lang="ko-KR" altLang="en-US" b="1"/>
                <a:t>설명 목록</a:t>
              </a: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420577EC-A158-4442-83E2-49B3244936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5777" r="48409"/>
          <a:stretch/>
        </p:blipFill>
        <p:spPr>
          <a:xfrm>
            <a:off x="6503565" y="3707934"/>
            <a:ext cx="2834325" cy="144137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BFDDA45-124E-4CD8-A274-48E0D701E356}"/>
              </a:ext>
            </a:extLst>
          </p:cNvPr>
          <p:cNvSpPr txBox="1"/>
          <p:nvPr/>
        </p:nvSpPr>
        <p:spPr>
          <a:xfrm>
            <a:off x="6503565" y="1397675"/>
            <a:ext cx="2817867" cy="2246769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&lt;h2&gt;</a:t>
            </a:r>
            <a:r>
              <a:rPr lang="ko-KR" altLang="en-US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상품 구성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&lt;/h2&gt;</a:t>
            </a:r>
            <a:r>
              <a:rPr lang="ko-KR" altLang="en-US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endParaRPr lang="en-US" altLang="ko-KR" sz="1400" b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40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&lt;dl&gt;</a:t>
            </a:r>
            <a:endParaRPr lang="ko-KR" altLang="en-US" sz="1400" b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ko-KR" altLang="en-US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&lt;dt&gt;</a:t>
            </a:r>
            <a:r>
              <a:rPr lang="ko-KR" altLang="en-US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선물용 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3kg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&lt;/dt&gt;</a:t>
            </a:r>
            <a:endParaRPr lang="ko-KR" altLang="en-US" sz="1400" b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ko-KR" altLang="en-US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&lt;dd&gt;</a:t>
            </a:r>
            <a:r>
              <a:rPr lang="ko-KR" altLang="en-US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소과 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13~16</a:t>
            </a:r>
            <a:r>
              <a:rPr lang="ko-KR" altLang="en-US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과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&lt;/dd&gt;</a:t>
            </a:r>
            <a:endParaRPr lang="ko-KR" altLang="en-US" sz="1400" b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ko-KR" altLang="en-US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&lt;dd&gt;</a:t>
            </a:r>
            <a:r>
              <a:rPr lang="ko-KR" altLang="en-US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중과 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10~12</a:t>
            </a:r>
            <a:r>
              <a:rPr lang="ko-KR" altLang="en-US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과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&lt;/dd&gt;</a:t>
            </a:r>
            <a:endParaRPr lang="ko-KR" altLang="en-US" sz="1400" b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ko-KR" altLang="en-US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&lt;/dl&gt;</a:t>
            </a:r>
            <a:endParaRPr lang="ko-KR" altLang="en-US" sz="1400" b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ko-KR" altLang="en-US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&lt;dl&gt;</a:t>
            </a:r>
            <a:endParaRPr lang="ko-KR" altLang="en-US" sz="1400" b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ko-KR" altLang="en-US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&lt;dt&gt;</a:t>
            </a:r>
            <a:r>
              <a:rPr lang="ko-KR" altLang="en-US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선물용 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5kg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&lt;/dt&gt;</a:t>
            </a:r>
            <a:endParaRPr lang="ko-KR" altLang="en-US" sz="1400" b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ko-KR" altLang="en-US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&lt;dd&gt;</a:t>
            </a:r>
            <a:r>
              <a:rPr lang="ko-KR" altLang="en-US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중과 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15~19</a:t>
            </a:r>
            <a:r>
              <a:rPr lang="ko-KR" altLang="en-US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과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&lt;/dd&gt;</a:t>
            </a:r>
            <a:endParaRPr lang="ko-KR" altLang="en-US" sz="1400" b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ko-KR" altLang="en-US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&lt;/dl&gt;</a:t>
            </a:r>
            <a:r>
              <a:rPr lang="ko-KR" altLang="en-US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</a:t>
            </a:r>
          </a:p>
        </p:txBody>
      </p:sp>
    </p:spTree>
    <p:extLst>
      <p:ext uri="{BB962C8B-B14F-4D97-AF65-F5344CB8AC3E}">
        <p14:creationId xmlns:p14="http://schemas.microsoft.com/office/powerpoint/2010/main" val="42941559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r>
              <a:rPr lang="en-US" altLang="ko-KR" dirty="0" smtClean="0"/>
              <a:t>. HTML &amp; CSS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72437" y="1014196"/>
            <a:ext cx="11240193" cy="5018856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3. HTML </a:t>
            </a:r>
            <a:r>
              <a:rPr lang="ko-KR" altLang="en-US" dirty="0" smtClean="0"/>
              <a:t>기본문서 만들기 </a:t>
            </a:r>
            <a:endParaRPr lang="en-US" altLang="ko-KR" dirty="0" smtClean="0"/>
          </a:p>
          <a:p>
            <a:r>
              <a:rPr lang="en-US" altLang="ko-KR" dirty="0" smtClean="0"/>
              <a:t>4. </a:t>
            </a:r>
            <a:r>
              <a:rPr lang="ko-KR" altLang="en-US" dirty="0" smtClean="0"/>
              <a:t>다양한 내용 입력하기 </a:t>
            </a:r>
            <a:endParaRPr lang="en-US" altLang="ko-KR" dirty="0" smtClean="0"/>
          </a:p>
          <a:p>
            <a:r>
              <a:rPr lang="en-US" altLang="ko-KR" dirty="0" smtClean="0"/>
              <a:t>5. </a:t>
            </a:r>
            <a:r>
              <a:rPr lang="ko-KR" altLang="en-US" dirty="0" err="1" smtClean="0"/>
              <a:t>입력양식</a:t>
            </a:r>
            <a:r>
              <a:rPr lang="ko-KR" altLang="en-US" dirty="0" smtClean="0"/>
              <a:t> 작성하기 </a:t>
            </a:r>
            <a:endParaRPr lang="en-US" altLang="ko-KR" dirty="0" smtClean="0"/>
          </a:p>
          <a:p>
            <a:r>
              <a:rPr lang="en-US" altLang="ko-KR" dirty="0" smtClean="0"/>
              <a:t>6. CSS </a:t>
            </a:r>
            <a:r>
              <a:rPr lang="ko-KR" altLang="en-US" dirty="0" smtClean="0"/>
              <a:t>기본 </a:t>
            </a:r>
            <a:endParaRPr lang="en-US" altLang="ko-KR" dirty="0" smtClean="0"/>
          </a:p>
          <a:p>
            <a:r>
              <a:rPr lang="en-US" altLang="ko-KR" dirty="0" smtClean="0"/>
              <a:t>7. </a:t>
            </a:r>
            <a:r>
              <a:rPr lang="ko-KR" altLang="en-US" dirty="0" smtClean="0"/>
              <a:t>텍스트를 표현하는 다양한 스타일 </a:t>
            </a:r>
            <a:endParaRPr lang="en-US" altLang="ko-KR" dirty="0" smtClean="0"/>
          </a:p>
          <a:p>
            <a:r>
              <a:rPr lang="en-US" altLang="ko-KR" dirty="0" smtClean="0"/>
              <a:t>8. </a:t>
            </a:r>
            <a:r>
              <a:rPr lang="ko-KR" altLang="en-US" dirty="0" smtClean="0"/>
              <a:t>레이아웃을 구성하는 </a:t>
            </a:r>
            <a:r>
              <a:rPr lang="en-US" altLang="ko-KR" dirty="0" smtClean="0"/>
              <a:t>CSS </a:t>
            </a:r>
            <a:r>
              <a:rPr lang="ko-KR" altLang="en-US" dirty="0" err="1" smtClean="0"/>
              <a:t>박스모델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r>
              <a:rPr lang="en-US" altLang="ko-KR" dirty="0" smtClean="0"/>
              <a:t>9. </a:t>
            </a:r>
            <a:r>
              <a:rPr lang="ko-KR" altLang="en-US" dirty="0" smtClean="0"/>
              <a:t>이미지와 </a:t>
            </a:r>
            <a:r>
              <a:rPr lang="ko-KR" altLang="en-US" dirty="0" err="1" smtClean="0"/>
              <a:t>그러데이션</a:t>
            </a:r>
            <a:r>
              <a:rPr lang="ko-KR" altLang="en-US" dirty="0" smtClean="0"/>
              <a:t> 효과로 배경 꾸미기 </a:t>
            </a:r>
            <a:endParaRPr lang="en-US" altLang="ko-KR" dirty="0" smtClean="0"/>
          </a:p>
          <a:p>
            <a:r>
              <a:rPr lang="en-US" altLang="ko-KR" dirty="0" smtClean="0"/>
              <a:t>10. CSS </a:t>
            </a:r>
            <a:r>
              <a:rPr lang="ko-KR" altLang="en-US" dirty="0" smtClean="0"/>
              <a:t>고급 </a:t>
            </a:r>
            <a:r>
              <a:rPr lang="ko-KR" altLang="en-US" dirty="0" err="1" smtClean="0"/>
              <a:t>선택자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r>
              <a:rPr lang="en-US" altLang="ko-KR" dirty="0" smtClean="0"/>
              <a:t>11. </a:t>
            </a:r>
            <a:r>
              <a:rPr lang="ko-KR" altLang="en-US" dirty="0" err="1" smtClean="0"/>
              <a:t>트랜지션과</a:t>
            </a:r>
            <a:r>
              <a:rPr lang="ko-KR" altLang="en-US" dirty="0" smtClean="0"/>
              <a:t> 애니메이션 </a:t>
            </a:r>
            <a:endParaRPr lang="en-US" altLang="ko-KR" dirty="0" smtClean="0"/>
          </a:p>
          <a:p>
            <a:r>
              <a:rPr lang="en-US" altLang="ko-KR" dirty="0" smtClean="0"/>
              <a:t>12. </a:t>
            </a:r>
            <a:r>
              <a:rPr lang="ko-KR" altLang="en-US" dirty="0" err="1" smtClean="0"/>
              <a:t>반응형</a:t>
            </a:r>
            <a:r>
              <a:rPr lang="ko-KR" altLang="en-US" dirty="0" smtClean="0"/>
              <a:t> 웹과 미디어 쿼리 </a:t>
            </a:r>
            <a:endParaRPr lang="en-US" altLang="ko-KR" dirty="0" smtClean="0"/>
          </a:p>
          <a:p>
            <a:r>
              <a:rPr lang="ko-KR" altLang="en-US" dirty="0" smtClean="0"/>
              <a:t>블로그 예제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81099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A70AF9A-3804-4A07-AB5E-4C30F76C6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04-3 </a:t>
            </a:r>
            <a:r>
              <a:rPr lang="ko-KR" altLang="en-US"/>
              <a:t>표 만들기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3A69355-DA7D-4AFD-A738-7908A56E740A}"/>
              </a:ext>
            </a:extLst>
          </p:cNvPr>
          <p:cNvSpPr txBox="1"/>
          <p:nvPr/>
        </p:nvSpPr>
        <p:spPr>
          <a:xfrm>
            <a:off x="910767" y="1196175"/>
            <a:ext cx="358073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b="1"/>
              <a:t>표의 구성 요소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278B879-1C92-452C-9128-6A7840060A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309" y="1657786"/>
            <a:ext cx="3067050" cy="2505075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2E8FAC2F-18D0-49E7-A32C-2F94EE7B5AE3}"/>
              </a:ext>
            </a:extLst>
          </p:cNvPr>
          <p:cNvGrpSpPr/>
          <p:nvPr/>
        </p:nvGrpSpPr>
        <p:grpSpPr>
          <a:xfrm>
            <a:off x="653328" y="4607065"/>
            <a:ext cx="5100715" cy="1186298"/>
            <a:chOff x="6587521" y="4989819"/>
            <a:chExt cx="5100715" cy="1186298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F0A3FA59-D125-49FF-9A80-6D04CA61F1B5}"/>
                </a:ext>
              </a:extLst>
            </p:cNvPr>
            <p:cNvSpPr/>
            <p:nvPr/>
          </p:nvSpPr>
          <p:spPr>
            <a:xfrm>
              <a:off x="6587521" y="5204454"/>
              <a:ext cx="5100715" cy="971663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5BA8E2B-A3D0-4739-9181-CB6A68EB9089}"/>
                </a:ext>
              </a:extLst>
            </p:cNvPr>
            <p:cNvSpPr txBox="1"/>
            <p:nvPr/>
          </p:nvSpPr>
          <p:spPr>
            <a:xfrm>
              <a:off x="6838980" y="4989819"/>
              <a:ext cx="387575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b="1"/>
                <a:t>표를 만드는 태그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F8E701F-4601-4B0B-A283-28A658C415C5}"/>
                </a:ext>
              </a:extLst>
            </p:cNvPr>
            <p:cNvSpPr txBox="1"/>
            <p:nvPr/>
          </p:nvSpPr>
          <p:spPr>
            <a:xfrm>
              <a:off x="6735655" y="5349048"/>
              <a:ext cx="4952581" cy="6970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400" b="1"/>
                <a:t>&lt;caption&gt;</a:t>
              </a:r>
              <a:r>
                <a:rPr lang="ko-KR" altLang="en-US" sz="1400" b="1"/>
                <a:t> </a:t>
              </a:r>
              <a:r>
                <a:rPr lang="en-US" altLang="ko-KR" sz="1400"/>
                <a:t>:</a:t>
              </a:r>
              <a:r>
                <a:rPr lang="ko-KR" altLang="en-US" sz="1400"/>
                <a:t> 표 제목 </a:t>
              </a:r>
              <a:r>
                <a:rPr lang="en-US" altLang="ko-KR" sz="1400"/>
                <a:t>, </a:t>
              </a:r>
              <a:r>
                <a:rPr lang="en-US" altLang="ko-KR" sz="1400" b="1"/>
                <a:t>&lt;table&gt; </a:t>
              </a:r>
              <a:r>
                <a:rPr lang="en-US" altLang="ko-KR" sz="1400"/>
                <a:t>: </a:t>
              </a:r>
              <a:r>
                <a:rPr lang="ko-KR" altLang="en-US" sz="1400"/>
                <a:t>표 전체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400" b="1"/>
                <a:t>&lt;tr&gt; </a:t>
              </a:r>
              <a:r>
                <a:rPr lang="en-US" altLang="ko-KR" sz="1400"/>
                <a:t>: </a:t>
              </a:r>
              <a:r>
                <a:rPr lang="ko-KR" altLang="en-US" sz="1400"/>
                <a:t>행</a:t>
              </a:r>
              <a:r>
                <a:rPr lang="en-US" altLang="ko-KR" sz="1400"/>
                <a:t>, </a:t>
              </a:r>
              <a:r>
                <a:rPr lang="en-US" altLang="ko-KR" sz="1400" b="1"/>
                <a:t>&lt;td&gt; </a:t>
              </a:r>
              <a:r>
                <a:rPr lang="en-US" altLang="ko-KR" sz="1400"/>
                <a:t>: </a:t>
              </a:r>
              <a:r>
                <a:rPr lang="ko-KR" altLang="en-US" sz="1400"/>
                <a:t>셀</a:t>
              </a:r>
              <a:r>
                <a:rPr lang="en-US" altLang="ko-KR" sz="1400"/>
                <a:t>, </a:t>
              </a:r>
              <a:r>
                <a:rPr lang="en-US" altLang="ko-KR" sz="1400" b="1"/>
                <a:t>&lt;th&gt; </a:t>
              </a:r>
              <a:r>
                <a:rPr lang="en-US" altLang="ko-KR" sz="1400"/>
                <a:t>:</a:t>
              </a:r>
              <a:r>
                <a:rPr lang="en-US" altLang="ko-KR" sz="1400" b="1"/>
                <a:t> </a:t>
              </a:r>
              <a:r>
                <a:rPr lang="ko-KR" altLang="en-US" sz="1400"/>
                <a:t>제목 셀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CBA2E080-1286-4BB2-8089-A60A550753DF}"/>
              </a:ext>
            </a:extLst>
          </p:cNvPr>
          <p:cNvSpPr txBox="1"/>
          <p:nvPr/>
        </p:nvSpPr>
        <p:spPr>
          <a:xfrm>
            <a:off x="6754813" y="1313621"/>
            <a:ext cx="4635725" cy="4154984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&lt;table&gt;</a:t>
            </a:r>
            <a:endParaRPr lang="en-US" altLang="ko-KR" sz="1200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&lt;caption&gt;</a:t>
            </a:r>
            <a:r>
              <a:rPr lang="ko-KR" altLang="en-US" sz="1200" b="0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선물용과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가정용 상품 구성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&lt;/caption&gt;</a:t>
            </a:r>
            <a:endParaRPr lang="en-US" altLang="ko-KR" sz="1200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 b="0" dirty="0" err="1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tr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  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 b="0" dirty="0" err="1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용도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 b="0" dirty="0" err="1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  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 b="0" dirty="0" err="1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중량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 b="0" dirty="0" err="1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  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 b="0" dirty="0" err="1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ko-KR" altLang="en-US" sz="1200" b="0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갯수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 b="0" dirty="0" err="1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  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 b="0" dirty="0" err="1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가격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 b="0" dirty="0" err="1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 b="0" dirty="0" err="1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tr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 b="0" dirty="0" err="1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tr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  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&lt;td&gt;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선물용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&lt;/td&gt;</a:t>
            </a:r>
            <a:endParaRPr lang="en-US" altLang="ko-KR" sz="1200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  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&lt;td&gt;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3kg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&lt;/td&gt;</a:t>
            </a:r>
            <a:endParaRPr lang="en-US" altLang="ko-KR" sz="1200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  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&lt;td&gt;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11~16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과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&lt;/td&gt;</a:t>
            </a:r>
            <a:endParaRPr lang="en-US" altLang="ko-KR" sz="1200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  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&lt;td&gt;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35,000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원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&lt;/td&gt;</a:t>
            </a:r>
            <a:endParaRPr lang="en-US" altLang="ko-KR" sz="1200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 b="0" dirty="0" err="1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tr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</a:t>
            </a:r>
            <a:r>
              <a:rPr lang="en-US" altLang="ko-KR" sz="1200" dirty="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……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 b="0" dirty="0" err="1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tr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  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&lt;td&gt;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가정용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&lt;/td&gt;</a:t>
            </a:r>
            <a:endParaRPr lang="en-US" altLang="ko-KR" sz="1200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  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&lt;td&gt;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5kg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&lt;/td&gt;</a:t>
            </a:r>
            <a:endParaRPr lang="en-US" altLang="ko-KR" sz="1200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  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&lt;td&gt;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18~26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과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&lt;/td&gt;</a:t>
            </a:r>
            <a:endParaRPr lang="en-US" altLang="ko-KR" sz="1200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  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&lt;td&gt;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47,000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원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&lt;/td&gt;</a:t>
            </a:r>
            <a:endParaRPr lang="en-US" altLang="ko-KR" sz="1200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 b="0" dirty="0" err="1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tr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</a:t>
            </a: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&lt;/table&gt;</a:t>
            </a:r>
            <a:endParaRPr lang="en-US" altLang="ko-KR" sz="1200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3AEC687-1211-4B92-A30D-49BB6A2436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3957" y="4791731"/>
            <a:ext cx="2944186" cy="1868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556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A70AF9A-3804-4A07-AB5E-4C30F76C6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04-3 </a:t>
            </a:r>
            <a:r>
              <a:rPr lang="ko-KR" altLang="en-US"/>
              <a:t>표 만들기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1BCBEC5-DC41-49E7-9C95-E5111AF45A24}"/>
              </a:ext>
            </a:extLst>
          </p:cNvPr>
          <p:cNvGrpSpPr/>
          <p:nvPr/>
        </p:nvGrpSpPr>
        <p:grpSpPr>
          <a:xfrm>
            <a:off x="762632" y="1196175"/>
            <a:ext cx="6066007" cy="3249990"/>
            <a:chOff x="6588960" y="2937431"/>
            <a:chExt cx="5180794" cy="3249990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3BF3A454-D126-4440-9668-5DE17673EE64}"/>
                </a:ext>
              </a:extLst>
            </p:cNvPr>
            <p:cNvSpPr/>
            <p:nvPr/>
          </p:nvSpPr>
          <p:spPr>
            <a:xfrm>
              <a:off x="6588960" y="3059208"/>
              <a:ext cx="5102536" cy="3128213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28CF2E5-A517-445A-898F-D091F520421C}"/>
                </a:ext>
              </a:extLst>
            </p:cNvPr>
            <p:cNvSpPr txBox="1"/>
            <p:nvPr/>
          </p:nvSpPr>
          <p:spPr>
            <a:xfrm>
              <a:off x="6737095" y="3374136"/>
              <a:ext cx="5032659" cy="2630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600"/>
                <a:t>표의 구조를 </a:t>
              </a:r>
              <a:r>
                <a:rPr lang="en-US" altLang="ko-KR" sz="1600"/>
                <a:t>‘</a:t>
              </a:r>
              <a:r>
                <a:rPr lang="ko-KR" altLang="en-US" sz="1600"/>
                <a:t>제목</a:t>
              </a:r>
              <a:r>
                <a:rPr lang="en-US" altLang="ko-KR" sz="1600"/>
                <a:t>’</a:t>
              </a:r>
              <a:r>
                <a:rPr lang="ko-KR" altLang="en-US" sz="1600"/>
                <a:t>과 </a:t>
              </a:r>
              <a:r>
                <a:rPr lang="en-US" altLang="ko-KR" sz="1600"/>
                <a:t>‘</a:t>
              </a:r>
              <a:r>
                <a:rPr lang="ko-KR" altLang="en-US" sz="1600"/>
                <a:t>본문</a:t>
              </a:r>
              <a:r>
                <a:rPr lang="en-US" altLang="ko-KR" sz="1600"/>
                <a:t>’, ‘</a:t>
              </a:r>
              <a:r>
                <a:rPr lang="ko-KR" altLang="en-US" sz="1600"/>
                <a:t>요약</a:t>
              </a:r>
              <a:r>
                <a:rPr lang="en-US" altLang="ko-KR" sz="1600"/>
                <a:t>’</a:t>
              </a:r>
              <a:r>
                <a:rPr lang="ko-KR" altLang="en-US" sz="1600"/>
                <a:t> 부분으로 나눈다</a:t>
              </a:r>
              <a:r>
                <a:rPr lang="en-US" altLang="ko-KR" sz="1600"/>
                <a:t>.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600"/>
                <a:t>&lt;thead&gt;, &lt;tbody&gt;, &lt;tfoot&gt; </a:t>
              </a:r>
              <a:r>
                <a:rPr lang="ko-KR" altLang="en-US" sz="1600"/>
                <a:t>태그 사용</a:t>
              </a:r>
              <a:endParaRPr lang="en-US" altLang="ko-KR" sz="1600"/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600"/>
                <a:t>웹 브라우저 화면에서 보이지 않지만</a:t>
              </a:r>
              <a:r>
                <a:rPr lang="en-US" altLang="ko-KR" sz="1600"/>
                <a:t>, </a:t>
              </a:r>
              <a:r>
                <a:rPr lang="ko-KR" altLang="en-US" sz="1600"/>
                <a:t>화면 낭독기나 자바스크립트 등에서 읽을 수 있다</a:t>
              </a:r>
              <a:r>
                <a:rPr lang="en-US" altLang="ko-KR" sz="1600"/>
                <a:t>. </a:t>
              </a:r>
              <a:r>
                <a:rPr lang="en-US" altLang="ko-KR" sz="1600">
                  <a:sym typeface="Wingdings" panose="05000000000000000000" pitchFamily="2" charset="2"/>
                </a:rPr>
                <a:t> </a:t>
              </a:r>
              <a:r>
                <a:rPr lang="ko-KR" altLang="en-US" sz="1600"/>
                <a:t>시각 장애인도 표의 구조를 쉽게 이해할 수 있다</a:t>
              </a:r>
              <a:r>
                <a:rPr lang="en-US" altLang="ko-KR" sz="1600"/>
                <a:t>.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600"/>
                <a:t>표의 본문이 길 경우 자바스크립트를 이용해 제목과 바닥 부분을 고정하고 본문만 스크롤되도록 할 수 있다</a:t>
              </a:r>
              <a:r>
                <a:rPr lang="en-US" altLang="ko-KR" sz="1600"/>
                <a:t>.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3A69355-DA7D-4AFD-A738-7908A56E740A}"/>
                </a:ext>
              </a:extLst>
            </p:cNvPr>
            <p:cNvSpPr txBox="1"/>
            <p:nvPr/>
          </p:nvSpPr>
          <p:spPr>
            <a:xfrm>
              <a:off x="6737095" y="2937431"/>
              <a:ext cx="1924554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b="1"/>
                <a:t>표의 구조 정의하기</a:t>
              </a: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F899F65D-AE67-4E30-8116-37964CA2CB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0327" y="4629583"/>
            <a:ext cx="4848312" cy="222841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7EA1812-E02B-4E0A-8002-5622ACFA62E3}"/>
              </a:ext>
            </a:extLst>
          </p:cNvPr>
          <p:cNvSpPr txBox="1"/>
          <p:nvPr/>
        </p:nvSpPr>
        <p:spPr>
          <a:xfrm>
            <a:off x="7330672" y="1156625"/>
            <a:ext cx="4465911" cy="4893647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&lt;table&gt;</a:t>
            </a:r>
            <a:endParaRPr lang="en-US" altLang="ko-KR" sz="1200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&lt;caption&gt;</a:t>
            </a:r>
            <a:r>
              <a:rPr lang="ko-KR" altLang="en-US" sz="1200" b="0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선물용과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가정용 상품 구성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&lt;/caption&gt;</a:t>
            </a:r>
            <a:endParaRPr lang="en-US" altLang="ko-KR" sz="1200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 b="0" dirty="0" err="1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thead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  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 b="0" dirty="0" err="1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tr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    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 b="0" dirty="0" err="1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용도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 b="0" dirty="0" err="1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    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 b="0" dirty="0" err="1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중량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 b="0" dirty="0" err="1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    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 b="0" dirty="0" err="1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ko-KR" altLang="en-US" sz="1200" b="0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갯수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&lt;/t&gt;</a:t>
            </a:r>
            <a:endParaRPr lang="en-US" altLang="ko-KR" sz="1200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    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 b="0" dirty="0" err="1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가격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 b="0" dirty="0" err="1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  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 b="0" dirty="0" err="1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tr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 b="0" dirty="0" err="1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thead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 b="0" dirty="0" err="1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tbody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  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 b="0" dirty="0" err="1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tr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    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&lt;td&gt;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선물용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&lt;/td&gt;</a:t>
            </a:r>
            <a:endParaRPr lang="en-US" altLang="ko-KR" sz="1200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    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&lt;td&gt;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3kg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&lt;/td&gt;</a:t>
            </a:r>
            <a:endParaRPr lang="en-US" altLang="ko-KR" sz="1200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    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&lt;td&gt;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11~16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과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&lt;/td&gt;</a:t>
            </a:r>
            <a:endParaRPr lang="en-US" altLang="ko-KR" sz="1200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    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&lt;td&gt;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35,000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원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&lt;/td&gt;</a:t>
            </a:r>
            <a:endParaRPr lang="en-US" altLang="ko-KR" sz="1200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  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 b="0" dirty="0" err="1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tr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  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……</a:t>
            </a:r>
            <a:endParaRPr lang="en-US" altLang="ko-KR" sz="1200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  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 b="0" dirty="0" err="1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tr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    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&lt;td&gt;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가정용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&lt;/td&gt;</a:t>
            </a:r>
            <a:endParaRPr lang="en-US" altLang="ko-KR" sz="1200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    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&lt;td&gt;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5kg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&lt;/td&gt;</a:t>
            </a:r>
            <a:endParaRPr lang="en-US" altLang="ko-KR" sz="1200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    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&lt;td&gt;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18~26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과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&lt;/td&gt;</a:t>
            </a:r>
            <a:endParaRPr lang="en-US" altLang="ko-KR" sz="1200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    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&lt;td&gt;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47,000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원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&lt;/td&gt;</a:t>
            </a:r>
            <a:endParaRPr lang="en-US" altLang="ko-KR" sz="1200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  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 b="0" dirty="0" err="1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tr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 b="0" dirty="0" err="1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tbody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    </a:t>
            </a: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&lt;/table&gt;</a:t>
            </a:r>
            <a:endParaRPr lang="en-US" altLang="ko-KR" sz="1200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398859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A70AF9A-3804-4A07-AB5E-4C30F76C6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04-3 </a:t>
            </a:r>
            <a:r>
              <a:rPr lang="ko-KR" altLang="en-US"/>
              <a:t>표 만들기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1BCBEC5-DC41-49E7-9C95-E5111AF45A24}"/>
              </a:ext>
            </a:extLst>
          </p:cNvPr>
          <p:cNvGrpSpPr/>
          <p:nvPr/>
        </p:nvGrpSpPr>
        <p:grpSpPr>
          <a:xfrm>
            <a:off x="762630" y="1196175"/>
            <a:ext cx="6066006" cy="1723194"/>
            <a:chOff x="6588960" y="2937431"/>
            <a:chExt cx="5180794" cy="1723194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3BF3A454-D126-4440-9668-5DE17673EE64}"/>
                </a:ext>
              </a:extLst>
            </p:cNvPr>
            <p:cNvSpPr/>
            <p:nvPr/>
          </p:nvSpPr>
          <p:spPr>
            <a:xfrm>
              <a:off x="6588960" y="3059208"/>
              <a:ext cx="5102536" cy="1601417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28CF2E5-A517-445A-898F-D091F520421C}"/>
                </a:ext>
              </a:extLst>
            </p:cNvPr>
            <p:cNvSpPr txBox="1"/>
            <p:nvPr/>
          </p:nvSpPr>
          <p:spPr>
            <a:xfrm>
              <a:off x="6737095" y="3374136"/>
              <a:ext cx="5032659" cy="1020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400"/>
                <a:t>기본형</a:t>
              </a:r>
              <a:r>
                <a:rPr lang="en-US" altLang="ko-KR" sz="1400"/>
                <a:t/>
              </a:r>
              <a:br>
                <a:rPr lang="en-US" altLang="ko-KR" sz="1400"/>
              </a:br>
              <a:r>
                <a:rPr lang="en-US" altLang="ko-KR" sz="1400"/>
                <a:t>  &lt;td rowspan="</a:t>
              </a:r>
              <a:r>
                <a:rPr lang="ko-KR" altLang="en-US" sz="1400"/>
                <a:t>합칠 셀의 개수</a:t>
              </a:r>
              <a:r>
                <a:rPr lang="en-US" altLang="ko-KR" sz="1400"/>
                <a:t>"&gt;</a:t>
              </a:r>
              <a:r>
                <a:rPr lang="ko-KR" altLang="en-US" sz="1400"/>
                <a:t>셀의 내용</a:t>
              </a:r>
              <a:r>
                <a:rPr lang="en-US" altLang="ko-KR" sz="1400"/>
                <a:t>&lt;/td&gt;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400"/>
                <a:t>  &lt;td colspan="</a:t>
              </a:r>
              <a:r>
                <a:rPr lang="ko-KR" altLang="en-US" sz="1400"/>
                <a:t>합칠 셀의 개수</a:t>
              </a:r>
              <a:r>
                <a:rPr lang="en-US" altLang="ko-KR" sz="1400"/>
                <a:t>"&gt;</a:t>
              </a:r>
              <a:r>
                <a:rPr lang="ko-KR" altLang="en-US" sz="1400"/>
                <a:t>셀의 내용</a:t>
              </a:r>
              <a:r>
                <a:rPr lang="en-US" altLang="ko-KR" sz="1400"/>
                <a:t>&lt;/td&gt;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3A69355-DA7D-4AFD-A738-7908A56E740A}"/>
                </a:ext>
              </a:extLst>
            </p:cNvPr>
            <p:cNvSpPr txBox="1"/>
            <p:nvPr/>
          </p:nvSpPr>
          <p:spPr>
            <a:xfrm>
              <a:off x="6737094" y="2937431"/>
              <a:ext cx="418005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b="1"/>
                <a:t>colspan, rowspan </a:t>
              </a:r>
              <a:r>
                <a:rPr lang="ko-KR" altLang="en-US" b="1"/>
                <a:t>속성 </a:t>
              </a:r>
              <a:r>
                <a:rPr lang="en-US" altLang="ko-KR" b="1"/>
                <a:t>– </a:t>
              </a:r>
              <a:r>
                <a:rPr lang="ko-KR" altLang="en-US" b="1"/>
                <a:t>행 또는 열 합치기</a:t>
              </a:r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453DDF28-7A94-4FC9-B2FE-4A43DCE5F4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750" y="3097185"/>
            <a:ext cx="5970774" cy="116819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E46215A-26A5-440F-AA6F-6261A29F59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019" y="4384050"/>
            <a:ext cx="5970774" cy="115925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80DDD88-90C5-42E6-936D-4910FCCDD20D}"/>
              </a:ext>
            </a:extLst>
          </p:cNvPr>
          <p:cNvSpPr txBox="1"/>
          <p:nvPr/>
        </p:nvSpPr>
        <p:spPr>
          <a:xfrm>
            <a:off x="7002081" y="972722"/>
            <a:ext cx="3761604" cy="5747727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05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</a:t>
            </a:r>
            <a:r>
              <a:rPr lang="en-US" altLang="ko-KR" sz="105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&lt;table&gt;</a:t>
            </a:r>
            <a:endParaRPr lang="en-US" altLang="ko-KR" sz="1050" b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05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</a:t>
            </a:r>
            <a:r>
              <a:rPr lang="en-US" altLang="ko-KR" sz="105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&lt;caption&gt;</a:t>
            </a:r>
            <a:r>
              <a:rPr lang="ko-KR" altLang="en-US" sz="105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선물용과 가정용 상품 구성</a:t>
            </a:r>
            <a:r>
              <a:rPr lang="en-US" altLang="ko-KR" sz="105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&lt;/caption&gt;</a:t>
            </a:r>
            <a:endParaRPr lang="en-US" altLang="ko-KR" sz="1050" b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05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</a:t>
            </a:r>
            <a:r>
              <a:rPr lang="en-US" altLang="ko-KR" sz="105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&lt;thead&gt;</a:t>
            </a:r>
            <a:endParaRPr lang="en-US" altLang="ko-KR" sz="1050" b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05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  </a:t>
            </a:r>
            <a:r>
              <a:rPr lang="en-US" altLang="ko-KR" sz="105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&lt;tr&gt;</a:t>
            </a:r>
            <a:endParaRPr lang="en-US" altLang="ko-KR" sz="1050" b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05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    </a:t>
            </a:r>
            <a:r>
              <a:rPr lang="en-US" altLang="ko-KR" sz="105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&lt;th&gt;</a:t>
            </a:r>
            <a:r>
              <a:rPr lang="ko-KR" altLang="en-US" sz="105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용도</a:t>
            </a:r>
            <a:r>
              <a:rPr lang="en-US" altLang="ko-KR" sz="105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&lt;/th&gt;</a:t>
            </a:r>
            <a:endParaRPr lang="en-US" altLang="ko-KR" sz="1050" b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05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    </a:t>
            </a:r>
            <a:r>
              <a:rPr lang="en-US" altLang="ko-KR" sz="105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&lt;th&gt;</a:t>
            </a:r>
            <a:r>
              <a:rPr lang="ko-KR" altLang="en-US" sz="105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중량</a:t>
            </a:r>
            <a:r>
              <a:rPr lang="en-US" altLang="ko-KR" sz="105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&lt;/th&gt;</a:t>
            </a:r>
            <a:endParaRPr lang="en-US" altLang="ko-KR" sz="1050" b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05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    </a:t>
            </a:r>
            <a:r>
              <a:rPr lang="en-US" altLang="ko-KR" sz="105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&lt;th&gt;</a:t>
            </a:r>
            <a:r>
              <a:rPr lang="ko-KR" altLang="en-US" sz="105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갯수</a:t>
            </a:r>
            <a:r>
              <a:rPr lang="en-US" altLang="ko-KR" sz="105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&lt;/t&gt;</a:t>
            </a:r>
            <a:endParaRPr lang="en-US" altLang="ko-KR" sz="1050" b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05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    </a:t>
            </a:r>
            <a:r>
              <a:rPr lang="en-US" altLang="ko-KR" sz="105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&lt;th&gt;</a:t>
            </a:r>
            <a:r>
              <a:rPr lang="ko-KR" altLang="en-US" sz="105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가격</a:t>
            </a:r>
            <a:r>
              <a:rPr lang="en-US" altLang="ko-KR" sz="105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&lt;/th&gt;</a:t>
            </a:r>
            <a:endParaRPr lang="en-US" altLang="ko-KR" sz="1050" b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05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  </a:t>
            </a:r>
            <a:r>
              <a:rPr lang="en-US" altLang="ko-KR" sz="105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&lt;/tr&gt;</a:t>
            </a:r>
            <a:endParaRPr lang="en-US" altLang="ko-KR" sz="1050" b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05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</a:t>
            </a:r>
            <a:r>
              <a:rPr lang="en-US" altLang="ko-KR" sz="105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&lt;/thead&gt;</a:t>
            </a:r>
            <a:endParaRPr lang="en-US" altLang="ko-KR" sz="1050" b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05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</a:t>
            </a:r>
            <a:r>
              <a:rPr lang="en-US" altLang="ko-KR" sz="105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&lt;tbody&gt;</a:t>
            </a:r>
            <a:endParaRPr lang="en-US" altLang="ko-KR" sz="1050" b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05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  </a:t>
            </a:r>
            <a:r>
              <a:rPr lang="en-US" altLang="ko-KR" sz="105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&lt;tr&gt;</a:t>
            </a:r>
            <a:endParaRPr lang="en-US" altLang="ko-KR" sz="1050" b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05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    </a:t>
            </a:r>
            <a:r>
              <a:rPr lang="en-US" altLang="ko-KR" sz="105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&lt;td</a:t>
            </a:r>
            <a:r>
              <a:rPr lang="en-US" altLang="ko-KR" sz="105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050" b="0">
                <a:solidFill>
                  <a:srgbClr val="FF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rowspan</a:t>
            </a:r>
            <a:r>
              <a:rPr lang="en-US" altLang="ko-KR" sz="105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050" b="0">
                <a:solidFill>
                  <a:srgbClr val="00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"2"</a:t>
            </a:r>
            <a:r>
              <a:rPr lang="en-US" altLang="ko-KR" sz="105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ko-KR" altLang="en-US" sz="105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선물용</a:t>
            </a:r>
            <a:r>
              <a:rPr lang="en-US" altLang="ko-KR" sz="105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&lt;/td&gt;</a:t>
            </a:r>
            <a:endParaRPr lang="en-US" altLang="ko-KR" sz="1050" b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05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    </a:t>
            </a:r>
            <a:r>
              <a:rPr lang="en-US" altLang="ko-KR" sz="105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&lt;td&gt;</a:t>
            </a:r>
            <a:r>
              <a:rPr lang="en-US" altLang="ko-KR" sz="105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3kg</a:t>
            </a:r>
            <a:r>
              <a:rPr lang="en-US" altLang="ko-KR" sz="105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&lt;/td&gt;</a:t>
            </a:r>
            <a:endParaRPr lang="en-US" altLang="ko-KR" sz="1050" b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05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    </a:t>
            </a:r>
            <a:r>
              <a:rPr lang="en-US" altLang="ko-KR" sz="105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&lt;td&gt;</a:t>
            </a:r>
            <a:r>
              <a:rPr lang="en-US" altLang="ko-KR" sz="105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11~16</a:t>
            </a:r>
            <a:r>
              <a:rPr lang="ko-KR" altLang="en-US" sz="105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과</a:t>
            </a:r>
            <a:r>
              <a:rPr lang="en-US" altLang="ko-KR" sz="105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&lt;/td&gt;</a:t>
            </a:r>
            <a:endParaRPr lang="en-US" altLang="ko-KR" sz="1050" b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05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    </a:t>
            </a:r>
            <a:r>
              <a:rPr lang="en-US" altLang="ko-KR" sz="105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&lt;td&gt;</a:t>
            </a:r>
            <a:r>
              <a:rPr lang="en-US" altLang="ko-KR" sz="105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35,000</a:t>
            </a:r>
            <a:r>
              <a:rPr lang="ko-KR" altLang="en-US" sz="105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원</a:t>
            </a:r>
            <a:r>
              <a:rPr lang="en-US" altLang="ko-KR" sz="105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&lt;/td&gt;</a:t>
            </a:r>
            <a:endParaRPr lang="en-US" altLang="ko-KR" sz="1050" b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05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  </a:t>
            </a:r>
            <a:r>
              <a:rPr lang="en-US" altLang="ko-KR" sz="105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&lt;/tr&gt;</a:t>
            </a:r>
            <a:endParaRPr lang="en-US" altLang="ko-KR" sz="1050" b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05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  </a:t>
            </a:r>
            <a:r>
              <a:rPr lang="en-US" altLang="ko-KR" sz="105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&lt;tr&gt;</a:t>
            </a:r>
            <a:endParaRPr lang="en-US" altLang="ko-KR" sz="1050" b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05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    </a:t>
            </a:r>
            <a:r>
              <a:rPr lang="en-US" altLang="ko-KR" sz="105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&lt;td&gt;</a:t>
            </a:r>
            <a:r>
              <a:rPr lang="en-US" altLang="ko-KR" sz="105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5kg</a:t>
            </a:r>
            <a:r>
              <a:rPr lang="en-US" altLang="ko-KR" sz="105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&lt;/td&gt;</a:t>
            </a:r>
            <a:endParaRPr lang="en-US" altLang="ko-KR" sz="1050" b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05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    </a:t>
            </a:r>
            <a:r>
              <a:rPr lang="en-US" altLang="ko-KR" sz="105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&lt;td&gt;</a:t>
            </a:r>
            <a:r>
              <a:rPr lang="en-US" altLang="ko-KR" sz="105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18~26</a:t>
            </a:r>
            <a:r>
              <a:rPr lang="ko-KR" altLang="en-US" sz="105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과</a:t>
            </a:r>
            <a:r>
              <a:rPr lang="en-US" altLang="ko-KR" sz="105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&lt;/td&gt;</a:t>
            </a:r>
            <a:endParaRPr lang="en-US" altLang="ko-KR" sz="1050" b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05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    </a:t>
            </a:r>
            <a:r>
              <a:rPr lang="en-US" altLang="ko-KR" sz="105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&lt;td&gt;</a:t>
            </a:r>
            <a:r>
              <a:rPr lang="en-US" altLang="ko-KR" sz="105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52,000</a:t>
            </a:r>
            <a:r>
              <a:rPr lang="ko-KR" altLang="en-US" sz="105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원</a:t>
            </a:r>
            <a:r>
              <a:rPr lang="en-US" altLang="ko-KR" sz="105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&lt;/td&gt;</a:t>
            </a:r>
            <a:endParaRPr lang="en-US" altLang="ko-KR" sz="1050" b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05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  </a:t>
            </a:r>
            <a:r>
              <a:rPr lang="en-US" altLang="ko-KR" sz="105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&lt;/tr&gt;</a:t>
            </a:r>
            <a:endParaRPr lang="en-US" altLang="ko-KR" sz="1050" b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05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  </a:t>
            </a:r>
            <a:r>
              <a:rPr lang="en-US" altLang="ko-KR" sz="105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&lt;tr&gt;</a:t>
            </a:r>
            <a:endParaRPr lang="en-US" altLang="ko-KR" sz="1050" b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05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    </a:t>
            </a:r>
            <a:r>
              <a:rPr lang="en-US" altLang="ko-KR" sz="105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&lt;td</a:t>
            </a:r>
            <a:r>
              <a:rPr lang="en-US" altLang="ko-KR" sz="105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050" b="0">
                <a:solidFill>
                  <a:srgbClr val="FF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rowspan</a:t>
            </a:r>
            <a:r>
              <a:rPr lang="en-US" altLang="ko-KR" sz="105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050" b="0">
                <a:solidFill>
                  <a:srgbClr val="00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"2"</a:t>
            </a:r>
            <a:r>
              <a:rPr lang="en-US" altLang="ko-KR" sz="105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ko-KR" altLang="en-US" sz="105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가정용</a:t>
            </a:r>
            <a:r>
              <a:rPr lang="en-US" altLang="ko-KR" sz="105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&lt;/td&gt;</a:t>
            </a:r>
            <a:endParaRPr lang="en-US" altLang="ko-KR" sz="1050" b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05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    </a:t>
            </a:r>
            <a:r>
              <a:rPr lang="en-US" altLang="ko-KR" sz="105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&lt;td&gt;</a:t>
            </a:r>
            <a:r>
              <a:rPr lang="en-US" altLang="ko-KR" sz="105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3kg</a:t>
            </a:r>
            <a:r>
              <a:rPr lang="en-US" altLang="ko-KR" sz="105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&lt;/td&gt;</a:t>
            </a:r>
            <a:endParaRPr lang="en-US" altLang="ko-KR" sz="1050" b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05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    </a:t>
            </a:r>
            <a:r>
              <a:rPr lang="en-US" altLang="ko-KR" sz="105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&lt;td&gt;</a:t>
            </a:r>
            <a:r>
              <a:rPr lang="en-US" altLang="ko-KR" sz="105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11~16</a:t>
            </a:r>
            <a:r>
              <a:rPr lang="ko-KR" altLang="en-US" sz="105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과</a:t>
            </a:r>
            <a:r>
              <a:rPr lang="en-US" altLang="ko-KR" sz="105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&lt;/td&gt;</a:t>
            </a:r>
            <a:endParaRPr lang="en-US" altLang="ko-KR" sz="1050" b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05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    </a:t>
            </a:r>
            <a:r>
              <a:rPr lang="en-US" altLang="ko-KR" sz="105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&lt;td&gt;</a:t>
            </a:r>
            <a:r>
              <a:rPr lang="en-US" altLang="ko-KR" sz="105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30,000</a:t>
            </a:r>
            <a:r>
              <a:rPr lang="ko-KR" altLang="en-US" sz="105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원</a:t>
            </a:r>
            <a:r>
              <a:rPr lang="en-US" altLang="ko-KR" sz="105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&lt;/td&gt;</a:t>
            </a:r>
            <a:endParaRPr lang="en-US" altLang="ko-KR" sz="1050" b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05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  </a:t>
            </a:r>
            <a:r>
              <a:rPr lang="en-US" altLang="ko-KR" sz="105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&lt;/tr&gt;</a:t>
            </a:r>
            <a:r>
              <a:rPr lang="en-US" altLang="ko-KR" sz="105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</a:t>
            </a:r>
          </a:p>
          <a:p>
            <a:r>
              <a:rPr lang="en-US" altLang="ko-KR" sz="105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  </a:t>
            </a:r>
            <a:r>
              <a:rPr lang="en-US" altLang="ko-KR" sz="105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&lt;tr&gt;</a:t>
            </a:r>
            <a:endParaRPr lang="en-US" altLang="ko-KR" sz="1050" b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05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    </a:t>
            </a:r>
            <a:r>
              <a:rPr lang="en-US" altLang="ko-KR" sz="105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&lt;td&gt;</a:t>
            </a:r>
            <a:r>
              <a:rPr lang="en-US" altLang="ko-KR" sz="105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5kg</a:t>
            </a:r>
            <a:r>
              <a:rPr lang="en-US" altLang="ko-KR" sz="105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&lt;/td&gt;</a:t>
            </a:r>
            <a:endParaRPr lang="en-US" altLang="ko-KR" sz="1050" b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05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    </a:t>
            </a:r>
            <a:r>
              <a:rPr lang="en-US" altLang="ko-KR" sz="105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&lt;td&gt;</a:t>
            </a:r>
            <a:r>
              <a:rPr lang="en-US" altLang="ko-KR" sz="105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18~26</a:t>
            </a:r>
            <a:r>
              <a:rPr lang="ko-KR" altLang="en-US" sz="105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과</a:t>
            </a:r>
            <a:r>
              <a:rPr lang="en-US" altLang="ko-KR" sz="105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&lt;/td&gt;</a:t>
            </a:r>
            <a:endParaRPr lang="en-US" altLang="ko-KR" sz="1050" b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05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    </a:t>
            </a:r>
            <a:r>
              <a:rPr lang="en-US" altLang="ko-KR" sz="105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&lt;td&gt;</a:t>
            </a:r>
            <a:r>
              <a:rPr lang="en-US" altLang="ko-KR" sz="105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47,000</a:t>
            </a:r>
            <a:r>
              <a:rPr lang="ko-KR" altLang="en-US" sz="105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원</a:t>
            </a:r>
            <a:r>
              <a:rPr lang="en-US" altLang="ko-KR" sz="105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&lt;/td&gt;</a:t>
            </a:r>
            <a:endParaRPr lang="en-US" altLang="ko-KR" sz="1050" b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05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  </a:t>
            </a:r>
            <a:r>
              <a:rPr lang="en-US" altLang="ko-KR" sz="105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&lt;/tr&gt;</a:t>
            </a:r>
            <a:endParaRPr lang="en-US" altLang="ko-KR" sz="1050" b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05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</a:t>
            </a:r>
            <a:r>
              <a:rPr lang="en-US" altLang="ko-KR" sz="105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&lt;/tbody&gt;</a:t>
            </a:r>
            <a:r>
              <a:rPr lang="en-US" altLang="ko-KR" sz="105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    </a:t>
            </a:r>
          </a:p>
          <a:p>
            <a:r>
              <a:rPr lang="en-US" altLang="ko-KR" sz="105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</a:t>
            </a:r>
            <a:r>
              <a:rPr lang="en-US" altLang="ko-KR" sz="105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&lt;/table&gt;</a:t>
            </a:r>
            <a:endParaRPr lang="en-US" altLang="ko-KR" sz="1050" b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790CFC3B-336F-491A-A369-7EEE3522AD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80143" y="4893381"/>
            <a:ext cx="2767084" cy="1743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0320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A70AF9A-3804-4A07-AB5E-4C30F76C6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04-4 </a:t>
            </a:r>
            <a:r>
              <a:rPr lang="ko-KR" altLang="en-US"/>
              <a:t>이미지 삽입하기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1BCBEC5-DC41-49E7-9C95-E5111AF45A24}"/>
              </a:ext>
            </a:extLst>
          </p:cNvPr>
          <p:cNvGrpSpPr/>
          <p:nvPr/>
        </p:nvGrpSpPr>
        <p:grpSpPr>
          <a:xfrm>
            <a:off x="787797" y="1135918"/>
            <a:ext cx="4623102" cy="1842975"/>
            <a:chOff x="6588960" y="2874542"/>
            <a:chExt cx="5180794" cy="1842975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3BF3A454-D126-4440-9668-5DE17673EE64}"/>
                </a:ext>
              </a:extLst>
            </p:cNvPr>
            <p:cNvSpPr/>
            <p:nvPr/>
          </p:nvSpPr>
          <p:spPr>
            <a:xfrm>
              <a:off x="6588960" y="3059208"/>
              <a:ext cx="5102536" cy="1601417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28CF2E5-A517-445A-898F-D091F520421C}"/>
                </a:ext>
              </a:extLst>
            </p:cNvPr>
            <p:cNvSpPr txBox="1"/>
            <p:nvPr/>
          </p:nvSpPr>
          <p:spPr>
            <a:xfrm>
              <a:off x="6737095" y="3374136"/>
              <a:ext cx="5032659" cy="13433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400"/>
                <a:t>웹</a:t>
              </a:r>
              <a:r>
                <a:rPr lang="en-US" altLang="ko-KR" sz="1400"/>
                <a:t> </a:t>
              </a:r>
              <a:r>
                <a:rPr lang="ko-KR" altLang="en-US" sz="1400"/>
                <a:t>문서에 이미지를 삽입할 때 사용</a:t>
              </a:r>
              <a:endParaRPr lang="en-US" altLang="ko-KR" sz="1400"/>
            </a:p>
            <a:p>
              <a:pPr>
                <a:lnSpc>
                  <a:spcPct val="150000"/>
                </a:lnSpc>
              </a:pPr>
              <a:r>
                <a:rPr lang="ko-KR" altLang="en-US" sz="1400"/>
                <a:t>기본형</a:t>
              </a:r>
              <a:r>
                <a:rPr lang="en-US" altLang="ko-KR" sz="1400"/>
                <a:t/>
              </a:r>
              <a:br>
                <a:rPr lang="en-US" altLang="ko-KR" sz="1400"/>
              </a:br>
              <a:r>
                <a:rPr lang="en-US" altLang="ko-KR" sz="1400"/>
                <a:t>  </a:t>
              </a:r>
              <a:r>
                <a:rPr lang="en-US" altLang="ko-KR" sz="1400">
                  <a:highlight>
                    <a:srgbClr val="FFFF00"/>
                  </a:highlight>
                </a:rPr>
                <a:t>&lt;img src="</a:t>
              </a:r>
              <a:r>
                <a:rPr lang="ko-KR" altLang="en-US" sz="1400">
                  <a:highlight>
                    <a:srgbClr val="FFFF00"/>
                  </a:highlight>
                </a:rPr>
                <a:t>이미지 파일 경로</a:t>
              </a:r>
              <a:r>
                <a:rPr lang="en-US" altLang="ko-KR" sz="1400">
                  <a:highlight>
                    <a:srgbClr val="FFFF00"/>
                  </a:highlight>
                </a:rPr>
                <a:t>" alt="</a:t>
              </a:r>
              <a:r>
                <a:rPr lang="ko-KR" altLang="en-US" sz="1400">
                  <a:highlight>
                    <a:srgbClr val="FFFF00"/>
                  </a:highlight>
                </a:rPr>
                <a:t>대체용 텍스트</a:t>
              </a:r>
              <a:r>
                <a:rPr lang="en-US" altLang="ko-KR" sz="1400">
                  <a:highlight>
                    <a:srgbClr val="FFFF00"/>
                  </a:highlight>
                </a:rPr>
                <a:t>"&gt;</a:t>
              </a:r>
            </a:p>
            <a:p>
              <a:pPr>
                <a:lnSpc>
                  <a:spcPct val="150000"/>
                </a:lnSpc>
              </a:pPr>
              <a:endParaRPr lang="en-US" altLang="ko-KR" sz="140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3A69355-DA7D-4AFD-A738-7908A56E740A}"/>
                </a:ext>
              </a:extLst>
            </p:cNvPr>
            <p:cNvSpPr txBox="1"/>
            <p:nvPr/>
          </p:nvSpPr>
          <p:spPr>
            <a:xfrm>
              <a:off x="6943916" y="2874542"/>
              <a:ext cx="1798727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b="1"/>
                <a:t>&lt;img&gt; </a:t>
              </a:r>
              <a:r>
                <a:rPr lang="ko-KR" altLang="en-US" b="1"/>
                <a:t>태그 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7028EBDE-1CB8-407A-B2C8-1B49D334F5C1}"/>
              </a:ext>
            </a:extLst>
          </p:cNvPr>
          <p:cNvSpPr txBox="1"/>
          <p:nvPr/>
        </p:nvSpPr>
        <p:spPr>
          <a:xfrm>
            <a:off x="6154723" y="1058919"/>
            <a:ext cx="449091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 b="0" dirty="0" err="1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img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200" b="0" dirty="0" err="1">
                <a:solidFill>
                  <a:srgbClr val="FF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src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"images/tangerines.jpg"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200" b="0" dirty="0">
                <a:solidFill>
                  <a:srgbClr val="FF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alt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lang="ko-KR" altLang="en-US" sz="1200" b="0" dirty="0" err="1">
                <a:solidFill>
                  <a:srgbClr val="00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레드향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ko-KR" altLang="en-US" sz="1200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&lt;h1&gt;</a:t>
            </a:r>
            <a:r>
              <a:rPr lang="ko-KR" altLang="en-US" sz="1200" b="0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레드향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&lt;/h1&gt;</a:t>
            </a:r>
            <a:endParaRPr lang="en-US" altLang="ko-KR" sz="1200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AF3E565-0233-46F0-A9A9-6AB4A7CD53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718805"/>
            <a:ext cx="3952875" cy="189547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85A3FD7-3AFE-4E80-9D5C-6B66B8AE254B}"/>
              </a:ext>
            </a:extLst>
          </p:cNvPr>
          <p:cNvSpPr txBox="1"/>
          <p:nvPr/>
        </p:nvSpPr>
        <p:spPr>
          <a:xfrm>
            <a:off x="919986" y="4421492"/>
            <a:ext cx="32551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/>
              <a:t>&lt;</a:t>
            </a:r>
            <a:r>
              <a:rPr lang="ko-KR" altLang="en-US" sz="1600" b="1"/>
              <a:t>참고</a:t>
            </a:r>
            <a:r>
              <a:rPr lang="en-US" altLang="ko-KR" sz="1600" b="1"/>
              <a:t>&gt; </a:t>
            </a:r>
            <a:r>
              <a:rPr lang="ko-KR" altLang="en-US" sz="1600" b="1"/>
              <a:t>웹 문서와 이미지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C0512B6-3F42-4333-9988-49DA5E063C58}"/>
              </a:ext>
            </a:extLst>
          </p:cNvPr>
          <p:cNvSpPr txBox="1"/>
          <p:nvPr/>
        </p:nvSpPr>
        <p:spPr>
          <a:xfrm>
            <a:off x="919986" y="4917606"/>
            <a:ext cx="3448643" cy="116461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/>
              <a:t>웹 페이지에서 사용할 수 있는 이미지 파일은 파일 크기가 크지 않으면서도 화질은 좋게 유지해야 하기 때문에 주로 몇 가지 파일 형식만 사용합니다</a:t>
            </a:r>
            <a:r>
              <a:rPr lang="en-US" altLang="ko-KR" sz="1200"/>
              <a:t>.</a:t>
            </a:r>
            <a:endParaRPr lang="ko-KR" altLang="en-US" sz="1200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1FC6560-F085-4220-9C13-51FA06BBB2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8581" y="4315093"/>
            <a:ext cx="5640569" cy="1992817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0DD7811-8C79-4277-AA3D-B84A894B73FC}"/>
              </a:ext>
            </a:extLst>
          </p:cNvPr>
          <p:cNvCxnSpPr/>
          <p:nvPr/>
        </p:nvCxnSpPr>
        <p:spPr>
          <a:xfrm>
            <a:off x="645953" y="3991116"/>
            <a:ext cx="10712742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6020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A70AF9A-3804-4A07-AB5E-4C30F76C6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04-4 </a:t>
            </a:r>
            <a:r>
              <a:rPr lang="ko-KR" altLang="en-US"/>
              <a:t>이미지 삽입하기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1BCBEC5-DC41-49E7-9C95-E5111AF45A24}"/>
              </a:ext>
            </a:extLst>
          </p:cNvPr>
          <p:cNvGrpSpPr/>
          <p:nvPr/>
        </p:nvGrpSpPr>
        <p:grpSpPr>
          <a:xfrm>
            <a:off x="796185" y="1438977"/>
            <a:ext cx="5101275" cy="3238430"/>
            <a:chOff x="6588959" y="2937431"/>
            <a:chExt cx="5716650" cy="1875746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3BF3A454-D126-4440-9668-5DE17673EE64}"/>
                </a:ext>
              </a:extLst>
            </p:cNvPr>
            <p:cNvSpPr/>
            <p:nvPr/>
          </p:nvSpPr>
          <p:spPr>
            <a:xfrm>
              <a:off x="6588959" y="3059207"/>
              <a:ext cx="5716650" cy="175397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28CF2E5-A517-445A-898F-D091F520421C}"/>
                </a:ext>
              </a:extLst>
            </p:cNvPr>
            <p:cNvSpPr txBox="1"/>
            <p:nvPr/>
          </p:nvSpPr>
          <p:spPr>
            <a:xfrm>
              <a:off x="6737095" y="3245421"/>
              <a:ext cx="5500428" cy="15268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/>
                <a:t>웹 문서 파일의 위치를 기준으로 이미지 경로 지정</a:t>
              </a:r>
              <a:endParaRPr lang="en-US" altLang="ko-KR" sz="1400"/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400"/>
                <a:t>HTML</a:t>
              </a:r>
              <a:r>
                <a:rPr lang="ko-KR" altLang="en-US" sz="1400"/>
                <a:t>과 이미지 파일이 같은 폴더에 있다면 </a:t>
              </a:r>
              <a:r>
                <a:rPr lang="en-US" altLang="ko-KR" sz="1400"/>
                <a:t>src </a:t>
              </a:r>
              <a:r>
                <a:rPr lang="ko-KR" altLang="en-US" sz="1400"/>
                <a:t>속성에 파일 이름만 적음</a:t>
              </a:r>
              <a:r>
                <a:rPr lang="en-US" altLang="ko-KR" sz="1400"/>
                <a:t/>
              </a:r>
              <a:br>
                <a:rPr lang="en-US" altLang="ko-KR" sz="1400"/>
              </a:br>
              <a:r>
                <a:rPr lang="ko-KR" altLang="en-US" sz="1400"/>
                <a:t>예</a:t>
              </a:r>
              <a:r>
                <a:rPr lang="en-US" altLang="ko-KR" sz="1400"/>
                <a:t>) &lt;img src=”tangerines.jpg”&gt;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/>
                <a:t>하위 폴더에 이미지 파일이 있다면 하위 폴더까지 같이 적음</a:t>
              </a:r>
              <a:r>
                <a:rPr lang="en-US" altLang="ko-KR" sz="1400"/>
                <a:t/>
              </a:r>
              <a:br>
                <a:rPr lang="en-US" altLang="ko-KR" sz="1400"/>
              </a:br>
              <a:r>
                <a:rPr lang="ko-KR" altLang="en-US" sz="1400"/>
                <a:t>예</a:t>
              </a:r>
              <a:r>
                <a:rPr lang="en-US" altLang="ko-KR" sz="1400"/>
                <a:t>) &lt;img src="images/tangerines.jpg"&gt;</a:t>
              </a:r>
            </a:p>
            <a:p>
              <a:pPr>
                <a:lnSpc>
                  <a:spcPct val="150000"/>
                </a:lnSpc>
              </a:pPr>
              <a:endParaRPr lang="en-US" altLang="ko-KR" sz="140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3A69355-DA7D-4AFD-A738-7908A56E740A}"/>
                </a:ext>
              </a:extLst>
            </p:cNvPr>
            <p:cNvSpPr txBox="1"/>
            <p:nvPr/>
          </p:nvSpPr>
          <p:spPr>
            <a:xfrm>
              <a:off x="6737093" y="2937431"/>
              <a:ext cx="3058458" cy="2209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b="1"/>
                <a:t>&lt;img&gt; </a:t>
              </a:r>
              <a:r>
                <a:rPr lang="ko-KR" altLang="en-US" b="1"/>
                <a:t>태그의 </a:t>
              </a:r>
              <a:r>
                <a:rPr lang="en-US" altLang="ko-KR" b="1"/>
                <a:t>src </a:t>
              </a:r>
              <a:r>
                <a:rPr lang="ko-KR" altLang="en-US" b="1"/>
                <a:t>속성 </a:t>
              </a: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4EA9D12F-A494-4248-B242-2DE03A348F9A}"/>
              </a:ext>
            </a:extLst>
          </p:cNvPr>
          <p:cNvGrpSpPr/>
          <p:nvPr/>
        </p:nvGrpSpPr>
        <p:grpSpPr>
          <a:xfrm>
            <a:off x="6366475" y="1438977"/>
            <a:ext cx="5101275" cy="3238430"/>
            <a:chOff x="6588959" y="2937431"/>
            <a:chExt cx="5716650" cy="1875746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462C34BF-22F1-4A46-94D5-637793DBB19B}"/>
                </a:ext>
              </a:extLst>
            </p:cNvPr>
            <p:cNvSpPr/>
            <p:nvPr/>
          </p:nvSpPr>
          <p:spPr>
            <a:xfrm>
              <a:off x="6588959" y="3059207"/>
              <a:ext cx="5716650" cy="175397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9B3E63D-FA23-475D-8FCC-398D816A8F18}"/>
                </a:ext>
              </a:extLst>
            </p:cNvPr>
            <p:cNvSpPr txBox="1"/>
            <p:nvPr/>
          </p:nvSpPr>
          <p:spPr>
            <a:xfrm>
              <a:off x="6737095" y="3245421"/>
              <a:ext cx="5500427" cy="15268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/>
                <a:t>이미지를</a:t>
              </a:r>
              <a:r>
                <a:rPr lang="en-US" altLang="ko-KR" sz="1400"/>
                <a:t> </a:t>
              </a:r>
              <a:r>
                <a:rPr lang="ko-KR" altLang="en-US" sz="1400"/>
                <a:t>설명하는 대체 텍스트</a:t>
              </a:r>
              <a:endParaRPr lang="en-US" altLang="ko-KR" sz="1400"/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/>
                <a:t>화면 낭독기에서 이미지 대신 대체 텍스트를 읽어 줌</a:t>
              </a:r>
              <a:r>
                <a:rPr lang="en-US" altLang="ko-KR" sz="1400"/>
                <a:t>. (</a:t>
              </a:r>
              <a:r>
                <a:rPr lang="ko-KR" altLang="en-US" sz="1400"/>
                <a:t>웹 접근성</a:t>
              </a:r>
              <a:r>
                <a:rPr lang="en-US" altLang="ko-KR" sz="1400"/>
                <a:t>)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/>
                <a:t>이미지를 표시할 수 없는 상황일 때 대체 텍스트 표시</a:t>
              </a:r>
              <a:endParaRPr lang="en-US" altLang="ko-KR" sz="1400"/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/>
                <a:t>텍스트 자체를 이미지로 만들었을 경우 대체 텍스트 안에 이미지 파일의 내용을 그대로 넣어주어야 함</a:t>
              </a:r>
              <a:r>
                <a:rPr lang="en-US" altLang="ko-KR" sz="1400"/>
                <a:t>.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/>
                <a:t>불릿 이미지나 작은 아이콘 등의 경우에는 </a:t>
              </a:r>
              <a:r>
                <a:rPr lang="en-US" altLang="ko-KR" sz="1400"/>
                <a:t>alt=“ “ </a:t>
              </a:r>
              <a:r>
                <a:rPr lang="ko-KR" altLang="en-US" sz="1400"/>
                <a:t>처럼 지정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566C7CC-BBEB-4D1B-A780-8A34855614C6}"/>
                </a:ext>
              </a:extLst>
            </p:cNvPr>
            <p:cNvSpPr txBox="1"/>
            <p:nvPr/>
          </p:nvSpPr>
          <p:spPr>
            <a:xfrm>
              <a:off x="6737093" y="2937431"/>
              <a:ext cx="3058458" cy="2209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b="1"/>
                <a:t>&lt;img&gt; </a:t>
              </a:r>
              <a:r>
                <a:rPr lang="ko-KR" altLang="en-US" b="1"/>
                <a:t>태그의 </a:t>
              </a:r>
              <a:r>
                <a:rPr lang="en-US" altLang="ko-KR" b="1"/>
                <a:t>alt </a:t>
              </a:r>
              <a:r>
                <a:rPr lang="ko-KR" altLang="en-US" b="1"/>
                <a:t>속성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589817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A70AF9A-3804-4A07-AB5E-4C30F76C6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04-4 </a:t>
            </a:r>
            <a:r>
              <a:rPr lang="ko-KR" altLang="en-US"/>
              <a:t>이미지 삽입하기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1BCBEC5-DC41-49E7-9C95-E5111AF45A24}"/>
              </a:ext>
            </a:extLst>
          </p:cNvPr>
          <p:cNvGrpSpPr/>
          <p:nvPr/>
        </p:nvGrpSpPr>
        <p:grpSpPr>
          <a:xfrm>
            <a:off x="629358" y="1134877"/>
            <a:ext cx="6319530" cy="1314710"/>
            <a:chOff x="6588959" y="2937431"/>
            <a:chExt cx="7081865" cy="761499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3BF3A454-D126-4440-9668-5DE17673EE64}"/>
                </a:ext>
              </a:extLst>
            </p:cNvPr>
            <p:cNvSpPr/>
            <p:nvPr/>
          </p:nvSpPr>
          <p:spPr>
            <a:xfrm>
              <a:off x="6588959" y="3059207"/>
              <a:ext cx="7043653" cy="639723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28CF2E5-A517-445A-898F-D091F520421C}"/>
                </a:ext>
              </a:extLst>
            </p:cNvPr>
            <p:cNvSpPr txBox="1"/>
            <p:nvPr/>
          </p:nvSpPr>
          <p:spPr>
            <a:xfrm>
              <a:off x="6737095" y="3245421"/>
              <a:ext cx="6933729" cy="4037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/>
                <a:t>이미지</a:t>
              </a:r>
              <a:r>
                <a:rPr lang="en-US" altLang="ko-KR" sz="1400"/>
                <a:t> </a:t>
              </a:r>
              <a:r>
                <a:rPr lang="ko-KR" altLang="en-US" sz="1400"/>
                <a:t>크기 조정하기</a:t>
              </a:r>
              <a:endParaRPr lang="en-US" altLang="ko-KR" sz="1400"/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400"/>
                <a:t>width</a:t>
              </a:r>
              <a:r>
                <a:rPr lang="ko-KR" altLang="en-US" sz="1400"/>
                <a:t>나 </a:t>
              </a:r>
              <a:r>
                <a:rPr lang="en-US" altLang="ko-KR" sz="1400"/>
                <a:t>height </a:t>
              </a:r>
              <a:r>
                <a:rPr lang="ko-KR" altLang="en-US" sz="1400"/>
                <a:t>중 </a:t>
              </a:r>
              <a:r>
                <a:rPr lang="en-US" altLang="ko-KR" sz="1400"/>
                <a:t>1</a:t>
              </a:r>
              <a:r>
                <a:rPr lang="ko-KR" altLang="en-US" sz="1400"/>
                <a:t>개만 지정해도 나머지 속성은 자동으로 비율을 계산</a:t>
              </a:r>
              <a:endParaRPr lang="en-US" altLang="ko-KR" sz="140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3A69355-DA7D-4AFD-A738-7908A56E740A}"/>
                </a:ext>
              </a:extLst>
            </p:cNvPr>
            <p:cNvSpPr txBox="1"/>
            <p:nvPr/>
          </p:nvSpPr>
          <p:spPr>
            <a:xfrm>
              <a:off x="6737092" y="2937431"/>
              <a:ext cx="4336991" cy="21392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b="1"/>
                <a:t>&lt;img&gt; </a:t>
              </a:r>
              <a:r>
                <a:rPr lang="ko-KR" altLang="en-US" b="1"/>
                <a:t>태그의 </a:t>
              </a:r>
              <a:r>
                <a:rPr lang="en-US" altLang="ko-KR" b="1"/>
                <a:t>width, height </a:t>
              </a:r>
              <a:r>
                <a:rPr lang="ko-KR" altLang="en-US" b="1"/>
                <a:t>속성 </a:t>
              </a:r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4ACBC376-63E1-48FB-AEC1-A37AE2B6B6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358" y="2579461"/>
            <a:ext cx="5850272" cy="130826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3D9DBE1-4A75-4CF4-9AE4-45BC785F5C62}"/>
              </a:ext>
            </a:extLst>
          </p:cNvPr>
          <p:cNvSpPr txBox="1"/>
          <p:nvPr/>
        </p:nvSpPr>
        <p:spPr>
          <a:xfrm>
            <a:off x="629358" y="4017595"/>
            <a:ext cx="5316523" cy="1200329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&lt;p&gt;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원래 크기의 이미지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&lt;/p&gt;</a:t>
            </a:r>
            <a:endParaRPr lang="en-US" altLang="ko-KR" sz="1200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 b="0" dirty="0" err="1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img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200" b="0" dirty="0" err="1">
                <a:solidFill>
                  <a:srgbClr val="FF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src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"images/salad.jpg"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200" b="0" dirty="0">
                <a:solidFill>
                  <a:srgbClr val="FF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alt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lang="ko-KR" altLang="en-US" sz="1200" b="0" dirty="0" err="1">
                <a:solidFill>
                  <a:srgbClr val="00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레드향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ko-KR" altLang="en-US" sz="1200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&lt;p&gt;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width="50%", height="50%"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로 지정한 이미지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&lt;/p&gt;</a:t>
            </a:r>
            <a:endParaRPr lang="en-US" altLang="ko-KR" sz="1200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 b="0" dirty="0" err="1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img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200" b="0" dirty="0" err="1">
                <a:solidFill>
                  <a:srgbClr val="FF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src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"images/salad.jpg"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200" b="0" dirty="0">
                <a:solidFill>
                  <a:srgbClr val="FF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alt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lang="ko-KR" altLang="en-US" sz="1200" b="0" dirty="0" err="1">
                <a:solidFill>
                  <a:srgbClr val="00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레드향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200" b="0" dirty="0">
                <a:solidFill>
                  <a:srgbClr val="FF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width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"50%"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</a:t>
            </a: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&lt;p&gt;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width="150"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으로 지정한 이미지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&lt;/p&gt;</a:t>
            </a:r>
            <a:endParaRPr lang="en-US" altLang="ko-KR" sz="1200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 b="0" dirty="0" err="1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img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200" b="0" dirty="0" err="1">
                <a:solidFill>
                  <a:srgbClr val="FF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src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"images/salad.jpg"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200" b="0" dirty="0">
                <a:solidFill>
                  <a:srgbClr val="FF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alt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lang="ko-KR" altLang="en-US" sz="1200" b="0" dirty="0" err="1">
                <a:solidFill>
                  <a:srgbClr val="00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레드향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200" b="0" dirty="0">
                <a:solidFill>
                  <a:srgbClr val="FF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width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"150"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F01E5AF-2205-46FB-B7D6-54371D906A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7351" y="941929"/>
            <a:ext cx="4107600" cy="5427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0807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A70AF9A-3804-4A07-AB5E-4C30F76C6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04-5 </a:t>
            </a:r>
            <a:r>
              <a:rPr lang="ko-KR" altLang="en-US"/>
              <a:t>오디오와 비디오 삽입하기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1BCBEC5-DC41-49E7-9C95-E5111AF45A24}"/>
              </a:ext>
            </a:extLst>
          </p:cNvPr>
          <p:cNvGrpSpPr/>
          <p:nvPr/>
        </p:nvGrpSpPr>
        <p:grpSpPr>
          <a:xfrm>
            <a:off x="796185" y="1099662"/>
            <a:ext cx="7252260" cy="2378012"/>
            <a:chOff x="6588959" y="2937431"/>
            <a:chExt cx="5716650" cy="1377379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3BF3A454-D126-4440-9668-5DE17673EE64}"/>
                </a:ext>
              </a:extLst>
            </p:cNvPr>
            <p:cNvSpPr/>
            <p:nvPr/>
          </p:nvSpPr>
          <p:spPr>
            <a:xfrm>
              <a:off x="6588959" y="3059206"/>
              <a:ext cx="5716650" cy="1255604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28CF2E5-A517-445A-898F-D091F520421C}"/>
                </a:ext>
              </a:extLst>
            </p:cNvPr>
            <p:cNvSpPr txBox="1"/>
            <p:nvPr/>
          </p:nvSpPr>
          <p:spPr>
            <a:xfrm>
              <a:off x="6737095" y="3245421"/>
              <a:ext cx="5500427" cy="9652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/>
                <a:t>음악 파일 뿐만 아니라 동영상이나 자바 애플릿</a:t>
              </a:r>
              <a:r>
                <a:rPr lang="en-US" altLang="ko-KR" sz="1400"/>
                <a:t>, PDF </a:t>
              </a:r>
              <a:r>
                <a:rPr lang="ko-KR" altLang="en-US" sz="1400"/>
                <a:t>파일 등 다양한 개체를 삽입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/>
                <a:t>기본형</a:t>
              </a:r>
              <a:r>
                <a:rPr lang="en-US" altLang="ko-KR" sz="1400"/>
                <a:t/>
              </a:r>
              <a:br>
                <a:rPr lang="en-US" altLang="ko-KR" sz="1400"/>
              </a:br>
              <a:r>
                <a:rPr lang="en-US" altLang="ko-KR" sz="1400">
                  <a:highlight>
                    <a:srgbClr val="FFFF00"/>
                  </a:highlight>
                </a:rPr>
                <a:t>&lt;object width="</a:t>
              </a:r>
              <a:r>
                <a:rPr lang="ko-KR" altLang="en-US" sz="1400">
                  <a:highlight>
                    <a:srgbClr val="FFFF00"/>
                  </a:highlight>
                </a:rPr>
                <a:t>너비</a:t>
              </a:r>
              <a:r>
                <a:rPr lang="en-US" altLang="ko-KR" sz="1400">
                  <a:highlight>
                    <a:srgbClr val="FFFF00"/>
                  </a:highlight>
                </a:rPr>
                <a:t>" height="</a:t>
              </a:r>
              <a:r>
                <a:rPr lang="ko-KR" altLang="en-US" sz="1400">
                  <a:highlight>
                    <a:srgbClr val="FFFF00"/>
                  </a:highlight>
                </a:rPr>
                <a:t>높이</a:t>
              </a:r>
              <a:r>
                <a:rPr lang="en-US" altLang="ko-KR" sz="1400">
                  <a:highlight>
                    <a:srgbClr val="FFFF00"/>
                  </a:highlight>
                </a:rPr>
                <a:t>" data="</a:t>
              </a:r>
              <a:r>
                <a:rPr lang="ko-KR" altLang="en-US" sz="1400">
                  <a:highlight>
                    <a:srgbClr val="FFFF00"/>
                  </a:highlight>
                </a:rPr>
                <a:t>파일</a:t>
              </a:r>
              <a:r>
                <a:rPr lang="en-US" altLang="ko-KR" sz="1400">
                  <a:highlight>
                    <a:srgbClr val="FFFF00"/>
                  </a:highlight>
                </a:rPr>
                <a:t>"&gt;&lt;/object&gt;</a:t>
              </a:r>
            </a:p>
            <a:p>
              <a:pPr lvl="1">
                <a:lnSpc>
                  <a:spcPct val="150000"/>
                </a:lnSpc>
              </a:pPr>
              <a:r>
                <a:rPr lang="en-US" altLang="ko-KR" sz="1400"/>
                <a:t>- data – </a:t>
              </a:r>
              <a:r>
                <a:rPr lang="ko-KR" altLang="en-US" sz="1400"/>
                <a:t>재생할 파일 지정</a:t>
              </a:r>
              <a:endParaRPr lang="en-US" altLang="ko-KR" sz="1400"/>
            </a:p>
            <a:p>
              <a:pPr lvl="1">
                <a:lnSpc>
                  <a:spcPct val="150000"/>
                </a:lnSpc>
              </a:pPr>
              <a:r>
                <a:rPr lang="en-US" altLang="ko-KR" sz="1400"/>
                <a:t>- width, height – </a:t>
              </a:r>
              <a:r>
                <a:rPr lang="ko-KR" altLang="en-US" sz="1400"/>
                <a:t>플레이어</a:t>
              </a:r>
              <a:r>
                <a:rPr lang="en-US" altLang="ko-KR" sz="1400"/>
                <a:t> </a:t>
              </a:r>
              <a:r>
                <a:rPr lang="ko-KR" altLang="en-US" sz="1400"/>
                <a:t>화면 크기 지정</a:t>
              </a:r>
              <a:endParaRPr lang="en-US" altLang="ko-KR" sz="140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3A69355-DA7D-4AFD-A738-7908A56E740A}"/>
                </a:ext>
              </a:extLst>
            </p:cNvPr>
            <p:cNvSpPr txBox="1"/>
            <p:nvPr/>
          </p:nvSpPr>
          <p:spPr>
            <a:xfrm>
              <a:off x="6737094" y="2937431"/>
              <a:ext cx="1386615" cy="21392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b="1"/>
                <a:t>&lt;object&gt; </a:t>
              </a:r>
              <a:r>
                <a:rPr lang="ko-KR" altLang="en-US" b="1"/>
                <a:t>태그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19CAB777-8F9C-4739-AC33-2BF438750019}"/>
              </a:ext>
            </a:extLst>
          </p:cNvPr>
          <p:cNvSpPr txBox="1"/>
          <p:nvPr/>
        </p:nvSpPr>
        <p:spPr>
          <a:xfrm>
            <a:off x="796185" y="4451362"/>
            <a:ext cx="609460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&lt;h1&gt;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웹 문서에 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PDF 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파일 삽입하기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&lt;/h1&gt;</a:t>
            </a:r>
            <a:endParaRPr lang="en-US" altLang="ko-KR" sz="1200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&lt;object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200" b="0" dirty="0">
                <a:solidFill>
                  <a:srgbClr val="FF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width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"900"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200" b="0" dirty="0">
                <a:solidFill>
                  <a:srgbClr val="FF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height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"800"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200" b="0" dirty="0">
                <a:solidFill>
                  <a:srgbClr val="FF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data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"product.pdf"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&gt;&lt;/object&gt;</a:t>
            </a:r>
            <a:endParaRPr lang="en-US" altLang="ko-KR" sz="1200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2066064-ED49-4266-B8D3-6651644DE8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6993" y="3477674"/>
            <a:ext cx="4517941" cy="2993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3144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57C62B76-52E4-4BC0-9C0F-1239BC0696B8}"/>
              </a:ext>
            </a:extLst>
          </p:cNvPr>
          <p:cNvSpPr txBox="1"/>
          <p:nvPr/>
        </p:nvSpPr>
        <p:spPr>
          <a:xfrm>
            <a:off x="994724" y="4805715"/>
            <a:ext cx="35427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&lt;embed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400" b="0" dirty="0" err="1">
                <a:solidFill>
                  <a:srgbClr val="FF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src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"medias/spring.mp3"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400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BA70AF9A-3804-4A07-AB5E-4C30F76C6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04-5 </a:t>
            </a:r>
            <a:r>
              <a:rPr lang="ko-KR" altLang="en-US"/>
              <a:t>오디오와 비디오 삽입하기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4EA9D12F-A494-4248-B242-2DE03A348F9A}"/>
              </a:ext>
            </a:extLst>
          </p:cNvPr>
          <p:cNvGrpSpPr/>
          <p:nvPr/>
        </p:nvGrpSpPr>
        <p:grpSpPr>
          <a:xfrm>
            <a:off x="982214" y="1094092"/>
            <a:ext cx="8071637" cy="2969120"/>
            <a:chOff x="6588959" y="2937431"/>
            <a:chExt cx="5716650" cy="1719758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462C34BF-22F1-4A46-94D5-637793DBB19B}"/>
                </a:ext>
              </a:extLst>
            </p:cNvPr>
            <p:cNvSpPr/>
            <p:nvPr/>
          </p:nvSpPr>
          <p:spPr>
            <a:xfrm>
              <a:off x="6588959" y="3059207"/>
              <a:ext cx="5716650" cy="1597982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9B3E63D-FA23-475D-8FCC-398D816A8F18}"/>
                </a:ext>
              </a:extLst>
            </p:cNvPr>
            <p:cNvSpPr txBox="1"/>
            <p:nvPr/>
          </p:nvSpPr>
          <p:spPr>
            <a:xfrm>
              <a:off x="6737095" y="3245421"/>
              <a:ext cx="5500427" cy="1339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/>
                <a:t>대부분 브라우저에서 사용 가능</a:t>
              </a:r>
              <a:endParaRPr lang="en-US" altLang="ko-KR" sz="1400"/>
            </a:p>
            <a:p>
              <a:pPr>
                <a:lnSpc>
                  <a:spcPct val="150000"/>
                </a:lnSpc>
              </a:pPr>
              <a:r>
                <a:rPr lang="en-US" altLang="ko-KR" sz="1400">
                  <a:sym typeface="Wingdings" panose="05000000000000000000" pitchFamily="2" charset="2"/>
                </a:rPr>
                <a:t>     </a:t>
              </a:r>
              <a:r>
                <a:rPr lang="en-US" altLang="ko-KR" sz="1400"/>
                <a:t>&lt;object&gt;, &lt;audio&gt;, &lt;video&gt; </a:t>
              </a:r>
              <a:r>
                <a:rPr lang="ko-KR" altLang="en-US" sz="1400"/>
                <a:t>태그를 지원하는 브라우저에서 멀티미디어 삽입할 때 사용 </a:t>
              </a:r>
              <a:endParaRPr lang="en-US" altLang="ko-KR" sz="1400"/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/>
                <a:t>기본형</a:t>
              </a:r>
              <a:r>
                <a:rPr lang="en-US" altLang="ko-KR" sz="1400"/>
                <a:t/>
              </a:r>
              <a:br>
                <a:rPr lang="en-US" altLang="ko-KR" sz="1400"/>
              </a:br>
              <a:r>
                <a:rPr lang="en-US" altLang="ko-KR" sz="1400">
                  <a:highlight>
                    <a:srgbClr val="FFFF00"/>
                  </a:highlight>
                </a:rPr>
                <a:t>&lt;embed src="</a:t>
              </a:r>
              <a:r>
                <a:rPr lang="ko-KR" altLang="en-US" sz="1400">
                  <a:highlight>
                    <a:srgbClr val="FFFF00"/>
                  </a:highlight>
                </a:rPr>
                <a:t>파일 경로</a:t>
              </a:r>
              <a:r>
                <a:rPr lang="en-US" altLang="ko-KR" sz="1400">
                  <a:highlight>
                    <a:srgbClr val="FFFF00"/>
                  </a:highlight>
                </a:rPr>
                <a:t>" width="</a:t>
              </a:r>
              <a:r>
                <a:rPr lang="ko-KR" altLang="en-US" sz="1400">
                  <a:highlight>
                    <a:srgbClr val="FFFF00"/>
                  </a:highlight>
                </a:rPr>
                <a:t>너비</a:t>
              </a:r>
              <a:r>
                <a:rPr lang="en-US" altLang="ko-KR" sz="1400">
                  <a:highlight>
                    <a:srgbClr val="FFFF00"/>
                  </a:highlight>
                </a:rPr>
                <a:t>" height="</a:t>
              </a:r>
              <a:r>
                <a:rPr lang="ko-KR" altLang="en-US" sz="1400">
                  <a:highlight>
                    <a:srgbClr val="FFFF00"/>
                  </a:highlight>
                </a:rPr>
                <a:t>높이</a:t>
              </a:r>
              <a:r>
                <a:rPr lang="en-US" altLang="ko-KR" sz="1400">
                  <a:highlight>
                    <a:srgbClr val="FFFF00"/>
                  </a:highlight>
                </a:rPr>
                <a:t>"&gt;</a:t>
              </a:r>
            </a:p>
            <a:p>
              <a:pPr marL="742950" lvl="1" indent="-285750">
                <a:lnSpc>
                  <a:spcPct val="150000"/>
                </a:lnSpc>
                <a:buFontTx/>
                <a:buChar char="-"/>
              </a:pPr>
              <a:r>
                <a:rPr lang="ko-KR" altLang="en-US" sz="1400"/>
                <a:t>닫는 태그 없음</a:t>
              </a:r>
              <a:endParaRPr lang="en-US" altLang="ko-KR" sz="1400"/>
            </a:p>
            <a:p>
              <a:pPr marL="742950" lvl="1" indent="-285750">
                <a:lnSpc>
                  <a:spcPct val="150000"/>
                </a:lnSpc>
                <a:buFontTx/>
                <a:buChar char="-"/>
              </a:pPr>
              <a:r>
                <a:rPr lang="en-US" altLang="ko-KR" sz="1400"/>
                <a:t>src : </a:t>
              </a:r>
              <a:r>
                <a:rPr lang="ko-KR" altLang="en-US" sz="1400"/>
                <a:t>멀티미디어 파일 지정</a:t>
              </a:r>
              <a:endParaRPr lang="en-US" altLang="ko-KR" sz="1400"/>
            </a:p>
            <a:p>
              <a:pPr marL="742950" lvl="1" indent="-285750">
                <a:lnSpc>
                  <a:spcPct val="150000"/>
                </a:lnSpc>
                <a:buFontTx/>
                <a:buChar char="-"/>
              </a:pPr>
              <a:r>
                <a:rPr lang="en-US" altLang="ko-KR" sz="1400"/>
                <a:t>width, height : </a:t>
              </a:r>
              <a:r>
                <a:rPr lang="ko-KR" altLang="en-US" sz="1400"/>
                <a:t>플레이어</a:t>
              </a:r>
              <a:r>
                <a:rPr lang="en-US" altLang="ko-KR" sz="1400"/>
                <a:t> </a:t>
              </a:r>
              <a:r>
                <a:rPr lang="ko-KR" altLang="en-US" sz="1400"/>
                <a:t>크기 지정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566C7CC-BBEB-4D1B-A780-8A34855614C6}"/>
                </a:ext>
              </a:extLst>
            </p:cNvPr>
            <p:cNvSpPr txBox="1"/>
            <p:nvPr/>
          </p:nvSpPr>
          <p:spPr>
            <a:xfrm>
              <a:off x="6737093" y="2937431"/>
              <a:ext cx="1327862" cy="21392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b="1"/>
                <a:t>&lt;embed&gt; </a:t>
              </a:r>
              <a:r>
                <a:rPr lang="ko-KR" altLang="en-US" b="1"/>
                <a:t>태그</a:t>
              </a: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1E78A9B7-6541-4DF6-9AAC-DCFE0E4EF6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6250" y="4534759"/>
            <a:ext cx="3062827" cy="849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0734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A70AF9A-3804-4A07-AB5E-4C30F76C6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04-5 </a:t>
            </a:r>
            <a:r>
              <a:rPr lang="ko-KR" altLang="en-US"/>
              <a:t>오디오와 비디오 삽입하기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566C7CC-BBEB-4D1B-A780-8A34855614C6}"/>
              </a:ext>
            </a:extLst>
          </p:cNvPr>
          <p:cNvSpPr txBox="1"/>
          <p:nvPr/>
        </p:nvSpPr>
        <p:spPr>
          <a:xfrm>
            <a:off x="773246" y="1370439"/>
            <a:ext cx="5322754" cy="36933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b="1"/>
              <a:t>웹 브라우저에 지원하는 멀티미디어 파일의 종류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1A709B5-D32E-4D17-BF36-8A90E7457B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219" y="1924356"/>
            <a:ext cx="5879241" cy="195974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96B1D2A-C99B-4F30-AFFE-084686A376BE}"/>
              </a:ext>
            </a:extLst>
          </p:cNvPr>
          <p:cNvSpPr txBox="1"/>
          <p:nvPr/>
        </p:nvSpPr>
        <p:spPr>
          <a:xfrm>
            <a:off x="6746208" y="1370439"/>
            <a:ext cx="532275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b="1"/>
              <a:t>웹 브라우저별 오디오</a:t>
            </a:r>
            <a:r>
              <a:rPr lang="en-US" altLang="ko-KR" b="1"/>
              <a:t>, </a:t>
            </a:r>
            <a:r>
              <a:rPr lang="ko-KR" altLang="en-US" b="1"/>
              <a:t>비디오 파일 지원 여부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3DE095B-B13D-45DA-A1F5-D799EFFC05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2513" y="1924356"/>
            <a:ext cx="3242389" cy="2362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8622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A70AF9A-3804-4A07-AB5E-4C30F76C6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04-5 </a:t>
            </a:r>
            <a:r>
              <a:rPr lang="ko-KR" altLang="en-US"/>
              <a:t>오디오와 비디오 삽입하기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4EA9D12F-A494-4248-B242-2DE03A348F9A}"/>
              </a:ext>
            </a:extLst>
          </p:cNvPr>
          <p:cNvGrpSpPr/>
          <p:nvPr/>
        </p:nvGrpSpPr>
        <p:grpSpPr>
          <a:xfrm>
            <a:off x="684331" y="1131326"/>
            <a:ext cx="5859082" cy="1641208"/>
            <a:chOff x="6588959" y="2937431"/>
            <a:chExt cx="5716650" cy="950612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462C34BF-22F1-4A46-94D5-637793DBB19B}"/>
                </a:ext>
              </a:extLst>
            </p:cNvPr>
            <p:cNvSpPr/>
            <p:nvPr/>
          </p:nvSpPr>
          <p:spPr>
            <a:xfrm>
              <a:off x="6588959" y="3059207"/>
              <a:ext cx="5716650" cy="828836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9B3E63D-FA23-475D-8FCC-398D816A8F18}"/>
                </a:ext>
              </a:extLst>
            </p:cNvPr>
            <p:cNvSpPr txBox="1"/>
            <p:nvPr/>
          </p:nvSpPr>
          <p:spPr>
            <a:xfrm>
              <a:off x="6737093" y="3224236"/>
              <a:ext cx="5500427" cy="5909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400"/>
                <a:t>기본형</a:t>
              </a:r>
              <a:endParaRPr lang="en-US" altLang="ko-KR" sz="1400"/>
            </a:p>
            <a:p>
              <a:pPr>
                <a:lnSpc>
                  <a:spcPct val="150000"/>
                </a:lnSpc>
              </a:pPr>
              <a:r>
                <a:rPr lang="en-US" altLang="ko-KR" sz="1400"/>
                <a:t>     </a:t>
              </a:r>
              <a:r>
                <a:rPr lang="en-US" altLang="ko-KR" sz="1400">
                  <a:highlight>
                    <a:srgbClr val="FFFF00"/>
                  </a:highlight>
                </a:rPr>
                <a:t>&lt;audio src="</a:t>
              </a:r>
              <a:r>
                <a:rPr lang="ko-KR" altLang="en-US" sz="1400">
                  <a:highlight>
                    <a:srgbClr val="FFFF00"/>
                  </a:highlight>
                </a:rPr>
                <a:t>오디오 파일 경로</a:t>
              </a:r>
              <a:r>
                <a:rPr lang="en-US" altLang="ko-KR" sz="1400">
                  <a:highlight>
                    <a:srgbClr val="FFFF00"/>
                  </a:highlight>
                </a:rPr>
                <a:t>"&gt;&lt;/audio&gt;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400"/>
                <a:t>     </a:t>
              </a:r>
              <a:r>
                <a:rPr lang="en-US" altLang="ko-KR" sz="1400">
                  <a:highlight>
                    <a:srgbClr val="FFFF00"/>
                  </a:highlight>
                </a:rPr>
                <a:t>&lt;video src="</a:t>
              </a:r>
              <a:r>
                <a:rPr lang="ko-KR" altLang="en-US" sz="1400">
                  <a:highlight>
                    <a:srgbClr val="FFFF00"/>
                  </a:highlight>
                </a:rPr>
                <a:t>비디오 파일 경로</a:t>
              </a:r>
              <a:r>
                <a:rPr lang="en-US" altLang="ko-KR" sz="1400">
                  <a:highlight>
                    <a:srgbClr val="FFFF00"/>
                  </a:highlight>
                </a:rPr>
                <a:t>"&gt;&lt;/video&gt;</a:t>
              </a:r>
              <a:endParaRPr lang="ko-KR" altLang="en-US" sz="1400">
                <a:highlight>
                  <a:srgbClr val="FFFF00"/>
                </a:highlight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566C7CC-BBEB-4D1B-A780-8A34855614C6}"/>
                </a:ext>
              </a:extLst>
            </p:cNvPr>
            <p:cNvSpPr txBox="1"/>
            <p:nvPr/>
          </p:nvSpPr>
          <p:spPr>
            <a:xfrm>
              <a:off x="6737093" y="2937431"/>
              <a:ext cx="3399475" cy="21392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b="1"/>
                <a:t>&lt;audio&gt; </a:t>
              </a:r>
              <a:r>
                <a:rPr lang="ko-KR" altLang="en-US" b="1"/>
                <a:t>태그</a:t>
              </a:r>
              <a:r>
                <a:rPr lang="en-US" altLang="ko-KR" b="1"/>
                <a:t>, &lt;video&gt; </a:t>
              </a:r>
              <a:r>
                <a:rPr lang="ko-KR" altLang="en-US" b="1"/>
                <a:t>태그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5A6BCAEE-8C93-4E51-9EA4-898A695055F5}"/>
              </a:ext>
            </a:extLst>
          </p:cNvPr>
          <p:cNvSpPr txBox="1"/>
          <p:nvPr/>
        </p:nvSpPr>
        <p:spPr>
          <a:xfrm>
            <a:off x="891331" y="3313344"/>
            <a:ext cx="445245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altLang="ko-KR" sz="11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&lt;audio</a:t>
            </a:r>
            <a:r>
              <a:rPr lang="pt-BR" altLang="ko-KR" sz="11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pt-BR" altLang="ko-KR" sz="1100" b="0" dirty="0">
                <a:solidFill>
                  <a:srgbClr val="FF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src</a:t>
            </a:r>
            <a:r>
              <a:rPr lang="pt-BR" altLang="ko-KR" sz="11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pt-BR" altLang="ko-KR" sz="1100" b="0" dirty="0">
                <a:solidFill>
                  <a:srgbClr val="00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"medias/spring.mp3"</a:t>
            </a:r>
            <a:r>
              <a:rPr lang="pt-BR" altLang="ko-KR" sz="11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pt-BR" altLang="ko-KR" sz="1100" b="0" dirty="0">
                <a:solidFill>
                  <a:srgbClr val="FF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controls</a:t>
            </a:r>
            <a:r>
              <a:rPr lang="pt-BR" altLang="ko-KR" sz="11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&gt;&lt;/audio&gt;</a:t>
            </a:r>
            <a:endParaRPr lang="pt-BR" altLang="ko-KR" sz="1100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D92D020B-E9C5-4CE1-8DB7-1AB4AFD186AE}"/>
              </a:ext>
            </a:extLst>
          </p:cNvPr>
          <p:cNvCxnSpPr/>
          <p:nvPr/>
        </p:nvCxnSpPr>
        <p:spPr>
          <a:xfrm>
            <a:off x="5545123" y="3171039"/>
            <a:ext cx="0" cy="348982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EEB82D3-CD0F-4889-8FB6-E33C03E1D1EE}"/>
              </a:ext>
            </a:extLst>
          </p:cNvPr>
          <p:cNvSpPr txBox="1"/>
          <p:nvPr/>
        </p:nvSpPr>
        <p:spPr>
          <a:xfrm>
            <a:off x="5746459" y="3313344"/>
            <a:ext cx="550946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&lt;video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100" b="0" dirty="0" err="1">
                <a:solidFill>
                  <a:srgbClr val="FF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src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"medias/salad.mp4"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100" b="0" dirty="0">
                <a:solidFill>
                  <a:srgbClr val="FF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controls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100" b="0" dirty="0">
                <a:solidFill>
                  <a:srgbClr val="FF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width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"700"</a:t>
            </a:r>
            <a:r>
              <a:rPr lang="en-US" altLang="ko-KR" sz="11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&gt;&lt;/video&gt;</a:t>
            </a:r>
            <a:endParaRPr lang="en-US" altLang="ko-KR" sz="1100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FA067C3-A424-4549-894D-AC396537F8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724" y="3828025"/>
            <a:ext cx="3173924" cy="73680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2FA0CAA-2507-40D7-8B5E-5CB58A9E72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1960" y="3719692"/>
            <a:ext cx="4905375" cy="2809875"/>
          </a:xfrm>
          <a:prstGeom prst="rect">
            <a:avLst/>
          </a:prstGeom>
        </p:spPr>
      </p:pic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7A34225D-0A89-41E7-BA2C-4A571CB31FEC}"/>
              </a:ext>
            </a:extLst>
          </p:cNvPr>
          <p:cNvSpPr/>
          <p:nvPr/>
        </p:nvSpPr>
        <p:spPr>
          <a:xfrm>
            <a:off x="8498048" y="3313345"/>
            <a:ext cx="729842" cy="261610"/>
          </a:xfrm>
          <a:prstGeom prst="roundRect">
            <a:avLst/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6D5DF96-E65F-4CD0-BDBE-6A176E1062E4}"/>
              </a:ext>
            </a:extLst>
          </p:cNvPr>
          <p:cNvSpPr txBox="1"/>
          <p:nvPr/>
        </p:nvSpPr>
        <p:spPr>
          <a:xfrm>
            <a:off x="8070210" y="2772534"/>
            <a:ext cx="108074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>
                <a:solidFill>
                  <a:srgbClr val="0070C0"/>
                </a:solidFill>
              </a:rPr>
              <a:t>재생막대 표시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17CD643-41C6-4AD9-8269-0E3AF6A28579}"/>
              </a:ext>
            </a:extLst>
          </p:cNvPr>
          <p:cNvSpPr txBox="1"/>
          <p:nvPr/>
        </p:nvSpPr>
        <p:spPr>
          <a:xfrm>
            <a:off x="9563628" y="2772534"/>
            <a:ext cx="14125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>
                <a:solidFill>
                  <a:srgbClr val="0070C0"/>
                </a:solidFill>
              </a:rPr>
              <a:t>플레이어 너비 지정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AE09838D-8206-4161-9CFB-2F3E25D68085}"/>
              </a:ext>
            </a:extLst>
          </p:cNvPr>
          <p:cNvSpPr/>
          <p:nvPr/>
        </p:nvSpPr>
        <p:spPr>
          <a:xfrm>
            <a:off x="9261446" y="3313344"/>
            <a:ext cx="1040235" cy="261610"/>
          </a:xfrm>
          <a:prstGeom prst="roundRect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id="{40857280-3F0D-4D1E-8AB5-4005F2E017EF}"/>
              </a:ext>
            </a:extLst>
          </p:cNvPr>
          <p:cNvCxnSpPr>
            <a:stCxn id="15" idx="0"/>
            <a:endCxn id="19" idx="2"/>
          </p:cNvCxnSpPr>
          <p:nvPr/>
        </p:nvCxnSpPr>
        <p:spPr>
          <a:xfrm rot="5400000" flipH="1" flipV="1">
            <a:off x="9886137" y="2929571"/>
            <a:ext cx="279200" cy="48834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id="{4C944838-2F86-48B9-B703-BB82A28AFD07}"/>
              </a:ext>
            </a:extLst>
          </p:cNvPr>
          <p:cNvCxnSpPr>
            <a:stCxn id="11" idx="0"/>
            <a:endCxn id="13" idx="2"/>
          </p:cNvCxnSpPr>
          <p:nvPr/>
        </p:nvCxnSpPr>
        <p:spPr>
          <a:xfrm rot="16200000" flipV="1">
            <a:off x="8597176" y="3047552"/>
            <a:ext cx="279201" cy="25238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FE48BC30-89F3-4F8D-AF30-CAA284F56DD9}"/>
              </a:ext>
            </a:extLst>
          </p:cNvPr>
          <p:cNvSpPr/>
          <p:nvPr/>
        </p:nvSpPr>
        <p:spPr>
          <a:xfrm>
            <a:off x="3748823" y="3336427"/>
            <a:ext cx="729842" cy="261610"/>
          </a:xfrm>
          <a:prstGeom prst="roundRect">
            <a:avLst/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C864BAF-E7B5-403D-A0CA-A0D6CBC60C55}"/>
              </a:ext>
            </a:extLst>
          </p:cNvPr>
          <p:cNvSpPr txBox="1"/>
          <p:nvPr/>
        </p:nvSpPr>
        <p:spPr>
          <a:xfrm>
            <a:off x="4316513" y="3828025"/>
            <a:ext cx="108074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>
                <a:solidFill>
                  <a:srgbClr val="0070C0"/>
                </a:solidFill>
              </a:rPr>
              <a:t>재생막대 표시</a:t>
            </a:r>
          </a:p>
        </p:txBody>
      </p:sp>
      <p:cxnSp>
        <p:nvCxnSpPr>
          <p:cNvPr id="30" name="연결선: 꺾임 29">
            <a:extLst>
              <a:ext uri="{FF2B5EF4-FFF2-40B4-BE49-F238E27FC236}">
                <a16:creationId xmlns:a16="http://schemas.microsoft.com/office/drawing/2014/main" id="{1209B27B-C8F0-4569-8D02-678A68103CB8}"/>
              </a:ext>
            </a:extLst>
          </p:cNvPr>
          <p:cNvCxnSpPr>
            <a:stCxn id="27" idx="2"/>
            <a:endCxn id="28" idx="0"/>
          </p:cNvCxnSpPr>
          <p:nvPr/>
        </p:nvCxnSpPr>
        <p:spPr>
          <a:xfrm rot="16200000" flipH="1">
            <a:off x="4370321" y="3341460"/>
            <a:ext cx="229988" cy="74314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52007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C7C753-9F88-4254-9862-F6A87176F75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/>
              <a:t>03. HTML </a:t>
            </a:r>
            <a:r>
              <a:rPr lang="ko-KR" altLang="en-US"/>
              <a:t>기본 문서 만들기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3020E55D-5D6E-47B7-BF49-67DF43FF0CB8}"/>
              </a:ext>
            </a:extLst>
          </p:cNvPr>
          <p:cNvGrpSpPr/>
          <p:nvPr/>
        </p:nvGrpSpPr>
        <p:grpSpPr>
          <a:xfrm>
            <a:off x="2308161" y="2149420"/>
            <a:ext cx="4686299" cy="485775"/>
            <a:chOff x="2282994" y="2753427"/>
            <a:chExt cx="4686299" cy="485775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7E6505BA-A9A1-46F5-BFC6-A45ABCE494AF}"/>
                </a:ext>
              </a:extLst>
            </p:cNvPr>
            <p:cNvSpPr/>
            <p:nvPr/>
          </p:nvSpPr>
          <p:spPr>
            <a:xfrm>
              <a:off x="2282994" y="2753427"/>
              <a:ext cx="685800" cy="48577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>
                  <a:solidFill>
                    <a:schemeClr val="tx1"/>
                  </a:solidFill>
                </a:rPr>
                <a:t>03-1</a:t>
              </a:r>
              <a:endParaRPr lang="ko-KR" altLang="en-US" sz="1600" b="1">
                <a:solidFill>
                  <a:schemeClr val="tx1"/>
                </a:solidFill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FAFC29B-A5E1-4F15-A5FF-C528129D6456}"/>
                </a:ext>
              </a:extLst>
            </p:cNvPr>
            <p:cNvSpPr txBox="1"/>
            <p:nvPr/>
          </p:nvSpPr>
          <p:spPr>
            <a:xfrm>
              <a:off x="2993233" y="2791371"/>
              <a:ext cx="39760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/>
                <a:t>HTML</a:t>
              </a:r>
              <a:r>
                <a:rPr lang="ko-KR" altLang="en-US" b="1"/>
                <a:t>과 첫 만남</a:t>
              </a: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D5239A65-4609-4585-95B3-13DD43DCD16F}"/>
                </a:ext>
              </a:extLst>
            </p:cNvPr>
            <p:cNvCxnSpPr/>
            <p:nvPr/>
          </p:nvCxnSpPr>
          <p:spPr>
            <a:xfrm>
              <a:off x="2959269" y="3220152"/>
              <a:ext cx="3333749" cy="0"/>
            </a:xfrm>
            <a:prstGeom prst="line">
              <a:avLst/>
            </a:prstGeom>
            <a:ln w="285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F357DC6C-17DE-489D-ACC1-CB6F7C192746}"/>
              </a:ext>
            </a:extLst>
          </p:cNvPr>
          <p:cNvGrpSpPr/>
          <p:nvPr/>
        </p:nvGrpSpPr>
        <p:grpSpPr>
          <a:xfrm>
            <a:off x="2308161" y="2964849"/>
            <a:ext cx="4686299" cy="485775"/>
            <a:chOff x="2282994" y="2753427"/>
            <a:chExt cx="4686299" cy="485775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DC10C51F-0A8F-4309-8769-5F2B6EFEE176}"/>
                </a:ext>
              </a:extLst>
            </p:cNvPr>
            <p:cNvSpPr/>
            <p:nvPr/>
          </p:nvSpPr>
          <p:spPr>
            <a:xfrm>
              <a:off x="2282994" y="2753427"/>
              <a:ext cx="685800" cy="48577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>
                  <a:solidFill>
                    <a:schemeClr val="tx1"/>
                  </a:solidFill>
                </a:rPr>
                <a:t>03-2</a:t>
              </a:r>
              <a:endParaRPr lang="ko-KR" altLang="en-US" sz="1600" b="1">
                <a:solidFill>
                  <a:schemeClr val="tx1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603E381-E8E4-4FDA-9382-3BBD2CD73128}"/>
                </a:ext>
              </a:extLst>
            </p:cNvPr>
            <p:cNvSpPr txBox="1"/>
            <p:nvPr/>
          </p:nvSpPr>
          <p:spPr>
            <a:xfrm>
              <a:off x="2993233" y="2791371"/>
              <a:ext cx="39760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/>
                <a:t>HTML </a:t>
              </a:r>
              <a:r>
                <a:rPr lang="ko-KR" altLang="en-US" b="1"/>
                <a:t>구조 파악하기</a:t>
              </a: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86916464-585F-464D-B901-1C17C4F2E8A2}"/>
                </a:ext>
              </a:extLst>
            </p:cNvPr>
            <p:cNvCxnSpPr/>
            <p:nvPr/>
          </p:nvCxnSpPr>
          <p:spPr>
            <a:xfrm>
              <a:off x="2959269" y="3220152"/>
              <a:ext cx="3333749" cy="0"/>
            </a:xfrm>
            <a:prstGeom prst="line">
              <a:avLst/>
            </a:prstGeom>
            <a:ln w="285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CB92139E-C550-459E-92E8-DA04406505B0}"/>
              </a:ext>
            </a:extLst>
          </p:cNvPr>
          <p:cNvGrpSpPr/>
          <p:nvPr/>
        </p:nvGrpSpPr>
        <p:grpSpPr>
          <a:xfrm>
            <a:off x="2308161" y="3780278"/>
            <a:ext cx="4686299" cy="485775"/>
            <a:chOff x="2282994" y="2753427"/>
            <a:chExt cx="4686299" cy="485775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632106DA-FE1D-4F83-AC13-84E7984D671F}"/>
                </a:ext>
              </a:extLst>
            </p:cNvPr>
            <p:cNvSpPr/>
            <p:nvPr/>
          </p:nvSpPr>
          <p:spPr>
            <a:xfrm>
              <a:off x="2282994" y="2753427"/>
              <a:ext cx="685800" cy="48577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>
                  <a:solidFill>
                    <a:schemeClr val="tx1"/>
                  </a:solidFill>
                </a:rPr>
                <a:t>03-3</a:t>
              </a:r>
              <a:endParaRPr lang="ko-KR" altLang="en-US" sz="1600" b="1">
                <a:solidFill>
                  <a:schemeClr val="tx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F659211-CE58-41FE-A5BE-B0F25F571B67}"/>
                </a:ext>
              </a:extLst>
            </p:cNvPr>
            <p:cNvSpPr txBox="1"/>
            <p:nvPr/>
          </p:nvSpPr>
          <p:spPr>
            <a:xfrm>
              <a:off x="2993233" y="2791371"/>
              <a:ext cx="39760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/>
                <a:t>HTML </a:t>
              </a:r>
              <a:r>
                <a:rPr lang="ko-KR" altLang="en-US" b="1"/>
                <a:t>파일 만들기</a:t>
              </a:r>
            </a:p>
          </p:txBody>
        </p: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CFEE2DFD-4BE1-48CD-86B7-660FE9B6D1A1}"/>
                </a:ext>
              </a:extLst>
            </p:cNvPr>
            <p:cNvCxnSpPr/>
            <p:nvPr/>
          </p:nvCxnSpPr>
          <p:spPr>
            <a:xfrm>
              <a:off x="2959269" y="3220152"/>
              <a:ext cx="3333749" cy="0"/>
            </a:xfrm>
            <a:prstGeom prst="line">
              <a:avLst/>
            </a:prstGeom>
            <a:ln w="285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4222529B-2C32-448B-940F-EEBAE79463DF}"/>
              </a:ext>
            </a:extLst>
          </p:cNvPr>
          <p:cNvGrpSpPr/>
          <p:nvPr/>
        </p:nvGrpSpPr>
        <p:grpSpPr>
          <a:xfrm>
            <a:off x="2308161" y="4595706"/>
            <a:ext cx="4686299" cy="485775"/>
            <a:chOff x="2282994" y="2753427"/>
            <a:chExt cx="4686299" cy="485775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688D07AA-C60E-46C6-AF56-89D8478DC147}"/>
                </a:ext>
              </a:extLst>
            </p:cNvPr>
            <p:cNvSpPr/>
            <p:nvPr/>
          </p:nvSpPr>
          <p:spPr>
            <a:xfrm>
              <a:off x="2282994" y="2753427"/>
              <a:ext cx="685800" cy="48577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>
                  <a:solidFill>
                    <a:schemeClr val="tx1"/>
                  </a:solidFill>
                </a:rPr>
                <a:t>03-4</a:t>
              </a:r>
              <a:endParaRPr lang="ko-KR" altLang="en-US" sz="1600" b="1">
                <a:solidFill>
                  <a:schemeClr val="tx1"/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0C75719-6A5F-4CDE-A82A-13E150E0C9D1}"/>
                </a:ext>
              </a:extLst>
            </p:cNvPr>
            <p:cNvSpPr txBox="1"/>
            <p:nvPr/>
          </p:nvSpPr>
          <p:spPr>
            <a:xfrm>
              <a:off x="2993233" y="2791371"/>
              <a:ext cx="39760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/>
                <a:t>웹 문서 구조를 만드는 시맨틱 태그</a:t>
              </a:r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F64D798C-E591-4020-B60A-BE5ACE647C0A}"/>
                </a:ext>
              </a:extLst>
            </p:cNvPr>
            <p:cNvCxnSpPr/>
            <p:nvPr/>
          </p:nvCxnSpPr>
          <p:spPr>
            <a:xfrm>
              <a:off x="2959269" y="3220152"/>
              <a:ext cx="3333749" cy="0"/>
            </a:xfrm>
            <a:prstGeom prst="line">
              <a:avLst/>
            </a:prstGeom>
            <a:ln w="285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27499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A70AF9A-3804-4A07-AB5E-4C30F76C6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04-5 </a:t>
            </a:r>
            <a:r>
              <a:rPr lang="ko-KR" altLang="en-US"/>
              <a:t>오디오와 비디오 삽입하기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566C7CC-BBEB-4D1B-A780-8A34855614C6}"/>
              </a:ext>
            </a:extLst>
          </p:cNvPr>
          <p:cNvSpPr txBox="1"/>
          <p:nvPr/>
        </p:nvSpPr>
        <p:spPr>
          <a:xfrm>
            <a:off x="836156" y="1131326"/>
            <a:ext cx="4247572" cy="36933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b="1"/>
              <a:t>&lt;audio&gt; </a:t>
            </a:r>
            <a:r>
              <a:rPr lang="ko-KR" altLang="en-US" b="1"/>
              <a:t>태그</a:t>
            </a:r>
            <a:r>
              <a:rPr lang="en-US" altLang="ko-KR" b="1"/>
              <a:t>, &lt;video&gt; </a:t>
            </a:r>
            <a:r>
              <a:rPr lang="ko-KR" altLang="en-US" b="1"/>
              <a:t>태그의 속성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74005F5-C510-47CE-A7A0-880A75C806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157" y="1500659"/>
            <a:ext cx="5732424" cy="2870029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4379749F-85BB-4876-9B19-A92F3E7560C8}"/>
              </a:ext>
            </a:extLst>
          </p:cNvPr>
          <p:cNvGrpSpPr/>
          <p:nvPr/>
        </p:nvGrpSpPr>
        <p:grpSpPr>
          <a:xfrm>
            <a:off x="836156" y="5645261"/>
            <a:ext cx="6952376" cy="536979"/>
            <a:chOff x="836156" y="5645261"/>
            <a:chExt cx="6952376" cy="536979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7BAEE9F-E25C-4D6B-B1B0-3B6D7EF3CBA9}"/>
                </a:ext>
              </a:extLst>
            </p:cNvPr>
            <p:cNvSpPr txBox="1"/>
            <p:nvPr/>
          </p:nvSpPr>
          <p:spPr>
            <a:xfrm>
              <a:off x="836156" y="5645261"/>
              <a:ext cx="2304875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100" b="1"/>
                <a:t>비디오 자동 재생하기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0949453-FF8C-40B9-80F1-B505AAC61D02}"/>
                </a:ext>
              </a:extLst>
            </p:cNvPr>
            <p:cNvSpPr txBox="1"/>
            <p:nvPr/>
          </p:nvSpPr>
          <p:spPr>
            <a:xfrm>
              <a:off x="836156" y="5905241"/>
              <a:ext cx="6952376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0" dirty="0">
                  <a:solidFill>
                    <a:srgbClr val="800000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&lt;video</a:t>
              </a:r>
              <a:r>
                <a:rPr lang="en-US" altLang="ko-KR" sz="1200" b="0" dirty="0">
                  <a:solidFill>
                    <a:srgbClr val="000000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 </a:t>
              </a:r>
              <a:r>
                <a:rPr lang="en-US" altLang="ko-KR" sz="1200" b="0" dirty="0" err="1">
                  <a:solidFill>
                    <a:srgbClr val="FF0000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src</a:t>
              </a:r>
              <a:r>
                <a:rPr lang="en-US" altLang="ko-KR" sz="1200" b="0" dirty="0">
                  <a:solidFill>
                    <a:srgbClr val="000000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=</a:t>
              </a:r>
              <a:r>
                <a:rPr lang="en-US" altLang="ko-KR" sz="1200" b="0" dirty="0">
                  <a:solidFill>
                    <a:srgbClr val="0000FF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"medias/salad.mp4"</a:t>
              </a:r>
              <a:r>
                <a:rPr lang="en-US" altLang="ko-KR" sz="1200" b="0" dirty="0">
                  <a:solidFill>
                    <a:srgbClr val="000000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 </a:t>
              </a:r>
              <a:r>
                <a:rPr lang="en-US" altLang="ko-KR" sz="1200" b="0" dirty="0">
                  <a:solidFill>
                    <a:srgbClr val="FF0000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width</a:t>
              </a:r>
              <a:r>
                <a:rPr lang="en-US" altLang="ko-KR" sz="1200" b="0" dirty="0">
                  <a:solidFill>
                    <a:srgbClr val="000000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=</a:t>
              </a:r>
              <a:r>
                <a:rPr lang="en-US" altLang="ko-KR" sz="1200" b="0" dirty="0">
                  <a:solidFill>
                    <a:srgbClr val="0000FF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"700"</a:t>
              </a:r>
              <a:r>
                <a:rPr lang="en-US" altLang="ko-KR" sz="1200" b="0" dirty="0">
                  <a:solidFill>
                    <a:srgbClr val="000000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 </a:t>
              </a:r>
              <a:r>
                <a:rPr lang="en-US" altLang="ko-KR" sz="1200" b="0" dirty="0" err="1">
                  <a:solidFill>
                    <a:srgbClr val="FF0000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autoplay</a:t>
              </a:r>
              <a:r>
                <a:rPr lang="en-US" altLang="ko-KR" sz="1200" b="0" dirty="0">
                  <a:solidFill>
                    <a:srgbClr val="000000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 </a:t>
              </a:r>
              <a:r>
                <a:rPr lang="en-US" altLang="ko-KR" sz="1200" b="0" dirty="0">
                  <a:solidFill>
                    <a:srgbClr val="FF0000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muted</a:t>
              </a:r>
              <a:r>
                <a:rPr lang="en-US" altLang="ko-KR" sz="1200" b="0" dirty="0">
                  <a:solidFill>
                    <a:srgbClr val="000000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 </a:t>
              </a:r>
              <a:r>
                <a:rPr lang="en-US" altLang="ko-KR" sz="1200" b="0" dirty="0">
                  <a:solidFill>
                    <a:srgbClr val="FF0000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loop</a:t>
              </a:r>
              <a:r>
                <a:rPr lang="en-US" altLang="ko-KR" sz="1200" b="0" dirty="0">
                  <a:solidFill>
                    <a:srgbClr val="800000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&gt;&lt;/video&gt;</a:t>
              </a:r>
              <a:endPara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7CA00406-2624-4028-9270-8F31B66482E4}"/>
              </a:ext>
            </a:extLst>
          </p:cNvPr>
          <p:cNvGrpSpPr/>
          <p:nvPr/>
        </p:nvGrpSpPr>
        <p:grpSpPr>
          <a:xfrm>
            <a:off x="836156" y="4638107"/>
            <a:ext cx="4972574" cy="738664"/>
            <a:chOff x="7048850" y="1362159"/>
            <a:chExt cx="4972574" cy="738664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23049E1-D3AB-4FD4-B06E-7AC47BF3BF9A}"/>
                </a:ext>
              </a:extLst>
            </p:cNvPr>
            <p:cNvSpPr txBox="1"/>
            <p:nvPr/>
          </p:nvSpPr>
          <p:spPr>
            <a:xfrm>
              <a:off x="7048850" y="1362159"/>
              <a:ext cx="3048699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100" b="1"/>
                <a:t>플레이어 표시 없이 배경 음악 넣기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AE2E1B8-2F12-41DA-A7A4-29669F63441C}"/>
                </a:ext>
              </a:extLst>
            </p:cNvPr>
            <p:cNvSpPr txBox="1"/>
            <p:nvPr/>
          </p:nvSpPr>
          <p:spPr>
            <a:xfrm>
              <a:off x="7048850" y="1639158"/>
              <a:ext cx="4972574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0">
                  <a:solidFill>
                    <a:srgbClr val="800000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&lt;audio</a:t>
              </a:r>
              <a:r>
                <a:rPr lang="en-US" altLang="ko-KR" sz="1200" b="0">
                  <a:solidFill>
                    <a:srgbClr val="000000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 </a:t>
              </a:r>
              <a:r>
                <a:rPr lang="en-US" altLang="ko-KR" sz="1200" b="0">
                  <a:solidFill>
                    <a:srgbClr val="FF0000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src</a:t>
              </a:r>
              <a:r>
                <a:rPr lang="en-US" altLang="ko-KR" sz="1200" b="0">
                  <a:solidFill>
                    <a:srgbClr val="000000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=</a:t>
              </a:r>
              <a:r>
                <a:rPr lang="en-US" altLang="ko-KR" sz="1200" b="0">
                  <a:solidFill>
                    <a:srgbClr val="0000FF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"medias/spring.mp3"</a:t>
              </a:r>
              <a:r>
                <a:rPr lang="en-US" altLang="ko-KR" sz="1200" b="0">
                  <a:solidFill>
                    <a:srgbClr val="000000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 </a:t>
              </a:r>
              <a:r>
                <a:rPr lang="en-US" altLang="ko-KR" sz="1200" b="0">
                  <a:solidFill>
                    <a:srgbClr val="FF0000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autoplay</a:t>
              </a:r>
              <a:r>
                <a:rPr lang="en-US" altLang="ko-KR" sz="1200" b="0">
                  <a:solidFill>
                    <a:srgbClr val="000000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 </a:t>
              </a:r>
              <a:r>
                <a:rPr lang="en-US" altLang="ko-KR" sz="1200" b="0">
                  <a:solidFill>
                    <a:srgbClr val="FF0000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loop</a:t>
              </a:r>
              <a:r>
                <a:rPr lang="en-US" altLang="ko-KR" sz="1200" b="0">
                  <a:solidFill>
                    <a:srgbClr val="800000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&gt;&lt;/audio&gt;</a:t>
              </a:r>
              <a:endParaRPr lang="en-US" altLang="ko-KR" sz="12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endParaRPr>
            </a:p>
          </p:txBody>
        </p:sp>
      </p:grp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DBAA1B8E-8BBE-483D-A109-1367AD704995}"/>
              </a:ext>
            </a:extLst>
          </p:cNvPr>
          <p:cNvSpPr/>
          <p:nvPr/>
        </p:nvSpPr>
        <p:spPr>
          <a:xfrm>
            <a:off x="5410899" y="5922260"/>
            <a:ext cx="562062" cy="276999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B9384BA-7F89-4F47-BFA1-8B91EAB315BE}"/>
              </a:ext>
            </a:extLst>
          </p:cNvPr>
          <p:cNvSpPr txBox="1"/>
          <p:nvPr/>
        </p:nvSpPr>
        <p:spPr>
          <a:xfrm>
            <a:off x="4996352" y="6472998"/>
            <a:ext cx="54248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>
                <a:solidFill>
                  <a:srgbClr val="0070C0"/>
                </a:solidFill>
              </a:rPr>
              <a:t>크롬</a:t>
            </a:r>
            <a:r>
              <a:rPr lang="en-US" altLang="ko-KR" sz="1200">
                <a:solidFill>
                  <a:srgbClr val="0070C0"/>
                </a:solidFill>
              </a:rPr>
              <a:t>, </a:t>
            </a:r>
            <a:r>
              <a:rPr lang="ko-KR" altLang="en-US" sz="1200">
                <a:solidFill>
                  <a:srgbClr val="0070C0"/>
                </a:solidFill>
              </a:rPr>
              <a:t>파이어폭스 브라우저에서는 음소거해야 비디오를 자동 재생할 수 있음</a:t>
            </a:r>
          </a:p>
        </p:txBody>
      </p:sp>
      <p:cxnSp>
        <p:nvCxnSpPr>
          <p:cNvPr id="35" name="연결선: 꺾임 34">
            <a:extLst>
              <a:ext uri="{FF2B5EF4-FFF2-40B4-BE49-F238E27FC236}">
                <a16:creationId xmlns:a16="http://schemas.microsoft.com/office/drawing/2014/main" id="{9AC62882-C144-4AE2-96D0-C9C67B52B0C1}"/>
              </a:ext>
            </a:extLst>
          </p:cNvPr>
          <p:cNvCxnSpPr>
            <a:stCxn id="21" idx="2"/>
            <a:endCxn id="22" idx="0"/>
          </p:cNvCxnSpPr>
          <p:nvPr/>
        </p:nvCxnSpPr>
        <p:spPr>
          <a:xfrm rot="16200000" flipH="1">
            <a:off x="6563493" y="5327696"/>
            <a:ext cx="273739" cy="201686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45332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A70AF9A-3804-4A07-AB5E-4C30F76C6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04-6 </a:t>
            </a:r>
            <a:r>
              <a:rPr lang="ko-KR" altLang="en-US"/>
              <a:t>하이퍼링크 삽입하기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4EA9D12F-A494-4248-B242-2DE03A348F9A}"/>
              </a:ext>
            </a:extLst>
          </p:cNvPr>
          <p:cNvGrpSpPr/>
          <p:nvPr/>
        </p:nvGrpSpPr>
        <p:grpSpPr>
          <a:xfrm>
            <a:off x="982215" y="1094093"/>
            <a:ext cx="5376640" cy="1784708"/>
            <a:chOff x="6588960" y="2937431"/>
            <a:chExt cx="3498995" cy="1033729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462C34BF-22F1-4A46-94D5-637793DBB19B}"/>
                </a:ext>
              </a:extLst>
            </p:cNvPr>
            <p:cNvSpPr/>
            <p:nvPr/>
          </p:nvSpPr>
          <p:spPr>
            <a:xfrm>
              <a:off x="6588960" y="3059207"/>
              <a:ext cx="3498995" cy="818835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9B3E63D-FA23-475D-8FCC-398D816A8F18}"/>
                </a:ext>
              </a:extLst>
            </p:cNvPr>
            <p:cNvSpPr txBox="1"/>
            <p:nvPr/>
          </p:nvSpPr>
          <p:spPr>
            <a:xfrm>
              <a:off x="6737093" y="3193054"/>
              <a:ext cx="3214209" cy="7781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marR="0" lvl="0" indent="-285750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4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다른 문서</a:t>
              </a:r>
              <a:r>
                <a:rPr kumimoji="0" lang="en-US" altLang="ko-KR" sz="14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, </a:t>
              </a:r>
              <a:r>
                <a:rPr kumimoji="0" lang="ko-KR" altLang="en-US" sz="14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혹은 다른 사이트로 바로 연결해 주는 기능</a:t>
              </a:r>
              <a:endParaRPr kumimoji="0" lang="en-US" altLang="ko-KR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/>
                <a:t>기본형</a:t>
              </a:r>
              <a:r>
                <a:rPr lang="en-US" altLang="ko-KR" sz="1400"/>
                <a:t/>
              </a:r>
              <a:br>
                <a:rPr lang="en-US" altLang="ko-KR" sz="1400"/>
              </a:br>
              <a:r>
                <a:rPr lang="en-US" altLang="ko-KR" sz="1400"/>
                <a:t>  </a:t>
              </a:r>
              <a:r>
                <a:rPr lang="en-US" altLang="ko-KR" sz="1400">
                  <a:highlight>
                    <a:srgbClr val="FFFF00"/>
                  </a:highlight>
                </a:rPr>
                <a:t>&lt;a href="</a:t>
              </a:r>
              <a:r>
                <a:rPr lang="ko-KR" altLang="en-US" sz="1400">
                  <a:highlight>
                    <a:srgbClr val="FFFF00"/>
                  </a:highlight>
                </a:rPr>
                <a:t>링크할 주소</a:t>
              </a:r>
              <a:r>
                <a:rPr lang="en-US" altLang="ko-KR" sz="1400">
                  <a:highlight>
                    <a:srgbClr val="FFFF00"/>
                  </a:highlight>
                </a:rPr>
                <a:t>"&gt;</a:t>
              </a:r>
              <a:r>
                <a:rPr lang="ko-KR" altLang="en-US" sz="1400">
                  <a:highlight>
                    <a:srgbClr val="FFFF00"/>
                  </a:highlight>
                </a:rPr>
                <a:t>텍스트 또는 이미지</a:t>
              </a:r>
              <a:r>
                <a:rPr lang="en-US" altLang="ko-KR" sz="1400">
                  <a:highlight>
                    <a:srgbClr val="FFFF00"/>
                  </a:highlight>
                </a:rPr>
                <a:t>&lt;/a&gt;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566C7CC-BBEB-4D1B-A780-8A34855614C6}"/>
                </a:ext>
              </a:extLst>
            </p:cNvPr>
            <p:cNvSpPr txBox="1"/>
            <p:nvPr/>
          </p:nvSpPr>
          <p:spPr>
            <a:xfrm>
              <a:off x="6737093" y="2937431"/>
              <a:ext cx="891116" cy="21392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b="1"/>
                <a:t>&lt;a&gt; </a:t>
              </a:r>
              <a:r>
                <a:rPr lang="ko-KR" altLang="en-US" b="1"/>
                <a:t>태그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9FD433F-90DA-41A9-A59C-45CC505180B9}"/>
              </a:ext>
            </a:extLst>
          </p:cNvPr>
          <p:cNvSpPr txBox="1"/>
          <p:nvPr/>
        </p:nvSpPr>
        <p:spPr>
          <a:xfrm>
            <a:off x="1044564" y="3039529"/>
            <a:ext cx="15518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/>
              <a:t>텍스트 링크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BB4E637-9107-483B-A0C8-F9E00F70411C}"/>
              </a:ext>
            </a:extLst>
          </p:cNvPr>
          <p:cNvSpPr txBox="1"/>
          <p:nvPr/>
        </p:nvSpPr>
        <p:spPr>
          <a:xfrm>
            <a:off x="1044564" y="4484337"/>
            <a:ext cx="15518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/>
              <a:t>이미지 링크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6C4ADDC-E07E-46A3-BC2B-22AD8A7C54EE}"/>
              </a:ext>
            </a:extLst>
          </p:cNvPr>
          <p:cNvSpPr txBox="1"/>
          <p:nvPr/>
        </p:nvSpPr>
        <p:spPr>
          <a:xfrm>
            <a:off x="1044564" y="3524242"/>
            <a:ext cx="600218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&lt;a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400" b="0">
                <a:solidFill>
                  <a:srgbClr val="FF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href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400" b="0">
                <a:solidFill>
                  <a:srgbClr val="00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"../05/order.html"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400" b="0">
                <a:solidFill>
                  <a:srgbClr val="FF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target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400" b="0">
                <a:solidFill>
                  <a:srgbClr val="00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"_blank"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ko-KR" altLang="en-US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주문서 작성하기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&lt;/a&gt;</a:t>
            </a:r>
            <a:endParaRPr lang="en-US" altLang="ko-KR" sz="1400" b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2E48EE7-5EFF-43E2-9961-48F51027D7C0}"/>
              </a:ext>
            </a:extLst>
          </p:cNvPr>
          <p:cNvSpPr txBox="1"/>
          <p:nvPr/>
        </p:nvSpPr>
        <p:spPr>
          <a:xfrm>
            <a:off x="1044564" y="4902459"/>
            <a:ext cx="5049469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&lt;a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400" b="0">
                <a:solidFill>
                  <a:srgbClr val="FF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href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400" b="0">
                <a:solidFill>
                  <a:srgbClr val="00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"../05/order.html"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</a:p>
          <a:p>
            <a:r>
              <a:rPr lang="en-US" altLang="ko-KR" sz="14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&lt;img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400" b="0">
                <a:solidFill>
                  <a:srgbClr val="FF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src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400" b="0">
                <a:solidFill>
                  <a:srgbClr val="00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"images/tangerines.jpg"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400" b="0">
                <a:solidFill>
                  <a:srgbClr val="FF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alt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400" b="0">
                <a:solidFill>
                  <a:srgbClr val="00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lang="ko-KR" altLang="en-US" sz="1400" b="0">
                <a:solidFill>
                  <a:srgbClr val="00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레드향</a:t>
            </a:r>
            <a:r>
              <a:rPr lang="en-US" altLang="ko-KR" sz="1400" b="0">
                <a:solidFill>
                  <a:srgbClr val="00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br>
              <a:rPr lang="en-US" altLang="ko-KR" sz="140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lang="en-US" altLang="ko-KR" sz="140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&lt;/a&gt;</a:t>
            </a:r>
            <a:endParaRPr lang="en-US" altLang="ko-KR" sz="1400" b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E05533B-DD1D-4FD3-8DB5-AA2DD98689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8998" y="3485973"/>
            <a:ext cx="3868898" cy="57259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E6BEDC7-92EC-46D0-B4DA-0F47BC092E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8998" y="4792113"/>
            <a:ext cx="4277207" cy="1698019"/>
          </a:xfrm>
          <a:prstGeom prst="rect">
            <a:avLst/>
          </a:prstGeom>
        </p:spPr>
      </p:pic>
      <p:grpSp>
        <p:nvGrpSpPr>
          <p:cNvPr id="27" name="그룹 26">
            <a:extLst>
              <a:ext uri="{FF2B5EF4-FFF2-40B4-BE49-F238E27FC236}">
                <a16:creationId xmlns:a16="http://schemas.microsoft.com/office/drawing/2014/main" id="{610C68BE-BC10-49DF-8249-92D957A2FFFA}"/>
              </a:ext>
            </a:extLst>
          </p:cNvPr>
          <p:cNvGrpSpPr/>
          <p:nvPr/>
        </p:nvGrpSpPr>
        <p:grpSpPr>
          <a:xfrm>
            <a:off x="6569282" y="1094093"/>
            <a:ext cx="5376640" cy="1623942"/>
            <a:chOff x="6588960" y="2937431"/>
            <a:chExt cx="3498995" cy="940611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04AFBD8C-94DB-4AC7-8C5E-2A2559CF99BD}"/>
                </a:ext>
              </a:extLst>
            </p:cNvPr>
            <p:cNvSpPr/>
            <p:nvPr/>
          </p:nvSpPr>
          <p:spPr>
            <a:xfrm>
              <a:off x="6588960" y="3059207"/>
              <a:ext cx="3498995" cy="818835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363A9CF-9E20-4514-AC8D-C47235F799A5}"/>
                </a:ext>
              </a:extLst>
            </p:cNvPr>
            <p:cNvSpPr txBox="1"/>
            <p:nvPr/>
          </p:nvSpPr>
          <p:spPr>
            <a:xfrm>
              <a:off x="6737093" y="3193054"/>
              <a:ext cx="3214209" cy="4037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marR="0" lvl="0" indent="-285750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en-US" altLang="ko-KR" sz="1400" kern="0">
                  <a:solidFill>
                    <a:sysClr val="windowText" lastClr="000000"/>
                  </a:solidFill>
                </a:rPr>
                <a:t>target=“blank”</a:t>
              </a:r>
              <a:r>
                <a:rPr lang="ko-KR" altLang="en-US" sz="1400" kern="0">
                  <a:solidFill>
                    <a:sysClr val="windowText" lastClr="000000"/>
                  </a:solidFill>
                </a:rPr>
                <a:t>로 지정하면 연결된 문서가 새 탭으로 열림</a:t>
              </a:r>
              <a:endParaRPr kumimoji="0" lang="en-US" altLang="ko-KR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10D044A-4494-4B46-9894-BCCD62503364}"/>
                </a:ext>
              </a:extLst>
            </p:cNvPr>
            <p:cNvSpPr txBox="1"/>
            <p:nvPr/>
          </p:nvSpPr>
          <p:spPr>
            <a:xfrm>
              <a:off x="6737093" y="2937431"/>
              <a:ext cx="2007859" cy="21392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b="1"/>
                <a:t>&lt;a&gt; </a:t>
              </a:r>
              <a:r>
                <a:rPr lang="ko-KR" altLang="en-US" b="1"/>
                <a:t>태그의 </a:t>
              </a:r>
              <a:r>
                <a:rPr lang="en-US" altLang="ko-KR" b="1"/>
                <a:t>target </a:t>
              </a:r>
              <a:r>
                <a:rPr lang="ko-KR" altLang="en-US" b="1"/>
                <a:t>속성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97514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C7C753-9F88-4254-9862-F6A87176F75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/>
              <a:t>05. </a:t>
            </a:r>
            <a:r>
              <a:rPr lang="ko-KR" altLang="en-US"/>
              <a:t>입력 양식 작성하기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3020E55D-5D6E-47B7-BF49-67DF43FF0CB8}"/>
              </a:ext>
            </a:extLst>
          </p:cNvPr>
          <p:cNvGrpSpPr/>
          <p:nvPr/>
        </p:nvGrpSpPr>
        <p:grpSpPr>
          <a:xfrm>
            <a:off x="2308161" y="2149420"/>
            <a:ext cx="4686299" cy="485775"/>
            <a:chOff x="2282994" y="2753427"/>
            <a:chExt cx="4686299" cy="485775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7E6505BA-A9A1-46F5-BFC6-A45ABCE494AF}"/>
                </a:ext>
              </a:extLst>
            </p:cNvPr>
            <p:cNvSpPr/>
            <p:nvPr/>
          </p:nvSpPr>
          <p:spPr>
            <a:xfrm>
              <a:off x="2282994" y="2753427"/>
              <a:ext cx="685800" cy="48577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>
                  <a:solidFill>
                    <a:schemeClr val="tx1"/>
                  </a:solidFill>
                </a:rPr>
                <a:t>05-1</a:t>
              </a:r>
              <a:endParaRPr lang="ko-KR" altLang="en-US" sz="1600" b="1">
                <a:solidFill>
                  <a:schemeClr val="tx1"/>
                </a:solidFill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FAFC29B-A5E1-4F15-A5FF-C528129D6456}"/>
                </a:ext>
              </a:extLst>
            </p:cNvPr>
            <p:cNvSpPr txBox="1"/>
            <p:nvPr/>
          </p:nvSpPr>
          <p:spPr>
            <a:xfrm>
              <a:off x="2993233" y="2791371"/>
              <a:ext cx="39760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/>
                <a:t>폼 삽입하기</a:t>
              </a: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D5239A65-4609-4585-95B3-13DD43DCD16F}"/>
                </a:ext>
              </a:extLst>
            </p:cNvPr>
            <p:cNvCxnSpPr/>
            <p:nvPr/>
          </p:nvCxnSpPr>
          <p:spPr>
            <a:xfrm>
              <a:off x="2959269" y="3220152"/>
              <a:ext cx="3333749" cy="0"/>
            </a:xfrm>
            <a:prstGeom prst="line">
              <a:avLst/>
            </a:prstGeom>
            <a:ln w="285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59DFA0E4-FAF5-4032-B33B-9D07A6C2C054}"/>
              </a:ext>
            </a:extLst>
          </p:cNvPr>
          <p:cNvGrpSpPr/>
          <p:nvPr/>
        </p:nvGrpSpPr>
        <p:grpSpPr>
          <a:xfrm>
            <a:off x="2308161" y="2935187"/>
            <a:ext cx="4686299" cy="485775"/>
            <a:chOff x="2282994" y="2753427"/>
            <a:chExt cx="4686299" cy="485775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6E4424BE-90CC-47E3-9691-D33352290190}"/>
                </a:ext>
              </a:extLst>
            </p:cNvPr>
            <p:cNvSpPr/>
            <p:nvPr/>
          </p:nvSpPr>
          <p:spPr>
            <a:xfrm>
              <a:off x="2282994" y="2753427"/>
              <a:ext cx="685800" cy="48577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>
                  <a:solidFill>
                    <a:schemeClr val="tx1"/>
                  </a:solidFill>
                </a:rPr>
                <a:t>05-2</a:t>
              </a:r>
              <a:endParaRPr lang="ko-KR" altLang="en-US" sz="1600" b="1">
                <a:solidFill>
                  <a:schemeClr val="tx1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C83E7D7-A684-45E4-B9D4-A2D287E8DDCA}"/>
                </a:ext>
              </a:extLst>
            </p:cNvPr>
            <p:cNvSpPr txBox="1"/>
            <p:nvPr/>
          </p:nvSpPr>
          <p:spPr>
            <a:xfrm>
              <a:off x="2993233" y="2791371"/>
              <a:ext cx="39760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/>
                <a:t>사용자 입력을 위한 </a:t>
              </a:r>
              <a:r>
                <a:rPr lang="en-US" altLang="ko-KR" b="1"/>
                <a:t>input </a:t>
              </a:r>
              <a:r>
                <a:rPr lang="ko-KR" altLang="en-US" b="1"/>
                <a:t>태그</a:t>
              </a: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8148011B-EED6-487F-89AB-A970E8FEBC3B}"/>
                </a:ext>
              </a:extLst>
            </p:cNvPr>
            <p:cNvCxnSpPr/>
            <p:nvPr/>
          </p:nvCxnSpPr>
          <p:spPr>
            <a:xfrm>
              <a:off x="2959269" y="3220152"/>
              <a:ext cx="3333749" cy="0"/>
            </a:xfrm>
            <a:prstGeom prst="line">
              <a:avLst/>
            </a:prstGeom>
            <a:ln w="285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FB54A482-2B17-46A0-8A6A-6AC19C503E4B}"/>
              </a:ext>
            </a:extLst>
          </p:cNvPr>
          <p:cNvGrpSpPr/>
          <p:nvPr/>
        </p:nvGrpSpPr>
        <p:grpSpPr>
          <a:xfrm>
            <a:off x="2308161" y="3720954"/>
            <a:ext cx="4686299" cy="485775"/>
            <a:chOff x="2282994" y="2753427"/>
            <a:chExt cx="4686299" cy="485775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8FD96AE6-0F67-45EA-AD1A-CB35BD98E087}"/>
                </a:ext>
              </a:extLst>
            </p:cNvPr>
            <p:cNvSpPr/>
            <p:nvPr/>
          </p:nvSpPr>
          <p:spPr>
            <a:xfrm>
              <a:off x="2282994" y="2753427"/>
              <a:ext cx="685800" cy="48577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>
                  <a:solidFill>
                    <a:schemeClr val="tx1"/>
                  </a:solidFill>
                </a:rPr>
                <a:t>05-3</a:t>
              </a:r>
              <a:endParaRPr lang="ko-KR" altLang="en-US" sz="1600" b="1">
                <a:solidFill>
                  <a:schemeClr val="tx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C4A04FA-AA34-4555-B082-C01E9BF351D7}"/>
                </a:ext>
              </a:extLst>
            </p:cNvPr>
            <p:cNvSpPr txBox="1"/>
            <p:nvPr/>
          </p:nvSpPr>
          <p:spPr>
            <a:xfrm>
              <a:off x="2993233" y="2791371"/>
              <a:ext cx="39760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/>
                <a:t>input </a:t>
              </a:r>
              <a:r>
                <a:rPr lang="ko-KR" altLang="en-US" b="1"/>
                <a:t>태그의 주요 속성</a:t>
              </a:r>
            </a:p>
          </p:txBody>
        </p: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1E3062F4-D515-4E04-A4A9-CC42B6E30148}"/>
                </a:ext>
              </a:extLst>
            </p:cNvPr>
            <p:cNvCxnSpPr/>
            <p:nvPr/>
          </p:nvCxnSpPr>
          <p:spPr>
            <a:xfrm>
              <a:off x="2959269" y="3220152"/>
              <a:ext cx="3333749" cy="0"/>
            </a:xfrm>
            <a:prstGeom prst="line">
              <a:avLst/>
            </a:prstGeom>
            <a:ln w="285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5F63FD03-7053-4222-8F57-586135947149}"/>
              </a:ext>
            </a:extLst>
          </p:cNvPr>
          <p:cNvGrpSpPr/>
          <p:nvPr/>
        </p:nvGrpSpPr>
        <p:grpSpPr>
          <a:xfrm>
            <a:off x="2308161" y="4506722"/>
            <a:ext cx="4686299" cy="485775"/>
            <a:chOff x="2282994" y="2753427"/>
            <a:chExt cx="4686299" cy="485775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6ED1F60E-34A3-4A1D-B2EA-5340E99E898A}"/>
                </a:ext>
              </a:extLst>
            </p:cNvPr>
            <p:cNvSpPr/>
            <p:nvPr/>
          </p:nvSpPr>
          <p:spPr>
            <a:xfrm>
              <a:off x="2282994" y="2753427"/>
              <a:ext cx="685800" cy="48577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>
                  <a:solidFill>
                    <a:schemeClr val="tx1"/>
                  </a:solidFill>
                </a:rPr>
                <a:t>05-4</a:t>
              </a:r>
              <a:endParaRPr lang="ko-KR" altLang="en-US" sz="1600" b="1">
                <a:solidFill>
                  <a:schemeClr val="tx1"/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1ADA70D-914C-4B4B-8670-5A480FE038A0}"/>
                </a:ext>
              </a:extLst>
            </p:cNvPr>
            <p:cNvSpPr txBox="1"/>
            <p:nvPr/>
          </p:nvSpPr>
          <p:spPr>
            <a:xfrm>
              <a:off x="2993233" y="2791371"/>
              <a:ext cx="39760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/>
                <a:t>폼에서 사용하는 여러 가지 태그</a:t>
              </a:r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D404302B-68F1-4BC0-B8B3-546ED8FF16B8}"/>
                </a:ext>
              </a:extLst>
            </p:cNvPr>
            <p:cNvCxnSpPr/>
            <p:nvPr/>
          </p:nvCxnSpPr>
          <p:spPr>
            <a:xfrm>
              <a:off x="2959269" y="3220152"/>
              <a:ext cx="3333749" cy="0"/>
            </a:xfrm>
            <a:prstGeom prst="line">
              <a:avLst/>
            </a:prstGeom>
            <a:ln w="285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254245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EB6D438C-A184-447B-ACCE-00753F422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05-1 </a:t>
            </a:r>
            <a:r>
              <a:rPr lang="ko-KR" altLang="en-US"/>
              <a:t>폼 삽입하기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F6FDBAB6-9498-4B88-9130-6AEC3034E90F}"/>
              </a:ext>
            </a:extLst>
          </p:cNvPr>
          <p:cNvGrpSpPr/>
          <p:nvPr/>
        </p:nvGrpSpPr>
        <p:grpSpPr>
          <a:xfrm>
            <a:off x="671118" y="1031548"/>
            <a:ext cx="8422547" cy="2181436"/>
            <a:chOff x="671119" y="1216106"/>
            <a:chExt cx="5178736" cy="2181436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D433CFAD-4B17-4115-AC93-6B3EB529E53F}"/>
                </a:ext>
              </a:extLst>
            </p:cNvPr>
            <p:cNvSpPr/>
            <p:nvPr/>
          </p:nvSpPr>
          <p:spPr>
            <a:xfrm>
              <a:off x="671119" y="1409460"/>
              <a:ext cx="5178736" cy="1988082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35C798A-FC96-43CD-B3DC-295AE9728149}"/>
                </a:ext>
              </a:extLst>
            </p:cNvPr>
            <p:cNvSpPr txBox="1"/>
            <p:nvPr/>
          </p:nvSpPr>
          <p:spPr>
            <a:xfrm>
              <a:off x="819254" y="1562975"/>
              <a:ext cx="4900276" cy="16665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/>
                <a:t>사용자가 웹 사이트로 정보를 보낼 수 있는 요소들은 모두 폼</a:t>
              </a:r>
              <a:r>
                <a:rPr lang="en-US" altLang="ko-KR" sz="1400"/>
                <a:t>(form)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/>
                <a:t>폼과 관련된 대부분의 작업들은 정보를 저장하거나 검색하거나 수정하는 일들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/>
                <a:t>이런 작업은 모두 데이터베이스를 기반으로 한다</a:t>
              </a:r>
              <a:r>
                <a:rPr lang="en-US" altLang="ko-KR" sz="1400"/>
                <a:t>.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/>
                <a:t>아이디를 입력하는 텍스트 필드나 버튼 같은 폼의 형태를 만드는 것은 </a:t>
              </a:r>
              <a:r>
                <a:rPr lang="en-US" altLang="ko-KR" sz="1400"/>
                <a:t>HTML </a:t>
              </a:r>
              <a:r>
                <a:rPr lang="ko-KR" altLang="en-US" sz="1400"/>
                <a:t>태그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/>
                <a:t>폼에 입력한 사용자 정보를 처리하는 것은 </a:t>
              </a:r>
              <a:r>
                <a:rPr lang="en-US" altLang="ko-KR" sz="1400"/>
                <a:t>ASP</a:t>
              </a:r>
              <a:r>
                <a:rPr lang="ko-KR" altLang="en-US" sz="1400"/>
                <a:t>나 </a:t>
              </a:r>
              <a:r>
                <a:rPr lang="en-US" altLang="ko-KR" sz="1400"/>
                <a:t>PHP </a:t>
              </a:r>
              <a:r>
                <a:rPr lang="ko-KR" altLang="en-US" sz="1400"/>
                <a:t>같은 서버 프로그래밍 이용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8196B67-0C03-4EFC-B5C0-4E0FF62DB3A0}"/>
                </a:ext>
              </a:extLst>
            </p:cNvPr>
            <p:cNvSpPr txBox="1"/>
            <p:nvPr/>
          </p:nvSpPr>
          <p:spPr>
            <a:xfrm>
              <a:off x="819254" y="1216106"/>
              <a:ext cx="1724441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b="1"/>
                <a:t>웹에서 만나는 폼</a:t>
              </a:r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95A30059-AB26-4653-85E1-07FAD22CB2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3715" y="3909270"/>
            <a:ext cx="4575985" cy="212241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69843CE-F763-40D3-AF38-8BD1DF39B3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952" y="3443979"/>
            <a:ext cx="5226343" cy="3252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5636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EB6D438C-A184-447B-ACCE-00753F422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05-1 </a:t>
            </a:r>
            <a:r>
              <a:rPr lang="ko-KR" altLang="en-US"/>
              <a:t>폼 삽입하기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F6FDBAB6-9498-4B88-9130-6AEC3034E90F}"/>
              </a:ext>
            </a:extLst>
          </p:cNvPr>
          <p:cNvGrpSpPr/>
          <p:nvPr/>
        </p:nvGrpSpPr>
        <p:grpSpPr>
          <a:xfrm>
            <a:off x="671118" y="1031548"/>
            <a:ext cx="7038365" cy="1518705"/>
            <a:chOff x="671119" y="1216106"/>
            <a:chExt cx="5178736" cy="1518705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D433CFAD-4B17-4115-AC93-6B3EB529E53F}"/>
                </a:ext>
              </a:extLst>
            </p:cNvPr>
            <p:cNvSpPr/>
            <p:nvPr/>
          </p:nvSpPr>
          <p:spPr>
            <a:xfrm>
              <a:off x="671119" y="1409460"/>
              <a:ext cx="5178736" cy="1325351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35C798A-FC96-43CD-B3DC-295AE9728149}"/>
                </a:ext>
              </a:extLst>
            </p:cNvPr>
            <p:cNvSpPr txBox="1"/>
            <p:nvPr/>
          </p:nvSpPr>
          <p:spPr>
            <a:xfrm>
              <a:off x="819254" y="1562975"/>
              <a:ext cx="4900276" cy="1020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/>
                <a:t>폼을 만드는 기본 태그</a:t>
              </a:r>
              <a:r>
                <a:rPr lang="en-US" altLang="ko-KR" sz="1400"/>
                <a:t>.  &lt;form&gt;</a:t>
              </a:r>
              <a:r>
                <a:rPr lang="ko-KR" altLang="en-US" sz="1400"/>
                <a:t>과 </a:t>
              </a:r>
              <a:r>
                <a:rPr lang="en-US" altLang="ko-KR" sz="1400"/>
                <a:t>&lt;/form&gt; </a:t>
              </a:r>
              <a:r>
                <a:rPr lang="ko-KR" altLang="en-US" sz="1400"/>
                <a:t>사이에 여러 폼 요소 삽입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/>
                <a:t>기본형</a:t>
              </a:r>
              <a:r>
                <a:rPr lang="en-US" altLang="ko-KR" sz="1400"/>
                <a:t/>
              </a:r>
              <a:br>
                <a:rPr lang="en-US" altLang="ko-KR" sz="1400"/>
              </a:br>
              <a:r>
                <a:rPr lang="en-US" altLang="ko-KR" sz="1400">
                  <a:highlight>
                    <a:srgbClr val="FFFF00"/>
                  </a:highlight>
                </a:rPr>
                <a:t>&lt;form [</a:t>
              </a:r>
              <a:r>
                <a:rPr lang="ko-KR" altLang="en-US" sz="1400">
                  <a:highlight>
                    <a:srgbClr val="FFFF00"/>
                  </a:highlight>
                </a:rPr>
                <a:t>속성</a:t>
              </a:r>
              <a:r>
                <a:rPr lang="en-US" altLang="ko-KR" sz="1400">
                  <a:highlight>
                    <a:srgbClr val="FFFF00"/>
                  </a:highlight>
                </a:rPr>
                <a:t>="</a:t>
              </a:r>
              <a:r>
                <a:rPr lang="ko-KR" altLang="en-US" sz="1400">
                  <a:highlight>
                    <a:srgbClr val="FFFF00"/>
                  </a:highlight>
                </a:rPr>
                <a:t>속성값</a:t>
              </a:r>
              <a:r>
                <a:rPr lang="en-US" altLang="ko-KR" sz="1400">
                  <a:highlight>
                    <a:srgbClr val="FFFF00"/>
                  </a:highlight>
                </a:rPr>
                <a:t>"]&gt; </a:t>
              </a:r>
              <a:r>
                <a:rPr lang="ko-KR" altLang="en-US" sz="1400">
                  <a:highlight>
                    <a:srgbClr val="FFFF00"/>
                  </a:highlight>
                </a:rPr>
                <a:t>여러 폼 요소 </a:t>
              </a:r>
              <a:r>
                <a:rPr lang="en-US" altLang="ko-KR" sz="1400">
                  <a:highlight>
                    <a:srgbClr val="FFFF00"/>
                  </a:highlight>
                </a:rPr>
                <a:t>&lt;/form&gt;</a:t>
              </a:r>
              <a:endParaRPr lang="ko-KR" altLang="en-US" sz="1400">
                <a:highlight>
                  <a:srgbClr val="FFFF00"/>
                </a:highlight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8196B67-0C03-4EFC-B5C0-4E0FF62DB3A0}"/>
                </a:ext>
              </a:extLst>
            </p:cNvPr>
            <p:cNvSpPr txBox="1"/>
            <p:nvPr/>
          </p:nvSpPr>
          <p:spPr>
            <a:xfrm>
              <a:off x="819254" y="1216106"/>
              <a:ext cx="143202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b="1"/>
                <a:t>&lt;form&gt; </a:t>
              </a:r>
              <a:r>
                <a:rPr lang="ko-KR" altLang="en-US" b="1"/>
                <a:t>태그 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F8658486-D51E-45F6-BC46-1DBC9E6CDA29}"/>
              </a:ext>
            </a:extLst>
          </p:cNvPr>
          <p:cNvSpPr txBox="1"/>
          <p:nvPr/>
        </p:nvSpPr>
        <p:spPr>
          <a:xfrm>
            <a:off x="872445" y="2776458"/>
            <a:ext cx="256703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b="1"/>
              <a:t>&lt;form&gt; </a:t>
            </a:r>
            <a:r>
              <a:rPr lang="ko-KR" altLang="en-US" b="1"/>
              <a:t>태그의 속성 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C5712A1B-DDE9-46D9-8DEE-FBCFEF3514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012" y="3254702"/>
            <a:ext cx="5313988" cy="209151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716CEFB-4C18-4ECB-9B17-448112337F99}"/>
              </a:ext>
            </a:extLst>
          </p:cNvPr>
          <p:cNvSpPr txBox="1"/>
          <p:nvPr/>
        </p:nvSpPr>
        <p:spPr>
          <a:xfrm>
            <a:off x="6755235" y="3938416"/>
            <a:ext cx="3655503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/>
              <a:t>&lt;form action="register.php"&gt;</a:t>
            </a:r>
          </a:p>
          <a:p>
            <a:r>
              <a:rPr lang="ko-KR" altLang="en-US" sz="1400"/>
              <a:t>   /* 여러 가지 폼 요소 */</a:t>
            </a:r>
          </a:p>
          <a:p>
            <a:r>
              <a:rPr lang="ko-KR" altLang="en-US" sz="1400"/>
              <a:t>&lt;/form&gt;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E6FCD7B-FE87-43F5-B807-335F2D846BB9}"/>
              </a:ext>
            </a:extLst>
          </p:cNvPr>
          <p:cNvSpPr txBox="1"/>
          <p:nvPr/>
        </p:nvSpPr>
        <p:spPr>
          <a:xfrm>
            <a:off x="7367632" y="3038443"/>
            <a:ext cx="31277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/>
              <a:t>폼에 내용을 입력하고 서버로 전송했을 때 </a:t>
            </a:r>
            <a:r>
              <a:rPr lang="en-US" altLang="ko-KR" sz="1200"/>
              <a:t/>
            </a:r>
            <a:br>
              <a:rPr lang="en-US" altLang="ko-KR" sz="1200"/>
            </a:br>
            <a:r>
              <a:rPr lang="ko-KR" altLang="en-US" sz="1200"/>
              <a:t>서버에 있는 </a:t>
            </a:r>
            <a:r>
              <a:rPr lang="en-US" altLang="ko-KR" sz="1200"/>
              <a:t>register.php</a:t>
            </a:r>
            <a:r>
              <a:rPr lang="ko-KR" altLang="en-US" sz="1200"/>
              <a:t>를 실행한다</a:t>
            </a: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0E14F3B0-4DE1-4B0A-8089-F63B6702A8A0}"/>
              </a:ext>
            </a:extLst>
          </p:cNvPr>
          <p:cNvSpPr/>
          <p:nvPr/>
        </p:nvSpPr>
        <p:spPr>
          <a:xfrm>
            <a:off x="7367632" y="4001549"/>
            <a:ext cx="1742812" cy="209724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4B07E871-9C37-4865-A026-A55749E433A2}"/>
              </a:ext>
            </a:extLst>
          </p:cNvPr>
          <p:cNvCxnSpPr>
            <a:cxnSpLocks/>
            <a:stCxn id="17" idx="0"/>
            <a:endCxn id="16" idx="2"/>
          </p:cNvCxnSpPr>
          <p:nvPr/>
        </p:nvCxnSpPr>
        <p:spPr>
          <a:xfrm rot="5400000" flipH="1" flipV="1">
            <a:off x="8334560" y="3404587"/>
            <a:ext cx="501441" cy="69248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90357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EB6D438C-A184-447B-ACCE-00753F422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05-1 </a:t>
            </a:r>
            <a:r>
              <a:rPr lang="ko-KR" altLang="en-US"/>
              <a:t>폼 삽입하기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F6FDBAB6-9498-4B88-9130-6AEC3034E90F}"/>
              </a:ext>
            </a:extLst>
          </p:cNvPr>
          <p:cNvGrpSpPr/>
          <p:nvPr/>
        </p:nvGrpSpPr>
        <p:grpSpPr>
          <a:xfrm>
            <a:off x="671119" y="1031548"/>
            <a:ext cx="4454554" cy="1518705"/>
            <a:chOff x="671120" y="1216106"/>
            <a:chExt cx="5048410" cy="1518705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D433CFAD-4B17-4115-AC93-6B3EB529E53F}"/>
                </a:ext>
              </a:extLst>
            </p:cNvPr>
            <p:cNvSpPr/>
            <p:nvPr/>
          </p:nvSpPr>
          <p:spPr>
            <a:xfrm>
              <a:off x="671120" y="1409460"/>
              <a:ext cx="5048410" cy="1325351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35C798A-FC96-43CD-B3DC-295AE9728149}"/>
                </a:ext>
              </a:extLst>
            </p:cNvPr>
            <p:cNvSpPr txBox="1"/>
            <p:nvPr/>
          </p:nvSpPr>
          <p:spPr>
            <a:xfrm>
              <a:off x="819254" y="1562975"/>
              <a:ext cx="4900276" cy="1020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/>
                <a:t>폼 요소를 그룹으로 묶는 태그</a:t>
              </a:r>
              <a:endParaRPr lang="en-US" altLang="ko-KR" sz="1400"/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/>
                <a:t>기본형</a:t>
              </a:r>
              <a:r>
                <a:rPr lang="en-US" altLang="ko-KR" sz="1400"/>
                <a:t/>
              </a:r>
              <a:br>
                <a:rPr lang="en-US" altLang="ko-KR" sz="1400"/>
              </a:br>
              <a:r>
                <a:rPr lang="en-US" altLang="ko-KR" sz="1400"/>
                <a:t>  </a:t>
              </a:r>
              <a:r>
                <a:rPr lang="en-US" altLang="ko-KR" sz="1400">
                  <a:highlight>
                    <a:srgbClr val="FFFF00"/>
                  </a:highlight>
                </a:rPr>
                <a:t>&lt;fieldset [</a:t>
              </a:r>
              <a:r>
                <a:rPr lang="ko-KR" altLang="en-US" sz="1400">
                  <a:highlight>
                    <a:srgbClr val="FFFF00"/>
                  </a:highlight>
                </a:rPr>
                <a:t>속성</a:t>
              </a:r>
              <a:r>
                <a:rPr lang="en-US" altLang="ko-KR" sz="1400">
                  <a:highlight>
                    <a:srgbClr val="FFFF00"/>
                  </a:highlight>
                </a:rPr>
                <a:t>="</a:t>
              </a:r>
              <a:r>
                <a:rPr lang="ko-KR" altLang="en-US" sz="1400">
                  <a:highlight>
                    <a:srgbClr val="FFFF00"/>
                  </a:highlight>
                </a:rPr>
                <a:t>속성값</a:t>
              </a:r>
              <a:r>
                <a:rPr lang="en-US" altLang="ko-KR" sz="1400">
                  <a:highlight>
                    <a:srgbClr val="FFFF00"/>
                  </a:highlight>
                </a:rPr>
                <a:t>"]&gt; ~ &lt;/fieldset&gt;</a:t>
              </a:r>
              <a:endParaRPr lang="ko-KR" altLang="en-US" sz="1400">
                <a:highlight>
                  <a:srgbClr val="FFFF00"/>
                </a:highlight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8196B67-0C03-4EFC-B5C0-4E0FF62DB3A0}"/>
                </a:ext>
              </a:extLst>
            </p:cNvPr>
            <p:cNvSpPr txBox="1"/>
            <p:nvPr/>
          </p:nvSpPr>
          <p:spPr>
            <a:xfrm>
              <a:off x="819252" y="1216106"/>
              <a:ext cx="2171665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b="1"/>
                <a:t>&lt;fieldset&gt; </a:t>
              </a:r>
              <a:r>
                <a:rPr lang="ko-KR" altLang="en-US" b="1"/>
                <a:t>태그 </a:t>
              </a: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E3185C19-45C1-40C7-8E51-4DFE2FEF412E}"/>
              </a:ext>
            </a:extLst>
          </p:cNvPr>
          <p:cNvGrpSpPr/>
          <p:nvPr/>
        </p:nvGrpSpPr>
        <p:grpSpPr>
          <a:xfrm>
            <a:off x="671118" y="3429000"/>
            <a:ext cx="4454555" cy="2050583"/>
            <a:chOff x="671119" y="1216106"/>
            <a:chExt cx="5048411" cy="2050583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8F33012C-F66A-490B-8830-9EE1B74465E5}"/>
                </a:ext>
              </a:extLst>
            </p:cNvPr>
            <p:cNvSpPr/>
            <p:nvPr/>
          </p:nvSpPr>
          <p:spPr>
            <a:xfrm>
              <a:off x="671119" y="1409460"/>
              <a:ext cx="5048411" cy="1857229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6C75695-1DF8-4812-BE20-F70810666B1E}"/>
                </a:ext>
              </a:extLst>
            </p:cNvPr>
            <p:cNvSpPr txBox="1"/>
            <p:nvPr/>
          </p:nvSpPr>
          <p:spPr>
            <a:xfrm>
              <a:off x="819254" y="1562975"/>
              <a:ext cx="4900276" cy="16665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/>
                <a:t>그룹으로 묶는 구역에</a:t>
              </a:r>
              <a:r>
                <a:rPr lang="en-US" altLang="ko-KR" sz="1400"/>
                <a:t> </a:t>
              </a:r>
              <a:r>
                <a:rPr lang="ko-KR" altLang="en-US" sz="1400"/>
                <a:t>제목을 붙이는 태그</a:t>
              </a:r>
              <a:endParaRPr lang="en-US" altLang="ko-KR" sz="1400"/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/>
                <a:t>기본형</a:t>
              </a:r>
              <a:r>
                <a:rPr lang="en-US" altLang="ko-KR" sz="1400"/>
                <a:t/>
              </a:r>
              <a:br>
                <a:rPr lang="en-US" altLang="ko-KR" sz="1400"/>
              </a:br>
              <a:r>
                <a:rPr lang="en-US" altLang="ko-KR" sz="1400"/>
                <a:t>  </a:t>
              </a:r>
              <a:r>
                <a:rPr lang="en-US" altLang="ko-KR" sz="1400">
                  <a:highlight>
                    <a:srgbClr val="FFFF00"/>
                  </a:highlight>
                </a:rPr>
                <a:t>&lt;fieldset&gt;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400"/>
                <a:t>        </a:t>
              </a:r>
              <a:r>
                <a:rPr lang="en-US" altLang="ko-KR" sz="1400">
                  <a:highlight>
                    <a:srgbClr val="FFFF00"/>
                  </a:highlight>
                </a:rPr>
                <a:t>&lt;legend&gt;</a:t>
              </a:r>
              <a:r>
                <a:rPr lang="ko-KR" altLang="en-US" sz="1400">
                  <a:highlight>
                    <a:srgbClr val="FFFF00"/>
                  </a:highlight>
                </a:rPr>
                <a:t>그룹 이름</a:t>
              </a:r>
              <a:r>
                <a:rPr lang="en-US" altLang="ko-KR" sz="1400">
                  <a:highlight>
                    <a:srgbClr val="FFFF00"/>
                  </a:highlight>
                </a:rPr>
                <a:t>&lt;/legend&gt;    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400"/>
                <a:t>      </a:t>
              </a:r>
              <a:r>
                <a:rPr lang="en-US" altLang="ko-KR" sz="1400">
                  <a:highlight>
                    <a:srgbClr val="FFFF00"/>
                  </a:highlight>
                </a:rPr>
                <a:t>&lt;/fieldset&gt;</a:t>
              </a:r>
              <a:endParaRPr lang="ko-KR" altLang="en-US" sz="1400">
                <a:highlight>
                  <a:srgbClr val="FFFF00"/>
                </a:highlight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A0854D1-FB86-48F9-BF6C-4ECCFCEA554D}"/>
                </a:ext>
              </a:extLst>
            </p:cNvPr>
            <p:cNvSpPr txBox="1"/>
            <p:nvPr/>
          </p:nvSpPr>
          <p:spPr>
            <a:xfrm>
              <a:off x="819253" y="1216106"/>
              <a:ext cx="2171664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b="1"/>
                <a:t>&lt;legend&gt; </a:t>
              </a:r>
              <a:r>
                <a:rPr lang="ko-KR" altLang="en-US" b="1"/>
                <a:t>태그 </a:t>
              </a: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5ACD155E-FD62-45F4-B485-F34903A94A62}"/>
              </a:ext>
            </a:extLst>
          </p:cNvPr>
          <p:cNvSpPr txBox="1"/>
          <p:nvPr/>
        </p:nvSpPr>
        <p:spPr>
          <a:xfrm>
            <a:off x="6352563" y="1216214"/>
            <a:ext cx="3479334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&lt;form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400" b="0">
                <a:solidFill>
                  <a:srgbClr val="FF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action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400" b="0">
                <a:solidFill>
                  <a:srgbClr val="00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""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400" b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&lt;fieldset&gt;</a:t>
            </a:r>
            <a:endParaRPr lang="en-US" altLang="ko-KR" sz="1400" b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  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&lt;legend&gt;</a:t>
            </a:r>
            <a:r>
              <a:rPr lang="ko-KR" altLang="en-US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상품 선택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&lt;/legend&gt;</a:t>
            </a:r>
            <a:endParaRPr lang="en-US" altLang="ko-KR" sz="1400" b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  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&lt;/fieldset&gt;</a:t>
            </a:r>
            <a:endParaRPr lang="en-US" altLang="ko-KR" sz="1400" b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&lt;fieldset&gt;</a:t>
            </a:r>
            <a:endParaRPr lang="en-US" altLang="ko-KR" sz="1400" b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  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&lt;legend&gt;</a:t>
            </a:r>
            <a:r>
              <a:rPr lang="ko-KR" altLang="en-US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배송 정보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&lt;/legend&gt;</a:t>
            </a:r>
            <a:endParaRPr lang="en-US" altLang="ko-KR" sz="1400" b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  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&lt;/fieldset&gt;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  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&lt;/form&gt;</a:t>
            </a:r>
            <a:endParaRPr lang="en-US" altLang="ko-KR" sz="1400" b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902990A-15B1-4229-9E4B-E750A35781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3775869"/>
            <a:ext cx="5941460" cy="1880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6274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EB6D438C-A184-447B-ACCE-00753F422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05-1 </a:t>
            </a:r>
            <a:r>
              <a:rPr lang="ko-KR" altLang="en-US"/>
              <a:t>폼 삽입하기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F6FDBAB6-9498-4B88-9130-6AEC3034E90F}"/>
              </a:ext>
            </a:extLst>
          </p:cNvPr>
          <p:cNvGrpSpPr/>
          <p:nvPr/>
        </p:nvGrpSpPr>
        <p:grpSpPr>
          <a:xfrm>
            <a:off x="671118" y="1031549"/>
            <a:ext cx="5259899" cy="1132812"/>
            <a:chOff x="671120" y="1216106"/>
            <a:chExt cx="5048410" cy="1518705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D433CFAD-4B17-4115-AC93-6B3EB529E53F}"/>
                </a:ext>
              </a:extLst>
            </p:cNvPr>
            <p:cNvSpPr/>
            <p:nvPr/>
          </p:nvSpPr>
          <p:spPr>
            <a:xfrm>
              <a:off x="671120" y="1409460"/>
              <a:ext cx="5048410" cy="1325351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35C798A-FC96-43CD-B3DC-295AE9728149}"/>
                </a:ext>
              </a:extLst>
            </p:cNvPr>
            <p:cNvSpPr txBox="1"/>
            <p:nvPr/>
          </p:nvSpPr>
          <p:spPr>
            <a:xfrm>
              <a:off x="819254" y="1562975"/>
              <a:ext cx="4900276" cy="3738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400"/>
                <a:t>&lt;input&gt; </a:t>
              </a:r>
              <a:r>
                <a:rPr lang="ko-KR" altLang="en-US" sz="1400"/>
                <a:t>태그와 같은 폼 요소에 레이블을 붙일 때 사용</a:t>
              </a:r>
              <a:endParaRPr lang="ko-KR" altLang="en-US" sz="1400">
                <a:highlight>
                  <a:srgbClr val="FFFF00"/>
                </a:highlight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8196B67-0C03-4EFC-B5C0-4E0FF62DB3A0}"/>
                </a:ext>
              </a:extLst>
            </p:cNvPr>
            <p:cNvSpPr txBox="1"/>
            <p:nvPr/>
          </p:nvSpPr>
          <p:spPr>
            <a:xfrm>
              <a:off x="819252" y="1216106"/>
              <a:ext cx="2171665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b="1"/>
                <a:t>&lt;label&gt; </a:t>
              </a:r>
              <a:r>
                <a:rPr lang="ko-KR" altLang="en-US" b="1"/>
                <a:t>태그 </a:t>
              </a:r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66E464CE-68A5-4AF0-B91C-8AC9D9B616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119" y="2462102"/>
            <a:ext cx="2785146" cy="28894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E4893C8-7572-4FE3-AD8F-3EEF753597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9948" y="2427734"/>
            <a:ext cx="3564732" cy="29392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A1E553C-1B38-46A9-9D81-793A248121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118" y="2783511"/>
            <a:ext cx="3657600" cy="100012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ED5095C4-33A8-4162-8ED9-144202F757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29948" y="2783511"/>
            <a:ext cx="4977743" cy="1173264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08BD80D6-53B8-42CB-AB61-C3050BC13A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70195" y="4693640"/>
            <a:ext cx="3495675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92101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&lt;input&gt; </a:t>
            </a:r>
            <a:r>
              <a:rPr lang="ko-KR" altLang="en-US"/>
              <a:t>태그의 </a:t>
            </a:r>
            <a:r>
              <a:rPr lang="en-US" altLang="ko-KR"/>
              <a:t>type </a:t>
            </a:r>
            <a:r>
              <a:rPr lang="ko-KR" altLang="en-US"/>
              <a:t>속성 한 눈에 살펴보기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14FCB85-88FD-41DF-BAB6-291E398E82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7169"/>
          <a:stretch/>
        </p:blipFill>
        <p:spPr>
          <a:xfrm>
            <a:off x="610955" y="1173934"/>
            <a:ext cx="4942557" cy="4538969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D1840F4E-18F2-4E70-9587-DD0AD736446B}"/>
              </a:ext>
            </a:extLst>
          </p:cNvPr>
          <p:cNvGrpSpPr/>
          <p:nvPr/>
        </p:nvGrpSpPr>
        <p:grpSpPr>
          <a:xfrm>
            <a:off x="5954086" y="1704494"/>
            <a:ext cx="5626959" cy="2275814"/>
            <a:chOff x="5937308" y="1570271"/>
            <a:chExt cx="5626959" cy="2275814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40FBC1DC-CDD7-4166-802F-2BE28575F8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37308" y="1570271"/>
              <a:ext cx="5530442" cy="1419382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973F1305-610F-4C11-8719-540A6A0B9F1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54623" y="2971186"/>
              <a:ext cx="5609644" cy="8748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0124692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&lt;input&gt; </a:t>
            </a:r>
            <a:r>
              <a:rPr lang="ko-KR" altLang="en-US"/>
              <a:t>태그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73735" y="1118056"/>
            <a:ext cx="31207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/>
              <a:t>type = “text”</a:t>
            </a:r>
            <a:endParaRPr lang="ko-KR" altLang="en-US" sz="1600" b="1"/>
          </a:p>
        </p:txBody>
      </p:sp>
      <p:sp>
        <p:nvSpPr>
          <p:cNvPr id="13" name="TextBox 12"/>
          <p:cNvSpPr txBox="1"/>
          <p:nvPr/>
        </p:nvSpPr>
        <p:spPr>
          <a:xfrm>
            <a:off x="598403" y="1513264"/>
            <a:ext cx="4462943" cy="610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한</a:t>
            </a:r>
            <a:r>
              <a:rPr lang="en-US" altLang="ko-KR" sz="1200"/>
              <a:t> </a:t>
            </a:r>
            <a:r>
              <a:rPr lang="ko-KR" altLang="en-US" sz="1200"/>
              <a:t>줄짜리 텍스트 입력 필드</a:t>
            </a:r>
            <a:r>
              <a:rPr lang="en-US" altLang="ko-KR" sz="1200"/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주로 아이디나 이름</a:t>
            </a:r>
            <a:r>
              <a:rPr lang="en-US" altLang="ko-KR" sz="1200"/>
              <a:t>, </a:t>
            </a:r>
            <a:r>
              <a:rPr lang="ko-KR" altLang="en-US" sz="1200"/>
              <a:t>주소 등 텍스트 입력</a:t>
            </a:r>
            <a:endParaRPr lang="en-US" altLang="ko-KR" sz="1200"/>
          </a:p>
        </p:txBody>
      </p:sp>
      <p:sp>
        <p:nvSpPr>
          <p:cNvPr id="15" name="TextBox 14"/>
          <p:cNvSpPr txBox="1"/>
          <p:nvPr/>
        </p:nvSpPr>
        <p:spPr>
          <a:xfrm>
            <a:off x="497517" y="2232400"/>
            <a:ext cx="31207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/>
              <a:t>type = “password”</a:t>
            </a:r>
            <a:endParaRPr lang="ko-KR" altLang="en-US" sz="1600" b="1"/>
          </a:p>
        </p:txBody>
      </p:sp>
      <p:sp>
        <p:nvSpPr>
          <p:cNvPr id="16" name="TextBox 15"/>
          <p:cNvSpPr txBox="1"/>
          <p:nvPr/>
        </p:nvSpPr>
        <p:spPr>
          <a:xfrm>
            <a:off x="598403" y="2673044"/>
            <a:ext cx="4462943" cy="610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비밀번호 입력란</a:t>
            </a:r>
            <a:endParaRPr lang="en-US" altLang="ko-KR" sz="12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사용자가 입력하는 내용이 ‘ * ’나 ‘</a:t>
            </a:r>
            <a:r>
              <a:rPr lang="en-US" altLang="ko-KR" sz="1200"/>
              <a:t>•’</a:t>
            </a:r>
            <a:r>
              <a:rPr lang="ko-KR" altLang="en-US" sz="1200"/>
              <a:t>로 표시된다</a:t>
            </a:r>
            <a:endParaRPr lang="en-US" altLang="ko-KR" sz="1200"/>
          </a:p>
        </p:txBody>
      </p:sp>
      <p:sp>
        <p:nvSpPr>
          <p:cNvPr id="18" name="TextBox 17"/>
          <p:cNvSpPr txBox="1"/>
          <p:nvPr/>
        </p:nvSpPr>
        <p:spPr>
          <a:xfrm>
            <a:off x="472437" y="3736719"/>
            <a:ext cx="38875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/>
              <a:t>텍스트 필드와 비밀번호 필드의 속성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72437" y="5902408"/>
            <a:ext cx="479850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>
                <a:solidFill>
                  <a:srgbClr val="C00000"/>
                </a:solidFill>
              </a:rPr>
              <a:t>(</a:t>
            </a:r>
            <a:r>
              <a:rPr lang="ko-KR" altLang="en-US" sz="1100">
                <a:solidFill>
                  <a:srgbClr val="C00000"/>
                </a:solidFill>
              </a:rPr>
              <a:t>단</a:t>
            </a:r>
            <a:r>
              <a:rPr lang="en-US" altLang="ko-KR" sz="1100">
                <a:solidFill>
                  <a:srgbClr val="C00000"/>
                </a:solidFill>
              </a:rPr>
              <a:t>, </a:t>
            </a:r>
            <a:r>
              <a:rPr lang="ko-KR" altLang="en-US" sz="1100">
                <a:solidFill>
                  <a:srgbClr val="C00000"/>
                </a:solidFill>
              </a:rPr>
              <a:t>비밀번호 필드에는 </a:t>
            </a:r>
            <a:r>
              <a:rPr lang="en-US" altLang="ko-KR" sz="1100">
                <a:solidFill>
                  <a:srgbClr val="C00000"/>
                </a:solidFill>
              </a:rPr>
              <a:t>value </a:t>
            </a:r>
            <a:r>
              <a:rPr lang="ko-KR" altLang="en-US" sz="1100">
                <a:solidFill>
                  <a:srgbClr val="C00000"/>
                </a:solidFill>
              </a:rPr>
              <a:t>속성이 없음</a:t>
            </a:r>
            <a:r>
              <a:rPr lang="en-US" altLang="ko-KR" sz="1100">
                <a:solidFill>
                  <a:srgbClr val="C00000"/>
                </a:solidFill>
              </a:rPr>
              <a:t>)</a:t>
            </a:r>
            <a:endParaRPr lang="ko-KR" altLang="en-US" sz="1100">
              <a:solidFill>
                <a:srgbClr val="C00000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AC77896-ED50-4006-90F6-B8AE07E96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6509" y="1287333"/>
            <a:ext cx="2800350" cy="60007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59F1F24-D798-4B49-AB0E-91AE95389F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947" y="4183793"/>
            <a:ext cx="5377055" cy="1621389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4A452691-6C1F-40A5-8DAE-B11A53564E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6509" y="2235157"/>
            <a:ext cx="4582356" cy="2387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8379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&lt;input&gt; </a:t>
            </a:r>
            <a:r>
              <a:rPr lang="ko-KR" altLang="en-US"/>
              <a:t>태그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36895" y="1166070"/>
            <a:ext cx="31207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/>
              <a:t>type = “search”</a:t>
            </a:r>
            <a:endParaRPr lang="ko-KR" altLang="en-US" sz="1600" b="1"/>
          </a:p>
        </p:txBody>
      </p:sp>
      <p:sp>
        <p:nvSpPr>
          <p:cNvPr id="6" name="TextBox 5"/>
          <p:cNvSpPr txBox="1"/>
          <p:nvPr/>
        </p:nvSpPr>
        <p:spPr>
          <a:xfrm>
            <a:off x="604007" y="1503522"/>
            <a:ext cx="4815281" cy="610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검색</a:t>
            </a:r>
            <a:r>
              <a:rPr lang="en-US" altLang="ko-KR" sz="1200"/>
              <a:t> </a:t>
            </a:r>
            <a:r>
              <a:rPr lang="ko-KR" altLang="en-US" sz="1200"/>
              <a:t>필드 </a:t>
            </a:r>
            <a:r>
              <a:rPr lang="en-US" altLang="ko-KR" sz="1200"/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검색 창에 </a:t>
            </a:r>
            <a:r>
              <a:rPr lang="en-US" altLang="ko-KR" sz="1200"/>
              <a:t>x </a:t>
            </a:r>
            <a:r>
              <a:rPr lang="ko-KR" altLang="en-US" sz="1200"/>
              <a:t>표시가 되어 검색어 삭제 쉬움</a:t>
            </a:r>
            <a:endParaRPr lang="en-US" altLang="ko-KR" sz="1200"/>
          </a:p>
        </p:txBody>
      </p:sp>
      <p:sp>
        <p:nvSpPr>
          <p:cNvPr id="10" name="TextBox 9"/>
          <p:cNvSpPr txBox="1"/>
          <p:nvPr/>
        </p:nvSpPr>
        <p:spPr>
          <a:xfrm>
            <a:off x="536895" y="2208755"/>
            <a:ext cx="31207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/>
              <a:t>type = “url”</a:t>
            </a:r>
            <a:endParaRPr lang="ko-KR" altLang="en-US" sz="1600" b="1"/>
          </a:p>
        </p:txBody>
      </p:sp>
      <p:sp>
        <p:nvSpPr>
          <p:cNvPr id="13" name="TextBox 12"/>
          <p:cNvSpPr txBox="1"/>
          <p:nvPr/>
        </p:nvSpPr>
        <p:spPr>
          <a:xfrm>
            <a:off x="713061" y="2534413"/>
            <a:ext cx="4462943" cy="610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웹 주소 필드</a:t>
            </a:r>
            <a:endParaRPr lang="en-US" altLang="ko-KR" sz="12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/>
              <a:t>http://’</a:t>
            </a:r>
            <a:r>
              <a:rPr lang="ko-KR" altLang="en-US" sz="1200"/>
              <a:t>로 시작하는 사이트 주소 입력</a:t>
            </a:r>
            <a:endParaRPr lang="en-US" altLang="ko-KR" sz="1200"/>
          </a:p>
        </p:txBody>
      </p:sp>
      <p:sp>
        <p:nvSpPr>
          <p:cNvPr id="15" name="TextBox 14"/>
          <p:cNvSpPr txBox="1"/>
          <p:nvPr/>
        </p:nvSpPr>
        <p:spPr>
          <a:xfrm>
            <a:off x="536894" y="3259691"/>
            <a:ext cx="31207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/>
              <a:t>type = “email”</a:t>
            </a:r>
            <a:endParaRPr lang="ko-KR" altLang="en-US" sz="1600" b="1"/>
          </a:p>
        </p:txBody>
      </p:sp>
      <p:sp>
        <p:nvSpPr>
          <p:cNvPr id="16" name="TextBox 15"/>
          <p:cNvSpPr txBox="1"/>
          <p:nvPr/>
        </p:nvSpPr>
        <p:spPr>
          <a:xfrm>
            <a:off x="713061" y="3605698"/>
            <a:ext cx="4462943" cy="610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메일 주소 입력 필드</a:t>
            </a:r>
            <a:endParaRPr lang="en-US" altLang="ko-KR" sz="12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메일 주소 형식 자동 체크</a:t>
            </a:r>
            <a:endParaRPr lang="en-US" altLang="ko-KR" sz="1200"/>
          </a:p>
        </p:txBody>
      </p:sp>
      <p:sp>
        <p:nvSpPr>
          <p:cNvPr id="17" name="TextBox 16"/>
          <p:cNvSpPr txBox="1"/>
          <p:nvPr/>
        </p:nvSpPr>
        <p:spPr>
          <a:xfrm>
            <a:off x="536895" y="4302376"/>
            <a:ext cx="31207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/>
              <a:t>type = “tel”</a:t>
            </a:r>
            <a:endParaRPr lang="ko-KR" altLang="en-US" sz="1600" b="1"/>
          </a:p>
        </p:txBody>
      </p:sp>
      <p:sp>
        <p:nvSpPr>
          <p:cNvPr id="21" name="TextBox 20"/>
          <p:cNvSpPr txBox="1"/>
          <p:nvPr/>
        </p:nvSpPr>
        <p:spPr>
          <a:xfrm>
            <a:off x="713061" y="4615137"/>
            <a:ext cx="4462943" cy="610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전화번호 입력 필드</a:t>
            </a:r>
            <a:endParaRPr lang="en-US" altLang="ko-KR" sz="12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사용자 입력을 체크하지는 않음</a:t>
            </a:r>
            <a:r>
              <a:rPr lang="en-US" altLang="ko-KR" sz="1200"/>
              <a:t>.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134DEC2-D306-4582-B831-1612817757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2169" y="823166"/>
            <a:ext cx="5561907" cy="5586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944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EB6D438C-A184-447B-ACCE-00753F422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HTML</a:t>
            </a:r>
            <a:r>
              <a:rPr lang="ko-KR" altLang="en-US"/>
              <a:t>이란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71F4392-3007-4BB9-883E-3F2844C3DF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985" y="2277923"/>
            <a:ext cx="4276725" cy="172402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36970CE0-6650-4395-A779-5268BE646E16}"/>
              </a:ext>
            </a:extLst>
          </p:cNvPr>
          <p:cNvSpPr/>
          <p:nvPr/>
        </p:nvSpPr>
        <p:spPr>
          <a:xfrm>
            <a:off x="1224985" y="2277923"/>
            <a:ext cx="1987998" cy="1724025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A28FB9-D9C9-4C27-B90F-C234E4EA0C24}"/>
              </a:ext>
            </a:extLst>
          </p:cNvPr>
          <p:cNvSpPr txBox="1"/>
          <p:nvPr/>
        </p:nvSpPr>
        <p:spPr>
          <a:xfrm>
            <a:off x="352586" y="1206570"/>
            <a:ext cx="30107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/>
              <a:t>웹에서 자유롭게 오갈 수 있는 링크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4A4AA0D-EF87-4498-BEE9-F6E7CA231822}"/>
              </a:ext>
            </a:extLst>
          </p:cNvPr>
          <p:cNvSpPr/>
          <p:nvPr/>
        </p:nvSpPr>
        <p:spPr>
          <a:xfrm>
            <a:off x="3280095" y="2277923"/>
            <a:ext cx="1191237" cy="1724025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5EB84E-616A-494C-A581-C818E7B421DF}"/>
              </a:ext>
            </a:extLst>
          </p:cNvPr>
          <p:cNvSpPr txBox="1"/>
          <p:nvPr/>
        </p:nvSpPr>
        <p:spPr>
          <a:xfrm>
            <a:off x="5139597" y="1047345"/>
            <a:ext cx="4480486" cy="697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/>
              <a:t>텍스트뿐만 아니라 이미지</a:t>
            </a:r>
            <a:r>
              <a:rPr lang="en-US" altLang="ko-KR" sz="1400"/>
              <a:t>, </a:t>
            </a:r>
            <a:r>
              <a:rPr lang="ko-KR" altLang="en-US" sz="1400"/>
              <a:t>영상 등을 표시함</a:t>
            </a:r>
            <a:endParaRPr lang="en-US" altLang="ko-KR" sz="1400"/>
          </a:p>
          <a:p>
            <a:pPr>
              <a:lnSpc>
                <a:spcPct val="150000"/>
              </a:lnSpc>
            </a:pPr>
            <a:r>
              <a:rPr lang="ko-KR" altLang="en-US" sz="1400"/>
              <a:t>마크업에 사용하는 꼬리표를 </a:t>
            </a:r>
            <a:r>
              <a:rPr lang="en-US" altLang="ko-KR" sz="1400"/>
              <a:t>‘</a:t>
            </a:r>
            <a:r>
              <a:rPr lang="ko-KR" altLang="en-US" sz="1400"/>
              <a:t>태그</a:t>
            </a:r>
            <a:r>
              <a:rPr lang="en-US" altLang="ko-KR" sz="1400"/>
              <a:t>(tag)’</a:t>
            </a:r>
            <a:r>
              <a:rPr lang="ko-KR" altLang="en-US" sz="1400"/>
              <a:t>라고</a:t>
            </a:r>
            <a:r>
              <a:rPr lang="en-US" altLang="ko-KR" sz="1400"/>
              <a:t> </a:t>
            </a:r>
            <a:r>
              <a:rPr lang="ko-KR" altLang="en-US" sz="1400"/>
              <a:t>함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10CC8D-FB32-4961-AC3B-7BC9129F06B6}"/>
              </a:ext>
            </a:extLst>
          </p:cNvPr>
          <p:cNvSpPr txBox="1"/>
          <p:nvPr/>
        </p:nvSpPr>
        <p:spPr>
          <a:xfrm>
            <a:off x="2059593" y="4884001"/>
            <a:ext cx="6160008" cy="4140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>
                <a:solidFill>
                  <a:srgbClr val="C00000"/>
                </a:solidFill>
              </a:rPr>
              <a:t>HTML</a:t>
            </a:r>
            <a:r>
              <a:rPr lang="ko-KR" altLang="en-US" sz="1600" b="1"/>
              <a:t>은 웹에서 자유롭게 오갈 수 있는 웹 문서를 만드는 언어</a:t>
            </a:r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14757DBE-2E40-474F-95FC-4750A68038AB}"/>
              </a:ext>
            </a:extLst>
          </p:cNvPr>
          <p:cNvSpPr/>
          <p:nvPr/>
        </p:nvSpPr>
        <p:spPr>
          <a:xfrm>
            <a:off x="1131812" y="4796621"/>
            <a:ext cx="827712" cy="588784"/>
          </a:xfrm>
          <a:prstGeom prst="rightArrow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연결선: 구부러짐 13">
            <a:extLst>
              <a:ext uri="{FF2B5EF4-FFF2-40B4-BE49-F238E27FC236}">
                <a16:creationId xmlns:a16="http://schemas.microsoft.com/office/drawing/2014/main" id="{759F8437-F905-471E-A801-3DE4CFFAF685}"/>
              </a:ext>
            </a:extLst>
          </p:cNvPr>
          <p:cNvCxnSpPr>
            <a:cxnSpLocks/>
            <a:stCxn id="8" idx="0"/>
            <a:endCxn id="9" idx="1"/>
          </p:cNvCxnSpPr>
          <p:nvPr/>
        </p:nvCxnSpPr>
        <p:spPr>
          <a:xfrm rot="5400000" flipH="1" flipV="1">
            <a:off x="4066629" y="1204956"/>
            <a:ext cx="882053" cy="1263883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8" name="그림 17">
            <a:extLst>
              <a:ext uri="{FF2B5EF4-FFF2-40B4-BE49-F238E27FC236}">
                <a16:creationId xmlns:a16="http://schemas.microsoft.com/office/drawing/2014/main" id="{E56CB789-9AA8-47F0-8CB8-7DFDCA6DB4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6418" y="2001743"/>
            <a:ext cx="3037455" cy="1918393"/>
          </a:xfrm>
          <a:prstGeom prst="rect">
            <a:avLst/>
          </a:prstGeom>
        </p:spPr>
      </p:pic>
      <p:cxnSp>
        <p:nvCxnSpPr>
          <p:cNvPr id="20" name="연결선: 구부러짐 19">
            <a:extLst>
              <a:ext uri="{FF2B5EF4-FFF2-40B4-BE49-F238E27FC236}">
                <a16:creationId xmlns:a16="http://schemas.microsoft.com/office/drawing/2014/main" id="{B31CC800-70F7-42C1-B41A-8E90069B0C3C}"/>
              </a:ext>
            </a:extLst>
          </p:cNvPr>
          <p:cNvCxnSpPr>
            <a:stCxn id="6" idx="0"/>
          </p:cNvCxnSpPr>
          <p:nvPr/>
        </p:nvCxnSpPr>
        <p:spPr>
          <a:xfrm rot="16200000" flipV="1">
            <a:off x="1340198" y="1399136"/>
            <a:ext cx="763575" cy="993999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9607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&lt;input&gt; </a:t>
            </a:r>
            <a:r>
              <a:rPr lang="ko-KR" altLang="en-US"/>
              <a:t>태그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36895" y="995377"/>
            <a:ext cx="31207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/>
              <a:t>type = “radio”</a:t>
            </a:r>
            <a:endParaRPr lang="ko-KR" altLang="en-US" sz="1600" b="1"/>
          </a:p>
        </p:txBody>
      </p:sp>
      <p:sp>
        <p:nvSpPr>
          <p:cNvPr id="6" name="TextBox 5"/>
          <p:cNvSpPr txBox="1"/>
          <p:nvPr/>
        </p:nvSpPr>
        <p:spPr>
          <a:xfrm>
            <a:off x="649905" y="1385223"/>
            <a:ext cx="2655358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/>
              <a:t>여러 항목 중 하나만 선택할 때</a:t>
            </a:r>
            <a:endParaRPr lang="en-US" altLang="ko-KR" sz="1200"/>
          </a:p>
        </p:txBody>
      </p:sp>
      <p:sp>
        <p:nvSpPr>
          <p:cNvPr id="16" name="TextBox 15"/>
          <p:cNvSpPr txBox="1"/>
          <p:nvPr/>
        </p:nvSpPr>
        <p:spPr>
          <a:xfrm>
            <a:off x="630238" y="2314259"/>
            <a:ext cx="4462943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/>
              <a:t>여러 항목 중 둘 이상을 선택할 때</a:t>
            </a:r>
            <a:endParaRPr lang="en-US" altLang="ko-KR" sz="1200"/>
          </a:p>
        </p:txBody>
      </p:sp>
      <p:sp>
        <p:nvSpPr>
          <p:cNvPr id="18" name="TextBox 17"/>
          <p:cNvSpPr txBox="1"/>
          <p:nvPr/>
        </p:nvSpPr>
        <p:spPr>
          <a:xfrm>
            <a:off x="578355" y="1872806"/>
            <a:ext cx="31207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/>
              <a:t>type = “checkbox”</a:t>
            </a:r>
            <a:endParaRPr lang="ko-KR" altLang="en-US" sz="1600" b="1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346" y="4248296"/>
            <a:ext cx="4697835" cy="162158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AAFD481-3446-48D8-AD0E-26E407745F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905" y="2921316"/>
            <a:ext cx="2787191" cy="46204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E98275A-9971-4755-B3A1-3E7493BEA5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2555" y="1466676"/>
            <a:ext cx="4660626" cy="2752986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85A84382-85AE-4138-B33C-88EB3A22BE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1644" y="4321898"/>
            <a:ext cx="2787191" cy="106942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F8624CD6-A866-4A69-89A3-DA69E9879C65}"/>
              </a:ext>
            </a:extLst>
          </p:cNvPr>
          <p:cNvSpPr txBox="1"/>
          <p:nvPr/>
        </p:nvSpPr>
        <p:spPr>
          <a:xfrm>
            <a:off x="395346" y="3850237"/>
            <a:ext cx="40340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/>
              <a:t>라디오 버튼</a:t>
            </a:r>
            <a:r>
              <a:rPr lang="en-US" altLang="ko-KR" sz="1400" b="1"/>
              <a:t>, </a:t>
            </a:r>
            <a:r>
              <a:rPr lang="ko-KR" altLang="en-US" sz="1400" b="1"/>
              <a:t>체크 박스에서 사용하는 속성</a:t>
            </a:r>
          </a:p>
        </p:txBody>
      </p:sp>
    </p:spTree>
    <p:extLst>
      <p:ext uri="{BB962C8B-B14F-4D97-AF65-F5344CB8AC3E}">
        <p14:creationId xmlns:p14="http://schemas.microsoft.com/office/powerpoint/2010/main" val="34113175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&lt;input&gt; </a:t>
            </a:r>
            <a:r>
              <a:rPr lang="ko-KR" altLang="en-US"/>
              <a:t>태그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36895" y="1166070"/>
            <a:ext cx="31207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/>
              <a:t>type = “number”</a:t>
            </a:r>
            <a:endParaRPr lang="ko-KR" altLang="en-US" sz="1600" b="1"/>
          </a:p>
        </p:txBody>
      </p:sp>
      <p:sp>
        <p:nvSpPr>
          <p:cNvPr id="6" name="TextBox 5"/>
          <p:cNvSpPr txBox="1"/>
          <p:nvPr/>
        </p:nvSpPr>
        <p:spPr>
          <a:xfrm>
            <a:off x="698413" y="1528955"/>
            <a:ext cx="5394121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/>
              <a:t>숫자</a:t>
            </a:r>
            <a:r>
              <a:rPr lang="en-US" altLang="ko-KR" sz="1200"/>
              <a:t> </a:t>
            </a:r>
            <a:r>
              <a:rPr lang="ko-KR" altLang="en-US" sz="1200"/>
              <a:t>입력 필드</a:t>
            </a:r>
            <a:r>
              <a:rPr lang="en-US" altLang="ko-KR" sz="1200"/>
              <a:t>. </a:t>
            </a:r>
            <a:r>
              <a:rPr lang="ko-KR" altLang="en-US" sz="1200"/>
              <a:t>브라우저에 따라 스핀 박스로 표시됨</a:t>
            </a:r>
            <a:endParaRPr lang="en-US" altLang="ko-KR" sz="1200"/>
          </a:p>
        </p:txBody>
      </p:sp>
      <p:sp>
        <p:nvSpPr>
          <p:cNvPr id="16" name="TextBox 15"/>
          <p:cNvSpPr txBox="1"/>
          <p:nvPr/>
        </p:nvSpPr>
        <p:spPr>
          <a:xfrm>
            <a:off x="585404" y="2319740"/>
            <a:ext cx="4462943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/>
              <a:t>숫자 입력 필드</a:t>
            </a:r>
            <a:r>
              <a:rPr lang="en-US" altLang="ko-KR" sz="1200"/>
              <a:t>. </a:t>
            </a:r>
            <a:r>
              <a:rPr lang="ko-KR" altLang="en-US" sz="1200"/>
              <a:t>슬라이드 막대를 이용해 숫자 입력</a:t>
            </a:r>
            <a:endParaRPr lang="en-US" altLang="ko-KR" sz="1200"/>
          </a:p>
        </p:txBody>
      </p:sp>
      <p:sp>
        <p:nvSpPr>
          <p:cNvPr id="18" name="TextBox 17"/>
          <p:cNvSpPr txBox="1"/>
          <p:nvPr/>
        </p:nvSpPr>
        <p:spPr>
          <a:xfrm>
            <a:off x="536895" y="2017835"/>
            <a:ext cx="31207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/>
              <a:t>type = “range”</a:t>
            </a:r>
            <a:endParaRPr lang="ko-KR" altLang="en-US" sz="1600" b="1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A063A04-94FD-4A3B-AF4D-EBB4A40B27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413" y="2897285"/>
            <a:ext cx="2201631" cy="53171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4A0B383-77C1-4411-B9E3-9548BAEF0E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404" y="4350827"/>
            <a:ext cx="4654711" cy="125520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BD57AAE0-0EB0-4D51-95F0-BEC198D98D64}"/>
              </a:ext>
            </a:extLst>
          </p:cNvPr>
          <p:cNvSpPr txBox="1"/>
          <p:nvPr/>
        </p:nvSpPr>
        <p:spPr>
          <a:xfrm>
            <a:off x="536895" y="3915359"/>
            <a:ext cx="31207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/>
              <a:t>숫자 입력 필드에서 사용하는 속성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BC717A4E-75CC-4011-AC0B-D9F8D44C59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8035" y="892194"/>
            <a:ext cx="4329848" cy="2270948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12B8904D-51DB-4398-A9A4-B856C8AD6A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05868" y="1458674"/>
            <a:ext cx="2262450" cy="559161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9E6573CF-F851-459B-AF21-652A638BFE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98035" y="3529466"/>
            <a:ext cx="4329848" cy="2317284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461F914D-F34F-4B2C-AB4D-CFDE15C64D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20106" y="4472860"/>
            <a:ext cx="2648212" cy="505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5472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&lt;input&gt; </a:t>
            </a:r>
            <a:r>
              <a:rPr lang="ko-KR" altLang="en-US"/>
              <a:t>태그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36895" y="1166070"/>
            <a:ext cx="4994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/>
              <a:t>type = “date”, type=“month”, type=“week”</a:t>
            </a:r>
            <a:endParaRPr lang="ko-KR" altLang="en-US" sz="1600" b="1"/>
          </a:p>
        </p:txBody>
      </p:sp>
      <p:sp>
        <p:nvSpPr>
          <p:cNvPr id="6" name="TextBox 5"/>
          <p:cNvSpPr txBox="1"/>
          <p:nvPr/>
        </p:nvSpPr>
        <p:spPr>
          <a:xfrm>
            <a:off x="649904" y="1503202"/>
            <a:ext cx="2771259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/>
              <a:t>달력</a:t>
            </a:r>
            <a:r>
              <a:rPr lang="en-US" altLang="ko-KR" sz="1200"/>
              <a:t> </a:t>
            </a:r>
            <a:r>
              <a:rPr lang="ko-KR" altLang="en-US" sz="1200"/>
              <a:t>이용해 날짜 입력</a:t>
            </a:r>
            <a:endParaRPr lang="en-US" altLang="ko-KR" sz="120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D65D2CF-4575-4E67-9CFC-7FAE46B2CE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1464"/>
          <a:stretch/>
        </p:blipFill>
        <p:spPr>
          <a:xfrm>
            <a:off x="536895" y="2221085"/>
            <a:ext cx="3562662" cy="728187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E4655E7A-733B-4C48-A2A8-DF24001991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3608" y="1850053"/>
            <a:ext cx="6707876" cy="198123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47D0D63-EDDC-407B-8D3D-D331EFE3B4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989" y="4625888"/>
            <a:ext cx="5431971" cy="166610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C203A31-0038-4E3B-AB2B-C29D742885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2042" y="4246257"/>
            <a:ext cx="4987574" cy="2154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73030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&lt;input&gt; </a:t>
            </a:r>
            <a:r>
              <a:rPr lang="ko-KR" altLang="en-US"/>
              <a:t>태그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35770" y="1392573"/>
            <a:ext cx="4994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/>
              <a:t>type = “time”, type=“datetime-local”</a:t>
            </a:r>
            <a:endParaRPr lang="ko-KR" altLang="en-US" sz="1600" b="1"/>
          </a:p>
        </p:txBody>
      </p:sp>
      <p:sp>
        <p:nvSpPr>
          <p:cNvPr id="23" name="TextBox 22"/>
          <p:cNvSpPr txBox="1"/>
          <p:nvPr/>
        </p:nvSpPr>
        <p:spPr>
          <a:xfrm>
            <a:off x="724882" y="1729705"/>
            <a:ext cx="1564790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/>
              <a:t>시간 입력</a:t>
            </a:r>
            <a:endParaRPr lang="en-US" altLang="ko-KR" sz="120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980ABF8-0DAB-4B02-BC3A-7CDA6914DE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655" y="2254179"/>
            <a:ext cx="4169986" cy="537330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A54CCC01-289B-4681-BF1C-332336D382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4530" y="1730871"/>
            <a:ext cx="6155007" cy="1583946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D42D7186-7F4B-4AE0-A63D-1839A7B447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770" y="4066492"/>
            <a:ext cx="5303636" cy="1553366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2B33B72E-3C43-42D6-93D2-61044FE329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2753" y="4066492"/>
            <a:ext cx="4118560" cy="2222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06361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&lt;input&gt; </a:t>
            </a:r>
            <a:r>
              <a:rPr lang="ko-KR" altLang="en-US"/>
              <a:t>태그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36895" y="1166070"/>
            <a:ext cx="4994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/>
              <a:t>type = “submit”, type=“reset”</a:t>
            </a:r>
            <a:endParaRPr lang="ko-KR" altLang="en-US" sz="1600" b="1"/>
          </a:p>
        </p:txBody>
      </p:sp>
      <p:sp>
        <p:nvSpPr>
          <p:cNvPr id="6" name="TextBox 5"/>
          <p:cNvSpPr txBox="1"/>
          <p:nvPr/>
        </p:nvSpPr>
        <p:spPr>
          <a:xfrm>
            <a:off x="649904" y="1503202"/>
            <a:ext cx="4719050" cy="11646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폼</a:t>
            </a:r>
            <a:r>
              <a:rPr lang="en-US" altLang="ko-KR" sz="1200"/>
              <a:t> </a:t>
            </a:r>
            <a:r>
              <a:rPr lang="ko-KR" altLang="en-US" sz="1200"/>
              <a:t>전송</a:t>
            </a:r>
            <a:r>
              <a:rPr lang="en-US" altLang="ko-KR" sz="1200"/>
              <a:t>/</a:t>
            </a:r>
            <a:r>
              <a:rPr lang="ko-KR" altLang="en-US" sz="1200"/>
              <a:t>리셋 버튼 </a:t>
            </a:r>
            <a:endParaRPr lang="en-US" altLang="ko-KR" sz="12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전송</a:t>
            </a:r>
            <a:r>
              <a:rPr lang="en-US" altLang="ko-KR" sz="1200"/>
              <a:t>(submit)</a:t>
            </a:r>
            <a:r>
              <a:rPr lang="ko-KR" altLang="en-US" sz="1200"/>
              <a:t> 버튼 </a:t>
            </a:r>
            <a:r>
              <a:rPr lang="en-US" altLang="ko-KR" sz="1200"/>
              <a:t>: </a:t>
            </a:r>
            <a:r>
              <a:rPr lang="ko-KR" altLang="en-US" sz="1200"/>
              <a:t>사용자 입력 내용을 서버로 전송</a:t>
            </a:r>
            <a:endParaRPr lang="en-US" altLang="ko-KR" sz="12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리셋</a:t>
            </a:r>
            <a:r>
              <a:rPr lang="en-US" altLang="ko-KR" sz="1200"/>
              <a:t>(reset) </a:t>
            </a:r>
            <a:r>
              <a:rPr lang="ko-KR" altLang="en-US" sz="1200"/>
              <a:t>버튼 </a:t>
            </a:r>
            <a:r>
              <a:rPr lang="en-US" altLang="ko-KR" sz="1200"/>
              <a:t>: </a:t>
            </a:r>
            <a:r>
              <a:rPr lang="ko-KR" altLang="en-US" sz="1200"/>
              <a:t>사용자 입력 내용 전부 삭제</a:t>
            </a:r>
            <a:endParaRPr lang="en-US" altLang="ko-KR" sz="12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/>
              <a:t>value </a:t>
            </a:r>
            <a:r>
              <a:rPr lang="ko-KR" altLang="en-US" sz="1200"/>
              <a:t>속성을 이용해 버튼 표시 내용 지정</a:t>
            </a:r>
            <a:endParaRPr lang="en-US" altLang="ko-KR" sz="1200"/>
          </a:p>
        </p:txBody>
      </p:sp>
      <p:cxnSp>
        <p:nvCxnSpPr>
          <p:cNvPr id="24" name="직선 연결선 23"/>
          <p:cNvCxnSpPr/>
          <p:nvPr/>
        </p:nvCxnSpPr>
        <p:spPr>
          <a:xfrm>
            <a:off x="5603846" y="1043934"/>
            <a:ext cx="0" cy="5365255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5987946" y="1166070"/>
            <a:ext cx="4994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/>
              <a:t>type = “image”</a:t>
            </a:r>
            <a:endParaRPr lang="ko-KR" altLang="en-US" sz="1600" b="1"/>
          </a:p>
        </p:txBody>
      </p:sp>
      <p:sp>
        <p:nvSpPr>
          <p:cNvPr id="23" name="TextBox 22"/>
          <p:cNvSpPr txBox="1"/>
          <p:nvPr/>
        </p:nvSpPr>
        <p:spPr>
          <a:xfrm>
            <a:off x="6077058" y="1503202"/>
            <a:ext cx="3847118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/>
              <a:t>submit </a:t>
            </a:r>
            <a:r>
              <a:rPr lang="ko-KR" altLang="en-US" sz="1200"/>
              <a:t>버튼 대신 이미지 삽입</a:t>
            </a:r>
            <a:endParaRPr lang="en-US" altLang="ko-KR" sz="120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A70457E-2D56-4508-B111-4F116A069B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220" y="2913820"/>
            <a:ext cx="4586415" cy="31504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EAB44FF-2958-4770-9222-A2B41405D3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106" y="3420582"/>
            <a:ext cx="5062294" cy="330089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CAEBEC5-86F0-4794-86DE-73433E370C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005368"/>
            <a:ext cx="4375990" cy="337166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96B3126F-59A0-4037-86F0-7282FABCED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77058" y="2947000"/>
            <a:ext cx="4719040" cy="1568467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CB30EEA2-BE0F-432A-8304-2378F49FA0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4669024"/>
            <a:ext cx="3208504" cy="374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33137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&lt;input&gt; </a:t>
            </a:r>
            <a:r>
              <a:rPr lang="ko-KR" altLang="en-US"/>
              <a:t>태그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36895" y="1166070"/>
            <a:ext cx="4994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/>
              <a:t>type = “button”</a:t>
            </a:r>
            <a:endParaRPr lang="ko-KR" altLang="en-US" sz="1600" b="1"/>
          </a:p>
        </p:txBody>
      </p:sp>
      <p:sp>
        <p:nvSpPr>
          <p:cNvPr id="6" name="TextBox 5"/>
          <p:cNvSpPr txBox="1"/>
          <p:nvPr/>
        </p:nvSpPr>
        <p:spPr>
          <a:xfrm>
            <a:off x="649904" y="1503202"/>
            <a:ext cx="4719050" cy="887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기능 없이 버튼 형태만 삽입</a:t>
            </a:r>
            <a:endParaRPr lang="en-US" altLang="ko-KR" sz="12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주로 버튼 클릭해서 자바스크립트 실행할 때 사용</a:t>
            </a:r>
            <a:endParaRPr lang="en-US" altLang="ko-KR" sz="12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/>
              <a:t>value </a:t>
            </a:r>
            <a:r>
              <a:rPr lang="ko-KR" altLang="en-US" sz="1200"/>
              <a:t>속성을 이용해 버튼 표시 내용 지정</a:t>
            </a:r>
            <a:endParaRPr lang="en-US" altLang="ko-KR" sz="1200"/>
          </a:p>
        </p:txBody>
      </p:sp>
      <p:cxnSp>
        <p:nvCxnSpPr>
          <p:cNvPr id="24" name="직선 연결선 23"/>
          <p:cNvCxnSpPr/>
          <p:nvPr/>
        </p:nvCxnSpPr>
        <p:spPr>
          <a:xfrm>
            <a:off x="5603846" y="1043934"/>
            <a:ext cx="0" cy="5365255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5987946" y="1166070"/>
            <a:ext cx="4994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/>
              <a:t>type = “file”</a:t>
            </a:r>
            <a:endParaRPr lang="ko-KR" altLang="en-US" sz="1600" b="1"/>
          </a:p>
        </p:txBody>
      </p:sp>
      <p:sp>
        <p:nvSpPr>
          <p:cNvPr id="23" name="TextBox 22"/>
          <p:cNvSpPr txBox="1"/>
          <p:nvPr/>
        </p:nvSpPr>
        <p:spPr>
          <a:xfrm>
            <a:off x="6077058" y="1503202"/>
            <a:ext cx="3847118" cy="610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파일 첨부 </a:t>
            </a:r>
            <a:endParaRPr lang="en-US" altLang="ko-KR" sz="120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/>
              <a:t>‘</a:t>
            </a:r>
            <a:r>
              <a:rPr lang="ko-KR" altLang="en-US" sz="1200"/>
              <a:t>파일 선택</a:t>
            </a:r>
            <a:r>
              <a:rPr lang="en-US" altLang="ko-KR" sz="1200"/>
              <a:t>＇</a:t>
            </a:r>
            <a:r>
              <a:rPr lang="ko-KR" altLang="en-US" sz="1200"/>
              <a:t>이나 </a:t>
            </a:r>
            <a:r>
              <a:rPr lang="en-US" altLang="ko-KR" sz="1200"/>
              <a:t>‘</a:t>
            </a:r>
            <a:r>
              <a:rPr lang="ko-KR" altLang="en-US" sz="1200"/>
              <a:t>찾아보기</a:t>
            </a:r>
            <a:r>
              <a:rPr lang="en-US" altLang="ko-KR" sz="1200"/>
              <a:t>’ </a:t>
            </a:r>
            <a:r>
              <a:rPr lang="ko-KR" altLang="en-US" sz="1200"/>
              <a:t>버튼으로 표시됨</a:t>
            </a:r>
            <a:endParaRPr lang="en-US" altLang="ko-KR" sz="120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2B7DA8A-9D3E-452D-9B93-175A8B8222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450" y="2534314"/>
            <a:ext cx="3989824" cy="31089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D4EAE6A-FE94-4456-955A-A1FFEC13A8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37" y="2988706"/>
            <a:ext cx="4821375" cy="354391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0CE1572-F447-45FF-B517-8D2095CB85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6999" y="2361650"/>
            <a:ext cx="2328027" cy="32811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BE2E6A7-CDA8-41CB-8B0E-EFC99C7F77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2972326"/>
            <a:ext cx="4811228" cy="2391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50180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&lt;input&gt; </a:t>
            </a:r>
            <a:r>
              <a:rPr lang="ko-KR" altLang="en-US"/>
              <a:t>태그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36895" y="1166070"/>
            <a:ext cx="4994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/>
              <a:t>type = “hidden”</a:t>
            </a:r>
            <a:endParaRPr lang="ko-KR" altLang="en-US" sz="1600" b="1"/>
          </a:p>
        </p:txBody>
      </p:sp>
      <p:sp>
        <p:nvSpPr>
          <p:cNvPr id="6" name="TextBox 5"/>
          <p:cNvSpPr txBox="1"/>
          <p:nvPr/>
        </p:nvSpPr>
        <p:spPr>
          <a:xfrm>
            <a:off x="649904" y="1503202"/>
            <a:ext cx="4719050" cy="610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화면 상의 폼에는 보이지 않는다</a:t>
            </a:r>
            <a:r>
              <a:rPr lang="en-US" altLang="ko-KR" sz="1200"/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폼을 서버로 전송할 때 서버로 함께 전송되는 요소</a:t>
            </a:r>
            <a:endParaRPr lang="en-US" altLang="ko-KR" sz="120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B12FBC4-8759-4045-9152-C10CEE53B0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584" y="2309329"/>
            <a:ext cx="4811228" cy="34477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F63F6AD-2B2F-4A68-A59B-0313AB895B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677" y="2972326"/>
            <a:ext cx="4994152" cy="2103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80820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&lt;input&gt; </a:t>
            </a:r>
            <a:r>
              <a:rPr lang="ko-KR" altLang="en-US"/>
              <a:t>태그의 다양한 속성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52337" y="1163848"/>
            <a:ext cx="52431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/>
              <a:t>autofocus</a:t>
            </a:r>
            <a:endParaRPr lang="ko-KR" altLang="en-US" sz="1600" b="1"/>
          </a:p>
        </p:txBody>
      </p:sp>
      <p:sp>
        <p:nvSpPr>
          <p:cNvPr id="6" name="TextBox 5"/>
          <p:cNvSpPr txBox="1"/>
          <p:nvPr/>
        </p:nvSpPr>
        <p:spPr>
          <a:xfrm>
            <a:off x="441449" y="1431042"/>
            <a:ext cx="5016617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/>
              <a:t>페이지를 불러오자마자 원하는 폼 요소에 마우스 커서 표시</a:t>
            </a:r>
            <a:r>
              <a:rPr lang="en-US" altLang="ko-KR" sz="1200"/>
              <a:t> 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5603846" y="1043934"/>
            <a:ext cx="0" cy="5365255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52337" y="1933225"/>
            <a:ext cx="4994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/>
              <a:t>placeholder</a:t>
            </a:r>
            <a:endParaRPr lang="ko-KR" altLang="en-US" sz="1600" b="1"/>
          </a:p>
        </p:txBody>
      </p:sp>
      <p:sp>
        <p:nvSpPr>
          <p:cNvPr id="23" name="TextBox 22"/>
          <p:cNvSpPr txBox="1"/>
          <p:nvPr/>
        </p:nvSpPr>
        <p:spPr>
          <a:xfrm>
            <a:off x="437005" y="2202233"/>
            <a:ext cx="4762500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/>
              <a:t>입력란에 표시하는</a:t>
            </a:r>
            <a:r>
              <a:rPr lang="en-US" altLang="ko-KR" sz="1200"/>
              <a:t> </a:t>
            </a:r>
            <a:r>
              <a:rPr lang="ko-KR" altLang="en-US" sz="1200"/>
              <a:t>힌트로</a:t>
            </a:r>
            <a:r>
              <a:rPr lang="en-US" altLang="ko-KR" sz="1200"/>
              <a:t>, </a:t>
            </a:r>
            <a:r>
              <a:rPr lang="ko-KR" altLang="en-US" sz="1200"/>
              <a:t>필드를 클릭하면 사라짐</a:t>
            </a:r>
            <a:endParaRPr lang="en-US" altLang="ko-KR" sz="1200"/>
          </a:p>
        </p:txBody>
      </p:sp>
      <p:sp>
        <p:nvSpPr>
          <p:cNvPr id="19" name="TextBox 18"/>
          <p:cNvSpPr txBox="1"/>
          <p:nvPr/>
        </p:nvSpPr>
        <p:spPr>
          <a:xfrm>
            <a:off x="6008188" y="1163848"/>
            <a:ext cx="52431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/>
              <a:t>readonly</a:t>
            </a:r>
            <a:endParaRPr lang="ko-KR" altLang="en-US" sz="1600" b="1"/>
          </a:p>
        </p:txBody>
      </p:sp>
      <p:sp>
        <p:nvSpPr>
          <p:cNvPr id="20" name="TextBox 19"/>
          <p:cNvSpPr txBox="1"/>
          <p:nvPr/>
        </p:nvSpPr>
        <p:spPr>
          <a:xfrm>
            <a:off x="6107245" y="1551005"/>
            <a:ext cx="5016617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/>
              <a:t>내용을</a:t>
            </a:r>
            <a:r>
              <a:rPr lang="en-US" altLang="ko-KR" sz="1200"/>
              <a:t> </a:t>
            </a:r>
            <a:r>
              <a:rPr lang="ko-KR" altLang="en-US" sz="1200"/>
              <a:t>보기만 하고 입력하지 못하게 함</a:t>
            </a:r>
            <a:r>
              <a:rPr lang="en-US" altLang="ko-KR" sz="1200"/>
              <a:t>.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55F0188-C65D-4C74-A05F-DD2F787A65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958" y="2702602"/>
            <a:ext cx="5096213" cy="355212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4C3800D-3F1F-483D-B4C9-E79040660F10}"/>
              </a:ext>
            </a:extLst>
          </p:cNvPr>
          <p:cNvSpPr txBox="1"/>
          <p:nvPr/>
        </p:nvSpPr>
        <p:spPr>
          <a:xfrm>
            <a:off x="5996943" y="2076707"/>
            <a:ext cx="52431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/>
              <a:t>required</a:t>
            </a:r>
            <a:endParaRPr lang="ko-KR" altLang="en-US" sz="1600" b="1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EA776CE-077C-4722-860A-A0880D1D86D6}"/>
              </a:ext>
            </a:extLst>
          </p:cNvPr>
          <p:cNvSpPr txBox="1"/>
          <p:nvPr/>
        </p:nvSpPr>
        <p:spPr>
          <a:xfrm>
            <a:off x="6096000" y="2463864"/>
            <a:ext cx="5016617" cy="887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필수</a:t>
            </a:r>
            <a:r>
              <a:rPr lang="en-US" altLang="ko-KR" sz="1200"/>
              <a:t> </a:t>
            </a:r>
            <a:r>
              <a:rPr lang="ko-KR" altLang="en-US" sz="1200"/>
              <a:t>필드 체크</a:t>
            </a:r>
            <a:endParaRPr lang="en-US" altLang="ko-KR" sz="12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필수 필드는 브라우저에서 직접 체크하는 것이므로 오류 메시지 내용은 브라우저들마다 다르게 나타남 </a:t>
            </a:r>
            <a:endParaRPr lang="en-US" altLang="ko-KR" sz="120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7357BBD-B405-4254-B139-33B2AFD048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9857" y="3634647"/>
            <a:ext cx="3892099" cy="2620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19432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폼에서</a:t>
            </a:r>
            <a:r>
              <a:rPr lang="en-US" altLang="ko-KR"/>
              <a:t> </a:t>
            </a:r>
            <a:r>
              <a:rPr lang="ko-KR" altLang="en-US"/>
              <a:t>사용하는 여러 가지 태그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52337" y="1163848"/>
            <a:ext cx="5243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/>
              <a:t>텍스트 영역 </a:t>
            </a:r>
            <a:r>
              <a:rPr lang="en-US" altLang="ko-KR" b="1"/>
              <a:t>&lt;textarea&gt;</a:t>
            </a:r>
            <a:endParaRPr lang="ko-KR" altLang="en-US" b="1"/>
          </a:p>
        </p:txBody>
      </p:sp>
      <p:sp>
        <p:nvSpPr>
          <p:cNvPr id="6" name="TextBox 5"/>
          <p:cNvSpPr txBox="1"/>
          <p:nvPr/>
        </p:nvSpPr>
        <p:spPr>
          <a:xfrm>
            <a:off x="451394" y="1551005"/>
            <a:ext cx="5016617" cy="697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/>
              <a:t>여러 줄의 텍스트 입력</a:t>
            </a:r>
            <a:endParaRPr lang="en-US" altLang="ko-KR" sz="14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/>
              <a:t>게시판 글 입력 양식</a:t>
            </a:r>
            <a:r>
              <a:rPr lang="en-US" altLang="ko-KR" sz="1400"/>
              <a:t>, </a:t>
            </a:r>
            <a:r>
              <a:rPr lang="ko-KR" altLang="en-US" sz="1400"/>
              <a:t>사용자 약관 등</a:t>
            </a:r>
            <a:endParaRPr lang="en-US" altLang="ko-KR" sz="140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779D975-F0DD-4B85-8EA9-539678958B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37" y="2376706"/>
            <a:ext cx="2694220" cy="30791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D7AB77B-7002-4D83-B592-D35F555F72B3}"/>
              </a:ext>
            </a:extLst>
          </p:cNvPr>
          <p:cNvSpPr txBox="1"/>
          <p:nvPr/>
        </p:nvSpPr>
        <p:spPr>
          <a:xfrm>
            <a:off x="352337" y="3135261"/>
            <a:ext cx="5243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/>
              <a:t>&lt;textarea&gt; </a:t>
            </a:r>
            <a:r>
              <a:rPr lang="ko-KR" altLang="en-US" sz="1400" b="1"/>
              <a:t>태그의 속성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284757A-0D2F-4114-99DE-20E3917A15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337" y="3571823"/>
            <a:ext cx="4896593" cy="912793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3FBFC885-817B-4A9C-B7CE-046D34F5D4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9009" y="1211875"/>
            <a:ext cx="5401548" cy="3586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00684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폼에서</a:t>
            </a:r>
            <a:r>
              <a:rPr lang="en-US" altLang="ko-KR"/>
              <a:t> </a:t>
            </a:r>
            <a:r>
              <a:rPr lang="ko-KR" altLang="en-US"/>
              <a:t>사용하는 여러 가지 태그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52337" y="1163848"/>
            <a:ext cx="52431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/>
              <a:t>&lt;select&gt;, &lt;optgroup&gt;, &lt;option&gt;</a:t>
            </a:r>
            <a:endParaRPr lang="ko-KR" altLang="en-US" sz="1600" b="1"/>
          </a:p>
        </p:txBody>
      </p:sp>
      <p:sp>
        <p:nvSpPr>
          <p:cNvPr id="6" name="TextBox 5"/>
          <p:cNvSpPr txBox="1"/>
          <p:nvPr/>
        </p:nvSpPr>
        <p:spPr>
          <a:xfrm>
            <a:off x="451394" y="1551005"/>
            <a:ext cx="5016617" cy="610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여러 옵션 중에서 선택 </a:t>
            </a:r>
            <a:r>
              <a:rPr lang="en-US" altLang="ko-KR" sz="1200"/>
              <a:t>– </a:t>
            </a:r>
            <a:r>
              <a:rPr lang="ko-KR" altLang="en-US" sz="1200"/>
              <a:t>드롭다운 목록</a:t>
            </a:r>
            <a:endParaRPr lang="en-US" altLang="ko-KR" sz="12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공간을 최소한으로 사용하면서 여러 옵션 표시 가능</a:t>
            </a:r>
            <a:endParaRPr lang="en-US" altLang="ko-KR" sz="1200"/>
          </a:p>
        </p:txBody>
      </p:sp>
      <p:cxnSp>
        <p:nvCxnSpPr>
          <p:cNvPr id="24" name="직선 연결선 23"/>
          <p:cNvCxnSpPr/>
          <p:nvPr/>
        </p:nvCxnSpPr>
        <p:spPr>
          <a:xfrm>
            <a:off x="5603846" y="1043934"/>
            <a:ext cx="0" cy="5365255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11866" y="3667006"/>
            <a:ext cx="5016617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/>
              <a:t>&lt;select&gt; </a:t>
            </a:r>
            <a:r>
              <a:rPr lang="ko-KR" altLang="en-US" sz="1200" b="1"/>
              <a:t>태그의 속성</a:t>
            </a:r>
            <a:endParaRPr lang="en-US" altLang="ko-KR" sz="1200" b="1"/>
          </a:p>
        </p:txBody>
      </p:sp>
      <p:sp>
        <p:nvSpPr>
          <p:cNvPr id="17" name="TextBox 16"/>
          <p:cNvSpPr txBox="1"/>
          <p:nvPr/>
        </p:nvSpPr>
        <p:spPr>
          <a:xfrm>
            <a:off x="411866" y="5112382"/>
            <a:ext cx="5016617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/>
              <a:t>&lt;option&gt; </a:t>
            </a:r>
            <a:r>
              <a:rPr lang="ko-KR" altLang="en-US" sz="1200" b="1"/>
              <a:t>태그의 속성</a:t>
            </a:r>
            <a:endParaRPr lang="en-US" altLang="ko-KR" sz="1200" b="1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852FFCA-F556-4A61-B918-71098EA92E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171" y="2336572"/>
            <a:ext cx="3143827" cy="106313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A2EB3AA-FCA4-4BB7-A61C-427FC0DD14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171" y="4130425"/>
            <a:ext cx="3971044" cy="85215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03E91814-0087-48FF-A860-4DD806B2DF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172" y="5534640"/>
            <a:ext cx="4054940" cy="757022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2C45ED5-E9ED-4923-96CD-49F30477F4B9}"/>
              </a:ext>
            </a:extLst>
          </p:cNvPr>
          <p:cNvSpPr txBox="1"/>
          <p:nvPr/>
        </p:nvSpPr>
        <p:spPr>
          <a:xfrm>
            <a:off x="6140742" y="1163848"/>
            <a:ext cx="52431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/>
              <a:t>&lt;datalist&gt;, &lt;option&gt;</a:t>
            </a:r>
            <a:endParaRPr lang="ko-KR" altLang="en-US" sz="1600" b="1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5A20C91-0BAF-4525-9CF9-72636BA13531}"/>
              </a:ext>
            </a:extLst>
          </p:cNvPr>
          <p:cNvSpPr txBox="1"/>
          <p:nvPr/>
        </p:nvSpPr>
        <p:spPr>
          <a:xfrm>
            <a:off x="6080722" y="1551005"/>
            <a:ext cx="5016617" cy="11646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데이터 목록에 제시한 값 중에서 선택하면 </a:t>
            </a:r>
            <a:r>
              <a:rPr lang="en-US" altLang="ko-KR" sz="1200"/>
              <a:t/>
            </a:r>
            <a:br>
              <a:rPr lang="en-US" altLang="ko-KR" sz="1200"/>
            </a:br>
            <a:r>
              <a:rPr lang="ko-KR" altLang="en-US" sz="1200"/>
              <a:t>그 값이 자동으로 텍스트</a:t>
            </a:r>
            <a:r>
              <a:rPr lang="en-US" altLang="ko-KR" sz="1200"/>
              <a:t> </a:t>
            </a:r>
            <a:r>
              <a:rPr lang="ko-KR" altLang="en-US" sz="1200"/>
              <a:t>필드에 입력됨</a:t>
            </a:r>
            <a:endParaRPr lang="en-US" altLang="ko-KR" sz="12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데이터 목록에 </a:t>
            </a:r>
            <a:r>
              <a:rPr lang="en-US" altLang="ko-KR" sz="1200"/>
              <a:t>id</a:t>
            </a:r>
            <a:r>
              <a:rPr lang="ko-KR" altLang="en-US" sz="1200"/>
              <a:t>를 이용해 이름을 붙이고</a:t>
            </a:r>
            <a:r>
              <a:rPr lang="en-US" altLang="ko-KR" sz="1200"/>
              <a:t>,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/>
              <a:t>&lt;input&gt; </a:t>
            </a:r>
            <a:r>
              <a:rPr lang="ko-KR" altLang="en-US" sz="1200"/>
              <a:t>태그의 </a:t>
            </a:r>
            <a:r>
              <a:rPr lang="en-US" altLang="ko-KR" sz="1200"/>
              <a:t>list </a:t>
            </a:r>
            <a:r>
              <a:rPr lang="ko-KR" altLang="en-US" sz="1200"/>
              <a:t>속성에 데이터 목록 </a:t>
            </a:r>
            <a:r>
              <a:rPr lang="en-US" altLang="ko-KR" sz="1200"/>
              <a:t>id</a:t>
            </a:r>
            <a:r>
              <a:rPr lang="ko-KR" altLang="en-US" sz="1200"/>
              <a:t>를 지정함</a:t>
            </a:r>
            <a:r>
              <a:rPr lang="en-US" altLang="ko-KR" sz="1200"/>
              <a:t>.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E87F5576-82C7-4A06-BD4C-AADF1767F7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3217" y="2896489"/>
            <a:ext cx="3756688" cy="996526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69A61F7D-C577-4681-A535-46FEA7EEE603}"/>
              </a:ext>
            </a:extLst>
          </p:cNvPr>
          <p:cNvSpPr txBox="1"/>
          <p:nvPr/>
        </p:nvSpPr>
        <p:spPr>
          <a:xfrm>
            <a:off x="6322503" y="4419380"/>
            <a:ext cx="5016617" cy="887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다양한</a:t>
            </a:r>
            <a:r>
              <a:rPr lang="en-US" altLang="ko-KR" sz="1200"/>
              <a:t> </a:t>
            </a:r>
            <a:r>
              <a:rPr lang="ko-KR" altLang="en-US" sz="1200"/>
              <a:t>형태의 버튼 삽입</a:t>
            </a:r>
            <a:endParaRPr lang="en-US" altLang="ko-KR" sz="12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화면 낭독기에서 버튼임을 정확히 전달할 수 있음</a:t>
            </a:r>
            <a:endParaRPr lang="en-US" altLang="ko-KR" sz="12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/>
              <a:t>CSS</a:t>
            </a:r>
            <a:r>
              <a:rPr lang="ko-KR" altLang="en-US" sz="1200"/>
              <a:t>를 이용해 원하는 형태로 꾸밀 수 있음</a:t>
            </a:r>
            <a:endParaRPr lang="en-US" altLang="ko-KR" sz="12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6F82032-8AAF-4312-A88B-56A325A2942E}"/>
              </a:ext>
            </a:extLst>
          </p:cNvPr>
          <p:cNvSpPr txBox="1"/>
          <p:nvPr/>
        </p:nvSpPr>
        <p:spPr>
          <a:xfrm>
            <a:off x="6096000" y="4032223"/>
            <a:ext cx="52431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/>
              <a:t>&lt;button&gt;</a:t>
            </a:r>
            <a:endParaRPr lang="ko-KR" altLang="en-US" sz="1600" b="1"/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DDE8F024-D6CA-4C55-8193-928417075E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05152" y="5527387"/>
            <a:ext cx="3017522" cy="671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1105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EB6D438C-A184-447B-ACCE-00753F422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HTML</a:t>
            </a:r>
            <a:r>
              <a:rPr lang="ko-KR" altLang="en-US"/>
              <a:t> 문서의 기본 구조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C1D8C59-2984-4373-9D35-A85222CE00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008" y="1117396"/>
            <a:ext cx="4391025" cy="443865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EB5C6C7-3CCF-49BF-889A-68EF49D33F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0448" y="990600"/>
            <a:ext cx="3714750" cy="390525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5680AC5-B79A-4D11-9650-DE81729859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3628" y="1054130"/>
            <a:ext cx="2181225" cy="294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092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C7C753-9F88-4254-9862-F6A87176F75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/>
              <a:t>06. CSS </a:t>
            </a:r>
            <a:r>
              <a:rPr lang="ko-KR" altLang="en-US"/>
              <a:t>기본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3020E55D-5D6E-47B7-BF49-67DF43FF0CB8}"/>
              </a:ext>
            </a:extLst>
          </p:cNvPr>
          <p:cNvGrpSpPr/>
          <p:nvPr/>
        </p:nvGrpSpPr>
        <p:grpSpPr>
          <a:xfrm>
            <a:off x="2308161" y="2149420"/>
            <a:ext cx="4686299" cy="485775"/>
            <a:chOff x="2282994" y="2753427"/>
            <a:chExt cx="4686299" cy="485775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7E6505BA-A9A1-46F5-BFC6-A45ABCE494AF}"/>
                </a:ext>
              </a:extLst>
            </p:cNvPr>
            <p:cNvSpPr/>
            <p:nvPr/>
          </p:nvSpPr>
          <p:spPr>
            <a:xfrm>
              <a:off x="2282994" y="2753427"/>
              <a:ext cx="685800" cy="48577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>
                  <a:solidFill>
                    <a:schemeClr val="tx1"/>
                  </a:solidFill>
                </a:rPr>
                <a:t>06-1</a:t>
              </a:r>
              <a:endParaRPr lang="ko-KR" altLang="en-US" sz="1600" b="1">
                <a:solidFill>
                  <a:schemeClr val="tx1"/>
                </a:solidFill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FAFC29B-A5E1-4F15-A5FF-C528129D6456}"/>
                </a:ext>
              </a:extLst>
            </p:cNvPr>
            <p:cNvSpPr txBox="1"/>
            <p:nvPr/>
          </p:nvSpPr>
          <p:spPr>
            <a:xfrm>
              <a:off x="2993233" y="2791371"/>
              <a:ext cx="39760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/>
                <a:t>웹 문서에 디자인 입히기</a:t>
              </a: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D5239A65-4609-4585-95B3-13DD43DCD16F}"/>
                </a:ext>
              </a:extLst>
            </p:cNvPr>
            <p:cNvCxnSpPr/>
            <p:nvPr/>
          </p:nvCxnSpPr>
          <p:spPr>
            <a:xfrm>
              <a:off x="2959269" y="3220152"/>
              <a:ext cx="3333749" cy="0"/>
            </a:xfrm>
            <a:prstGeom prst="line">
              <a:avLst/>
            </a:prstGeom>
            <a:ln w="285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A26D55A4-23F4-4733-BB60-7027087F2FFB}"/>
              </a:ext>
            </a:extLst>
          </p:cNvPr>
          <p:cNvGrpSpPr/>
          <p:nvPr/>
        </p:nvGrpSpPr>
        <p:grpSpPr>
          <a:xfrm>
            <a:off x="2308161" y="2930942"/>
            <a:ext cx="4686299" cy="485775"/>
            <a:chOff x="2282994" y="2753427"/>
            <a:chExt cx="4686299" cy="485775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BB74E74D-66D8-44CD-878F-CA4E32FAC0F6}"/>
                </a:ext>
              </a:extLst>
            </p:cNvPr>
            <p:cNvSpPr/>
            <p:nvPr/>
          </p:nvSpPr>
          <p:spPr>
            <a:xfrm>
              <a:off x="2282994" y="2753427"/>
              <a:ext cx="685800" cy="48577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>
                  <a:solidFill>
                    <a:schemeClr val="tx1"/>
                  </a:solidFill>
                </a:rPr>
                <a:t>06-2</a:t>
              </a:r>
              <a:endParaRPr lang="ko-KR" altLang="en-US" sz="1600" b="1">
                <a:solidFill>
                  <a:schemeClr val="tx1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D6DCA9C-1ADE-4962-B592-B2D2012EF372}"/>
                </a:ext>
              </a:extLst>
            </p:cNvPr>
            <p:cNvSpPr txBox="1"/>
            <p:nvPr/>
          </p:nvSpPr>
          <p:spPr>
            <a:xfrm>
              <a:off x="2993233" y="2791371"/>
              <a:ext cx="39760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/>
                <a:t>스타일과 스타일 시트</a:t>
              </a: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6D07C8A3-0A7D-4C87-BDBA-42EBD4C57AFF}"/>
                </a:ext>
              </a:extLst>
            </p:cNvPr>
            <p:cNvCxnSpPr/>
            <p:nvPr/>
          </p:nvCxnSpPr>
          <p:spPr>
            <a:xfrm>
              <a:off x="2959269" y="3220152"/>
              <a:ext cx="3333749" cy="0"/>
            </a:xfrm>
            <a:prstGeom prst="line">
              <a:avLst/>
            </a:prstGeom>
            <a:ln w="285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7371A63A-E318-4890-B034-C3A73793E7AC}"/>
              </a:ext>
            </a:extLst>
          </p:cNvPr>
          <p:cNvGrpSpPr/>
          <p:nvPr/>
        </p:nvGrpSpPr>
        <p:grpSpPr>
          <a:xfrm>
            <a:off x="2308161" y="3712464"/>
            <a:ext cx="4686299" cy="485775"/>
            <a:chOff x="2282994" y="2753427"/>
            <a:chExt cx="4686299" cy="485775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3D6A035-8B30-4165-B492-540F2B28D6F1}"/>
                </a:ext>
              </a:extLst>
            </p:cNvPr>
            <p:cNvSpPr/>
            <p:nvPr/>
          </p:nvSpPr>
          <p:spPr>
            <a:xfrm>
              <a:off x="2282994" y="2753427"/>
              <a:ext cx="685800" cy="48577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>
                  <a:solidFill>
                    <a:schemeClr val="tx1"/>
                  </a:solidFill>
                </a:rPr>
                <a:t>06-3</a:t>
              </a:r>
              <a:endParaRPr lang="ko-KR" altLang="en-US" sz="1600" b="1">
                <a:solidFill>
                  <a:schemeClr val="tx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21BD3B6-A08D-4D3B-869D-2C6C5358C361}"/>
                </a:ext>
              </a:extLst>
            </p:cNvPr>
            <p:cNvSpPr txBox="1"/>
            <p:nvPr/>
          </p:nvSpPr>
          <p:spPr>
            <a:xfrm>
              <a:off x="2993233" y="2791371"/>
              <a:ext cx="39760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/>
                <a:t>CSS</a:t>
              </a:r>
              <a:r>
                <a:rPr lang="ko-KR" altLang="en-US" b="1"/>
                <a:t> 기본 선택자</a:t>
              </a:r>
            </a:p>
          </p:txBody>
        </p: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C8B7CF56-383C-40DF-9186-E768CB55AE58}"/>
                </a:ext>
              </a:extLst>
            </p:cNvPr>
            <p:cNvCxnSpPr/>
            <p:nvPr/>
          </p:nvCxnSpPr>
          <p:spPr>
            <a:xfrm>
              <a:off x="2959269" y="3220152"/>
              <a:ext cx="3333749" cy="0"/>
            </a:xfrm>
            <a:prstGeom prst="line">
              <a:avLst/>
            </a:prstGeom>
            <a:ln w="285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2427DABF-369D-4AF6-B1C9-8A53D9BBA4F1}"/>
              </a:ext>
            </a:extLst>
          </p:cNvPr>
          <p:cNvGrpSpPr/>
          <p:nvPr/>
        </p:nvGrpSpPr>
        <p:grpSpPr>
          <a:xfrm>
            <a:off x="2308161" y="4493985"/>
            <a:ext cx="4686299" cy="485775"/>
            <a:chOff x="2282994" y="2753427"/>
            <a:chExt cx="4686299" cy="485775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374E36EC-E7C0-4A0B-A309-1B90A9C3DC9B}"/>
                </a:ext>
              </a:extLst>
            </p:cNvPr>
            <p:cNvSpPr/>
            <p:nvPr/>
          </p:nvSpPr>
          <p:spPr>
            <a:xfrm>
              <a:off x="2282994" y="2753427"/>
              <a:ext cx="685800" cy="48577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>
                  <a:solidFill>
                    <a:schemeClr val="tx1"/>
                  </a:solidFill>
                </a:rPr>
                <a:t>06-4</a:t>
              </a:r>
              <a:endParaRPr lang="ko-KR" altLang="en-US" sz="1600" b="1">
                <a:solidFill>
                  <a:schemeClr val="tx1"/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723ABF7-E77A-40F0-9262-5D0B18BC084F}"/>
                </a:ext>
              </a:extLst>
            </p:cNvPr>
            <p:cNvSpPr txBox="1"/>
            <p:nvPr/>
          </p:nvSpPr>
          <p:spPr>
            <a:xfrm>
              <a:off x="2993233" y="2791371"/>
              <a:ext cx="39760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/>
                <a:t>캐스케이딩 스타일 시트 </a:t>
              </a:r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46275CB4-A8C3-4264-9450-D3CF03E221B2}"/>
                </a:ext>
              </a:extLst>
            </p:cNvPr>
            <p:cNvCxnSpPr/>
            <p:nvPr/>
          </p:nvCxnSpPr>
          <p:spPr>
            <a:xfrm>
              <a:off x="2959269" y="3220152"/>
              <a:ext cx="3333749" cy="0"/>
            </a:xfrm>
            <a:prstGeom prst="line">
              <a:avLst/>
            </a:prstGeom>
            <a:ln w="285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3827926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EB6D438C-A184-447B-ACCE-00753F422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웹 문서에 디자인 입히기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B58947D9-9804-47BD-9CB9-06926E72341D}"/>
              </a:ext>
            </a:extLst>
          </p:cNvPr>
          <p:cNvGrpSpPr/>
          <p:nvPr/>
        </p:nvGrpSpPr>
        <p:grpSpPr>
          <a:xfrm>
            <a:off x="470790" y="1578136"/>
            <a:ext cx="6559184" cy="3292351"/>
            <a:chOff x="470790" y="1578136"/>
            <a:chExt cx="6559184" cy="329235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FF47638-CEF5-49A2-A98D-F4C9AB013048}"/>
                </a:ext>
              </a:extLst>
            </p:cNvPr>
            <p:cNvSpPr txBox="1"/>
            <p:nvPr/>
          </p:nvSpPr>
          <p:spPr>
            <a:xfrm>
              <a:off x="470790" y="1578136"/>
              <a:ext cx="6559184" cy="26360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400"/>
                <a:t>HTML</a:t>
              </a:r>
              <a:r>
                <a:rPr lang="ko-KR" altLang="en-US" sz="1400"/>
                <a:t>로는 웹 사이트의 내용을 나열하고 </a:t>
              </a:r>
              <a:r>
                <a:rPr lang="en-US" altLang="ko-KR" sz="1400"/>
                <a:t>CSS</a:t>
              </a:r>
              <a:r>
                <a:rPr lang="ko-KR" altLang="en-US" sz="1400"/>
                <a:t>로는 웹 문서의 디자인을 구성</a:t>
              </a:r>
              <a:r>
                <a:rPr lang="en-US" altLang="ko-KR" sz="1400"/>
                <a:t/>
              </a:r>
              <a:br>
                <a:rPr lang="en-US" altLang="ko-KR" sz="1400"/>
              </a:br>
              <a:r>
                <a:rPr lang="en-US" altLang="ko-KR" sz="1400">
                  <a:sym typeface="Wingdings" panose="05000000000000000000" pitchFamily="2" charset="2"/>
                </a:rPr>
                <a:t> </a:t>
              </a:r>
              <a:r>
                <a:rPr lang="ko-KR" altLang="en-US" sz="1400">
                  <a:sym typeface="Wingdings" panose="05000000000000000000" pitchFamily="2" charset="2"/>
                </a:rPr>
                <a:t>스타일을 사용하면 </a:t>
              </a:r>
              <a:r>
                <a:rPr lang="ko-KR" altLang="en-US" sz="1400"/>
                <a:t>웹 문서의 내용과 상관없이 디자인만 바꿀 수 있다</a:t>
              </a:r>
              <a:endParaRPr lang="en-US" altLang="ko-KR" sz="1400"/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altLang="ko-KR" sz="1400"/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altLang="ko-KR" sz="1400"/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altLang="ko-KR" sz="1400"/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altLang="ko-KR" sz="1400"/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altLang="ko-KR" sz="1400"/>
            </a:p>
            <a:p>
              <a:pPr>
                <a:lnSpc>
                  <a:spcPct val="150000"/>
                </a:lnSpc>
              </a:pPr>
              <a:endParaRPr lang="en-US" altLang="ko-KR" sz="1400"/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EF71DBBF-700F-4633-8D8F-16540CF409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2439" y="2318879"/>
              <a:ext cx="5550326" cy="2551608"/>
            </a:xfrm>
            <a:prstGeom prst="rect">
              <a:avLst/>
            </a:prstGeom>
          </p:spPr>
        </p:pic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FB8F7118-7F50-4303-ABD7-DEA98EAC9AE9}"/>
              </a:ext>
            </a:extLst>
          </p:cNvPr>
          <p:cNvGrpSpPr/>
          <p:nvPr/>
        </p:nvGrpSpPr>
        <p:grpSpPr>
          <a:xfrm>
            <a:off x="6285451" y="2585765"/>
            <a:ext cx="5822659" cy="3445547"/>
            <a:chOff x="6293840" y="2896158"/>
            <a:chExt cx="5822659" cy="344554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E173DAB-A80B-488C-92C1-5A41034C1A10}"/>
                </a:ext>
              </a:extLst>
            </p:cNvPr>
            <p:cNvSpPr txBox="1"/>
            <p:nvPr/>
          </p:nvSpPr>
          <p:spPr>
            <a:xfrm>
              <a:off x="6293840" y="2896158"/>
              <a:ext cx="5487099" cy="69852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/>
                <a:t>다양한 기기에 맞게 탄력적으로 바뀌는 문서를 만들 수 있다</a:t>
              </a:r>
              <a:r>
                <a:rPr lang="en-US" altLang="ko-KR" sz="1400"/>
                <a:t/>
              </a:r>
              <a:br>
                <a:rPr lang="en-US" altLang="ko-KR" sz="1400"/>
              </a:br>
              <a:r>
                <a:rPr lang="en-US" altLang="ko-KR" sz="1400">
                  <a:sym typeface="Wingdings" panose="05000000000000000000" pitchFamily="2" charset="2"/>
                </a:rPr>
                <a:t> </a:t>
              </a:r>
              <a:r>
                <a:rPr lang="ko-KR" altLang="en-US" sz="1400">
                  <a:sym typeface="Wingdings" panose="05000000000000000000" pitchFamily="2" charset="2"/>
                </a:rPr>
                <a:t>반응형 웹 디자인 </a:t>
              </a:r>
              <a:endParaRPr lang="en-US" altLang="ko-KR" sz="1400"/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C5F0CBF-D672-4BBA-BDF5-09F5607E808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57549" y="3705662"/>
              <a:ext cx="5558950" cy="2636043"/>
            </a:xfrm>
            <a:prstGeom prst="rect">
              <a:avLst/>
            </a:prstGeom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AC3E9FF3-6CA7-4B1A-BF47-FAE2EE2EC961}"/>
              </a:ext>
            </a:extLst>
          </p:cNvPr>
          <p:cNvSpPr txBox="1"/>
          <p:nvPr/>
        </p:nvSpPr>
        <p:spPr>
          <a:xfrm>
            <a:off x="576481" y="1031548"/>
            <a:ext cx="280458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b="1"/>
              <a:t>왜 스타일을 사용할까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E68EA7-2242-4CC5-B0CC-5548E95EB210}"/>
              </a:ext>
            </a:extLst>
          </p:cNvPr>
          <p:cNvSpPr txBox="1"/>
          <p:nvPr/>
        </p:nvSpPr>
        <p:spPr>
          <a:xfrm>
            <a:off x="855678" y="5117966"/>
            <a:ext cx="14253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>
                <a:solidFill>
                  <a:srgbClr val="0070C0"/>
                </a:solidFill>
              </a:rPr>
              <a:t>마크업만 했을 때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7D076A3-3CE3-485D-AE9E-BAE38AC5A0EC}"/>
              </a:ext>
            </a:extLst>
          </p:cNvPr>
          <p:cNvSpPr txBox="1"/>
          <p:nvPr/>
        </p:nvSpPr>
        <p:spPr>
          <a:xfrm>
            <a:off x="3525474" y="5131735"/>
            <a:ext cx="17876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>
                <a:solidFill>
                  <a:srgbClr val="0070C0"/>
                </a:solidFill>
              </a:rPr>
              <a:t>스타일을 적용했을 때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349993F-324E-4F50-888C-FAA47D136EE2}"/>
              </a:ext>
            </a:extLst>
          </p:cNvPr>
          <p:cNvSpPr txBox="1"/>
          <p:nvPr/>
        </p:nvSpPr>
        <p:spPr>
          <a:xfrm>
            <a:off x="7105475" y="6331360"/>
            <a:ext cx="7328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>
                <a:solidFill>
                  <a:srgbClr val="0070C0"/>
                </a:solidFill>
              </a:rPr>
              <a:t>PC </a:t>
            </a:r>
            <a:r>
              <a:rPr lang="ko-KR" altLang="en-US" sz="1200">
                <a:solidFill>
                  <a:srgbClr val="0070C0"/>
                </a:solidFill>
              </a:rPr>
              <a:t>화면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C36B068-7778-4200-8F12-1EF698C9023D}"/>
              </a:ext>
            </a:extLst>
          </p:cNvPr>
          <p:cNvSpPr txBox="1"/>
          <p:nvPr/>
        </p:nvSpPr>
        <p:spPr>
          <a:xfrm>
            <a:off x="9699770" y="6331361"/>
            <a:ext cx="10086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>
                <a:solidFill>
                  <a:srgbClr val="0070C0"/>
                </a:solidFill>
              </a:rPr>
              <a:t>모바일 화면</a:t>
            </a:r>
          </a:p>
        </p:txBody>
      </p: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2E4860B6-3AD6-4009-939B-6B1465095270}"/>
              </a:ext>
            </a:extLst>
          </p:cNvPr>
          <p:cNvCxnSpPr>
            <a:cxnSpLocks/>
            <a:stCxn id="18" idx="0"/>
          </p:cNvCxnSpPr>
          <p:nvPr/>
        </p:nvCxnSpPr>
        <p:spPr>
          <a:xfrm rot="5400000" flipH="1" flipV="1">
            <a:off x="7697695" y="5805539"/>
            <a:ext cx="300048" cy="75159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연결선: 꺾임 24">
            <a:extLst>
              <a:ext uri="{FF2B5EF4-FFF2-40B4-BE49-F238E27FC236}">
                <a16:creationId xmlns:a16="http://schemas.microsoft.com/office/drawing/2014/main" id="{8EFFE68E-1E62-4C9E-B6B6-A253226C80CF}"/>
              </a:ext>
            </a:extLst>
          </p:cNvPr>
          <p:cNvCxnSpPr>
            <a:cxnSpLocks/>
            <a:stCxn id="19" idx="0"/>
          </p:cNvCxnSpPr>
          <p:nvPr/>
        </p:nvCxnSpPr>
        <p:spPr>
          <a:xfrm rot="5400000" flipH="1" flipV="1">
            <a:off x="10557002" y="5637308"/>
            <a:ext cx="341127" cy="104698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1FB3918C-FBBD-4F06-902A-D550088EEC7F}"/>
              </a:ext>
            </a:extLst>
          </p:cNvPr>
          <p:cNvCxnSpPr/>
          <p:nvPr/>
        </p:nvCxnSpPr>
        <p:spPr>
          <a:xfrm flipV="1">
            <a:off x="1568373" y="4647501"/>
            <a:ext cx="0" cy="3691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0AD71348-2642-4274-8FFC-5DC8402271E4}"/>
              </a:ext>
            </a:extLst>
          </p:cNvPr>
          <p:cNvCxnSpPr>
            <a:stCxn id="17" idx="0"/>
          </p:cNvCxnSpPr>
          <p:nvPr/>
        </p:nvCxnSpPr>
        <p:spPr>
          <a:xfrm flipH="1" flipV="1">
            <a:off x="4419308" y="4713290"/>
            <a:ext cx="1" cy="4184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699343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EB6D438C-A184-447B-ACCE-00753F422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스타일과 스타일 시트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C3E9FF3-6CA7-4B1A-BF47-FAE2EE2EC961}"/>
              </a:ext>
            </a:extLst>
          </p:cNvPr>
          <p:cNvSpPr txBox="1"/>
          <p:nvPr/>
        </p:nvSpPr>
        <p:spPr>
          <a:xfrm>
            <a:off x="576481" y="1031548"/>
            <a:ext cx="280458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b="1"/>
              <a:t>스타일 형식 알아보기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E377BC7-67C0-48BC-8DA2-A89F1C4DFC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264" y="1707814"/>
            <a:ext cx="3830255" cy="352787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73FE41D1-AB65-40D8-B8FF-24426B90062C}"/>
              </a:ext>
            </a:extLst>
          </p:cNvPr>
          <p:cNvSpPr/>
          <p:nvPr/>
        </p:nvSpPr>
        <p:spPr>
          <a:xfrm>
            <a:off x="2000402" y="1741106"/>
            <a:ext cx="1124125" cy="28620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08AD1C-83BC-4128-8B6E-624A7D4D2770}"/>
              </a:ext>
            </a:extLst>
          </p:cNvPr>
          <p:cNvSpPr txBox="1"/>
          <p:nvPr/>
        </p:nvSpPr>
        <p:spPr>
          <a:xfrm>
            <a:off x="2762393" y="2172638"/>
            <a:ext cx="9396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>
                <a:solidFill>
                  <a:srgbClr val="C00000"/>
                </a:solidFill>
              </a:rPr>
              <a:t>스타일 규칙</a:t>
            </a:r>
          </a:p>
        </p:txBody>
      </p:sp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AF33121F-06BB-4BCF-9BA8-BD64F9ACE4D8}"/>
              </a:ext>
            </a:extLst>
          </p:cNvPr>
          <p:cNvCxnSpPr>
            <a:stCxn id="7" idx="1"/>
            <a:endCxn id="5" idx="2"/>
          </p:cNvCxnSpPr>
          <p:nvPr/>
        </p:nvCxnSpPr>
        <p:spPr>
          <a:xfrm rot="10800000">
            <a:off x="2562465" y="2027307"/>
            <a:ext cx="199928" cy="276136"/>
          </a:xfrm>
          <a:prstGeom prst="bentConnector2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3B121813-0E8F-4955-880A-655C40022B6E}"/>
              </a:ext>
            </a:extLst>
          </p:cNvPr>
          <p:cNvGrpSpPr/>
          <p:nvPr/>
        </p:nvGrpSpPr>
        <p:grpSpPr>
          <a:xfrm>
            <a:off x="686367" y="2940025"/>
            <a:ext cx="4692959" cy="1857375"/>
            <a:chOff x="686367" y="2940025"/>
            <a:chExt cx="4692959" cy="1857375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F93B1B4F-7338-4457-906D-DE9D0D6CA4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88501" y="2940025"/>
              <a:ext cx="2790825" cy="1857375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FBBE7A3-8BA5-4445-A11B-F60AA234DE5B}"/>
                </a:ext>
              </a:extLst>
            </p:cNvPr>
            <p:cNvSpPr txBox="1"/>
            <p:nvPr/>
          </p:nvSpPr>
          <p:spPr>
            <a:xfrm>
              <a:off x="686367" y="3550729"/>
              <a:ext cx="1733167" cy="11646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ko-KR" altLang="en-US" sz="1200" b="1"/>
                <a:t>텍스트 단락</a:t>
              </a:r>
              <a:r>
                <a:rPr lang="ko-KR" altLang="en-US" sz="1200"/>
                <a:t>의 </a:t>
              </a:r>
              <a:endParaRPr lang="en-US" altLang="ko-KR" sz="1200"/>
            </a:p>
            <a:p>
              <a:pPr algn="r">
                <a:lnSpc>
                  <a:spcPct val="150000"/>
                </a:lnSpc>
              </a:pPr>
              <a:r>
                <a:rPr lang="ko-KR" altLang="en-US" sz="1200" b="1"/>
                <a:t>글자를</a:t>
              </a:r>
              <a:r>
                <a:rPr lang="ko-KR" altLang="en-US" sz="1200"/>
                <a:t> </a:t>
              </a:r>
              <a:r>
                <a:rPr lang="ko-KR" altLang="en-US" sz="1200" b="1"/>
                <a:t>가운데로 정렬 </a:t>
              </a:r>
              <a:endParaRPr lang="en-US" altLang="ko-KR" sz="1200" b="1"/>
            </a:p>
            <a:p>
              <a:pPr algn="r">
                <a:lnSpc>
                  <a:spcPct val="150000"/>
                </a:lnSpc>
              </a:pPr>
              <a:r>
                <a:rPr lang="ko-KR" altLang="en-US" sz="1200" b="1"/>
                <a:t>글자색을</a:t>
              </a:r>
              <a:r>
                <a:rPr lang="ko-KR" altLang="en-US" sz="1200"/>
                <a:t> </a:t>
              </a:r>
              <a:r>
                <a:rPr lang="ko-KR" altLang="en-US" sz="1200" b="1"/>
                <a:t>파랑</a:t>
              </a:r>
              <a:r>
                <a:rPr lang="ko-KR" altLang="en-US" sz="1200"/>
                <a:t>으로 </a:t>
              </a:r>
              <a:r>
                <a:rPr lang="en-US" altLang="ko-KR" sz="1200"/>
                <a:t/>
              </a:r>
              <a:br>
                <a:rPr lang="en-US" altLang="ko-KR" sz="1200"/>
              </a:br>
              <a:r>
                <a:rPr lang="ko-KR" altLang="en-US" sz="1200"/>
                <a:t>지정하고</a:t>
              </a:r>
              <a:r>
                <a:rPr lang="en-US" altLang="ko-KR" sz="1200"/>
                <a:t> </a:t>
              </a:r>
              <a:r>
                <a:rPr lang="ko-KR" altLang="en-US" sz="1200"/>
                <a:t>싶다면</a:t>
              </a:r>
            </a:p>
          </p:txBody>
        </p: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5CFC815A-C990-4B5F-9614-3476DE487E52}"/>
                </a:ext>
              </a:extLst>
            </p:cNvPr>
            <p:cNvCxnSpPr/>
            <p:nvPr/>
          </p:nvCxnSpPr>
          <p:spPr>
            <a:xfrm>
              <a:off x="2419534" y="3769509"/>
              <a:ext cx="824445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73AEDEA4-B43E-4BC9-BC25-FE741D3ED2DA}"/>
                </a:ext>
              </a:extLst>
            </p:cNvPr>
            <p:cNvCxnSpPr/>
            <p:nvPr/>
          </p:nvCxnSpPr>
          <p:spPr>
            <a:xfrm>
              <a:off x="2419533" y="4268142"/>
              <a:ext cx="824445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EF21DDDE-A959-4805-A03E-E54CC0D7521D}"/>
                </a:ext>
              </a:extLst>
            </p:cNvPr>
            <p:cNvCxnSpPr/>
            <p:nvPr/>
          </p:nvCxnSpPr>
          <p:spPr>
            <a:xfrm>
              <a:off x="2413716" y="4046297"/>
              <a:ext cx="824445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670245E7-A8AA-4EB8-8C01-D8CBF810B1E7}"/>
              </a:ext>
            </a:extLst>
          </p:cNvPr>
          <p:cNvCxnSpPr/>
          <p:nvPr/>
        </p:nvCxnSpPr>
        <p:spPr>
          <a:xfrm>
            <a:off x="6167887" y="1031548"/>
            <a:ext cx="0" cy="5403758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5F36F6D8-E03C-40C7-88A8-7C780E82B844}"/>
              </a:ext>
            </a:extLst>
          </p:cNvPr>
          <p:cNvSpPr txBox="1"/>
          <p:nvPr/>
        </p:nvSpPr>
        <p:spPr>
          <a:xfrm>
            <a:off x="6410034" y="1152293"/>
            <a:ext cx="5247399" cy="12569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/>
              <a:t>스타일 규칙 작성 방법</a:t>
            </a:r>
            <a:endParaRPr lang="en-US" altLang="ko-KR" sz="1400" b="1"/>
          </a:p>
          <a:p>
            <a:pPr>
              <a:lnSpc>
                <a:spcPct val="150000"/>
              </a:lnSpc>
            </a:pPr>
            <a:endParaRPr lang="en-US" altLang="ko-KR" sz="14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중괄호</a:t>
            </a:r>
            <a:r>
              <a:rPr lang="en-US" altLang="ko-KR" sz="1200"/>
              <a:t>( { </a:t>
            </a:r>
            <a:r>
              <a:rPr lang="ko-KR" altLang="en-US" sz="1200"/>
              <a:t> </a:t>
            </a:r>
            <a:r>
              <a:rPr lang="en-US" altLang="ko-KR" sz="1200"/>
              <a:t>} ) </a:t>
            </a:r>
            <a:r>
              <a:rPr lang="ko-KR" altLang="en-US" sz="1200"/>
              <a:t>사이에 스타일 규칙 나열</a:t>
            </a:r>
            <a:endParaRPr lang="en-US" altLang="ko-KR" sz="12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규칙이 여러 개일 경우 세미콜론</a:t>
            </a:r>
            <a:r>
              <a:rPr lang="en-US" altLang="ko-KR" sz="1200"/>
              <a:t>(;)</a:t>
            </a:r>
            <a:r>
              <a:rPr lang="ko-KR" altLang="en-US" sz="1200"/>
              <a:t>으로 구분</a:t>
            </a:r>
            <a:endParaRPr lang="en-US" altLang="ko-KR" sz="1200"/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87E661BC-2E0D-46FF-9E0D-0CF80E8645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3917" y="2603829"/>
            <a:ext cx="2789128" cy="201561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C24202A4-C843-4134-91B2-983B03D87CF1}"/>
              </a:ext>
            </a:extLst>
          </p:cNvPr>
          <p:cNvSpPr txBox="1"/>
          <p:nvPr/>
        </p:nvSpPr>
        <p:spPr>
          <a:xfrm>
            <a:off x="6524945" y="4814028"/>
            <a:ext cx="31207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/>
              <a:t>스타일 주석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D014D84-C85F-46A2-B13D-6352C5EC3FF4}"/>
              </a:ext>
            </a:extLst>
          </p:cNvPr>
          <p:cNvSpPr txBox="1"/>
          <p:nvPr/>
        </p:nvSpPr>
        <p:spPr>
          <a:xfrm>
            <a:off x="6524945" y="5316394"/>
            <a:ext cx="4175183" cy="610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/>
              <a:t>/*</a:t>
            </a:r>
            <a:r>
              <a:rPr lang="ko-KR" altLang="en-US" sz="1200"/>
              <a:t>와 *</a:t>
            </a:r>
            <a:r>
              <a:rPr lang="en-US" altLang="ko-KR" sz="1200"/>
              <a:t>/ </a:t>
            </a:r>
            <a:r>
              <a:rPr lang="ko-KR" altLang="en-US" sz="1200"/>
              <a:t>사이에 주석 내용 입력</a:t>
            </a:r>
            <a:endParaRPr lang="en-US" altLang="ko-KR" sz="12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한 줄 또는 여러 줄을 입력 가능</a:t>
            </a:r>
          </a:p>
        </p:txBody>
      </p:sp>
    </p:spTree>
    <p:extLst>
      <p:ext uri="{BB962C8B-B14F-4D97-AF65-F5344CB8AC3E}">
        <p14:creationId xmlns:p14="http://schemas.microsoft.com/office/powerpoint/2010/main" val="307636620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EB6D438C-A184-447B-ACCE-00753F422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스타일과 스타일 시트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C3E9FF3-6CA7-4B1A-BF47-FAE2EE2EC961}"/>
              </a:ext>
            </a:extLst>
          </p:cNvPr>
          <p:cNvSpPr txBox="1"/>
          <p:nvPr/>
        </p:nvSpPr>
        <p:spPr>
          <a:xfrm>
            <a:off x="576481" y="1031548"/>
            <a:ext cx="280458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b="1"/>
              <a:t>스타일 시트</a:t>
            </a: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670245E7-A8AA-4EB8-8C01-D8CBF810B1E7}"/>
              </a:ext>
            </a:extLst>
          </p:cNvPr>
          <p:cNvCxnSpPr/>
          <p:nvPr/>
        </p:nvCxnSpPr>
        <p:spPr>
          <a:xfrm>
            <a:off x="6167887" y="1031548"/>
            <a:ext cx="0" cy="5403758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225E7026-1E88-4811-B22C-B150CE5112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481" y="1604201"/>
            <a:ext cx="4943044" cy="201561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C08A6CE-F612-4EC8-A5D6-F005E21F9D3E}"/>
              </a:ext>
            </a:extLst>
          </p:cNvPr>
          <p:cNvSpPr txBox="1"/>
          <p:nvPr/>
        </p:nvSpPr>
        <p:spPr>
          <a:xfrm>
            <a:off x="6532491" y="1265647"/>
            <a:ext cx="31207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/>
              <a:t>인라인</a:t>
            </a:r>
            <a:r>
              <a:rPr lang="en-US" altLang="ko-KR" sz="1600" b="1"/>
              <a:t> </a:t>
            </a:r>
            <a:r>
              <a:rPr lang="ko-KR" altLang="en-US" sz="1600" b="1"/>
              <a:t>스타일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C875AB3-AA08-4236-9BFB-6F794CDA881D}"/>
              </a:ext>
            </a:extLst>
          </p:cNvPr>
          <p:cNvSpPr txBox="1"/>
          <p:nvPr/>
        </p:nvSpPr>
        <p:spPr>
          <a:xfrm>
            <a:off x="6633159" y="1741106"/>
            <a:ext cx="5202280" cy="887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스타일 시트를 사용하지 않고 스타일을 적용할 대상에 직접 표시</a:t>
            </a:r>
            <a:endParaRPr lang="en-US" altLang="ko-KR" sz="12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스타일을 적용하고 싶은 태그에 </a:t>
            </a:r>
            <a:r>
              <a:rPr lang="en-US" altLang="ko-KR" sz="1200"/>
              <a:t>style </a:t>
            </a:r>
            <a:r>
              <a:rPr lang="ko-KR" altLang="en-US" sz="1200"/>
              <a:t>속성을 사용해 </a:t>
            </a:r>
            <a:r>
              <a:rPr lang="en-US" altLang="ko-KR" sz="1200" b="1">
                <a:solidFill>
                  <a:srgbClr val="0070C0"/>
                </a:solidFill>
              </a:rPr>
              <a:t>style=“</a:t>
            </a:r>
            <a:r>
              <a:rPr lang="ko-KR" altLang="en-US" sz="1200" b="1">
                <a:solidFill>
                  <a:srgbClr val="0070C0"/>
                </a:solidFill>
              </a:rPr>
              <a:t>속성</a:t>
            </a:r>
            <a:r>
              <a:rPr lang="en-US" altLang="ko-KR" sz="1200" b="1">
                <a:solidFill>
                  <a:srgbClr val="0070C0"/>
                </a:solidFill>
              </a:rPr>
              <a:t>: </a:t>
            </a:r>
            <a:r>
              <a:rPr lang="ko-KR" altLang="en-US" sz="1200" b="1">
                <a:solidFill>
                  <a:srgbClr val="0070C0"/>
                </a:solidFill>
              </a:rPr>
              <a:t>속성 값</a:t>
            </a:r>
            <a:r>
              <a:rPr lang="en-US" altLang="ko-KR" sz="1200" b="1">
                <a:solidFill>
                  <a:srgbClr val="0070C0"/>
                </a:solidFill>
              </a:rPr>
              <a:t>;” </a:t>
            </a:r>
            <a:r>
              <a:rPr lang="ko-KR" altLang="en-US" sz="1200"/>
              <a:t>형태로 스타일 적용</a:t>
            </a:r>
            <a:endParaRPr lang="en-US" altLang="ko-KR" sz="12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7726F01-351B-412C-BCE3-A4011921F57D}"/>
              </a:ext>
            </a:extLst>
          </p:cNvPr>
          <p:cNvSpPr txBox="1"/>
          <p:nvPr/>
        </p:nvSpPr>
        <p:spPr>
          <a:xfrm>
            <a:off x="576481" y="4041971"/>
            <a:ext cx="31207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/>
              <a:t>브라우저 기본 스타일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14A5F57-39B0-4FB5-9B95-AD08FD9841CB}"/>
              </a:ext>
            </a:extLst>
          </p:cNvPr>
          <p:cNvSpPr txBox="1"/>
          <p:nvPr/>
        </p:nvSpPr>
        <p:spPr>
          <a:xfrm>
            <a:off x="677149" y="4517430"/>
            <a:ext cx="5202280" cy="887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브라우저에서 기본으로 적용하는 스타일</a:t>
            </a:r>
            <a:endParaRPr lang="en-US" altLang="ko-KR" sz="12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웹</a:t>
            </a:r>
            <a:r>
              <a:rPr lang="en-US" altLang="ko-KR" sz="1200"/>
              <a:t> </a:t>
            </a:r>
            <a:r>
              <a:rPr lang="ko-KR" altLang="en-US" sz="1200"/>
              <a:t>문서에서 아무 스타일도 적용하지 않고 </a:t>
            </a:r>
            <a:r>
              <a:rPr lang="en-US" altLang="ko-KR" sz="1200"/>
              <a:t>HTML</a:t>
            </a:r>
            <a:r>
              <a:rPr lang="ko-KR" altLang="en-US" sz="1200"/>
              <a:t>만 사용해도 그 기능에 따라 크기에 맞게 보여줌</a:t>
            </a:r>
            <a:endParaRPr lang="en-US" altLang="ko-KR" sz="12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E3AE935-A690-48DD-AF67-BC4C57C8DCA0}"/>
              </a:ext>
            </a:extLst>
          </p:cNvPr>
          <p:cNvSpPr txBox="1"/>
          <p:nvPr/>
        </p:nvSpPr>
        <p:spPr>
          <a:xfrm>
            <a:off x="6532491" y="2868110"/>
            <a:ext cx="31207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/>
              <a:t>내부 스타일 시트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14FA943-9C95-4B93-85AD-C2DC0D3C9F58}"/>
              </a:ext>
            </a:extLst>
          </p:cNvPr>
          <p:cNvSpPr txBox="1"/>
          <p:nvPr/>
        </p:nvSpPr>
        <p:spPr>
          <a:xfrm>
            <a:off x="6633159" y="3343569"/>
            <a:ext cx="5202280" cy="887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웹 문서 안에서 사용할 스타일을 문서 안에 정리한 것</a:t>
            </a:r>
            <a:endParaRPr lang="en-US" altLang="ko-KR" sz="12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모든 스타일 정보는 </a:t>
            </a:r>
            <a:r>
              <a:rPr lang="en-US" altLang="ko-KR" sz="1200"/>
              <a:t>&lt;head&gt; </a:t>
            </a:r>
            <a:r>
              <a:rPr lang="ko-KR" altLang="en-US" sz="1200"/>
              <a:t>태그와 </a:t>
            </a:r>
            <a:r>
              <a:rPr lang="en-US" altLang="ko-KR" sz="1200"/>
              <a:t>&lt;/head&gt; </a:t>
            </a:r>
            <a:r>
              <a:rPr lang="ko-KR" altLang="en-US" sz="1200"/>
              <a:t>태그 안에서 정의</a:t>
            </a:r>
            <a:endParaRPr lang="en-US" altLang="ko-KR" sz="12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/>
              <a:t>&lt;style&gt; </a:t>
            </a:r>
            <a:r>
              <a:rPr lang="ko-KR" altLang="en-US" sz="1200"/>
              <a:t>태그와 </a:t>
            </a:r>
            <a:r>
              <a:rPr lang="en-US" altLang="ko-KR" sz="1200"/>
              <a:t>&lt;/style&gt; </a:t>
            </a:r>
            <a:r>
              <a:rPr lang="ko-KR" altLang="en-US" sz="1200"/>
              <a:t>태그 사이에 작성</a:t>
            </a:r>
            <a:endParaRPr lang="en-US" altLang="ko-KR" sz="120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DFDF2E4-9374-467F-84D9-4EA1D1EEFF1E}"/>
              </a:ext>
            </a:extLst>
          </p:cNvPr>
          <p:cNvSpPr txBox="1"/>
          <p:nvPr/>
        </p:nvSpPr>
        <p:spPr>
          <a:xfrm>
            <a:off x="6532491" y="4596242"/>
            <a:ext cx="31207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/>
              <a:t>외부 스타일 시트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554DAB4-F0CB-404F-954B-92282F327513}"/>
              </a:ext>
            </a:extLst>
          </p:cNvPr>
          <p:cNvSpPr txBox="1"/>
          <p:nvPr/>
        </p:nvSpPr>
        <p:spPr>
          <a:xfrm>
            <a:off x="6633159" y="5071701"/>
            <a:ext cx="5202280" cy="11646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여러 웹 문서에서 사용할 스타일을 별도 파일로 저장해 놓고 필요할 때마다 파일에서 가져와 사용</a:t>
            </a:r>
            <a:endParaRPr lang="en-US" altLang="ko-KR" sz="12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/>
              <a:t>&lt;style&gt; </a:t>
            </a:r>
            <a:r>
              <a:rPr lang="ko-KR" altLang="en-US" sz="1200"/>
              <a:t>태그 없이 </a:t>
            </a:r>
            <a:r>
              <a:rPr lang="en-US" altLang="ko-KR" sz="1200"/>
              <a:t>&lt;link&gt; </a:t>
            </a:r>
            <a:r>
              <a:rPr lang="ko-KR" altLang="en-US" sz="1200"/>
              <a:t>태그만 사용해 미리 만들어 놓은 외부 스타일 시트 파일 연결</a:t>
            </a:r>
            <a:endParaRPr lang="en-US" altLang="ko-KR" sz="1200"/>
          </a:p>
        </p:txBody>
      </p:sp>
    </p:spTree>
    <p:extLst>
      <p:ext uri="{BB962C8B-B14F-4D97-AF65-F5344CB8AC3E}">
        <p14:creationId xmlns:p14="http://schemas.microsoft.com/office/powerpoint/2010/main" val="11142878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487802E6-4850-43B9-9452-11A94CB457C2}"/>
              </a:ext>
            </a:extLst>
          </p:cNvPr>
          <p:cNvCxnSpPr/>
          <p:nvPr/>
        </p:nvCxnSpPr>
        <p:spPr>
          <a:xfrm>
            <a:off x="6167887" y="1031548"/>
            <a:ext cx="0" cy="5403758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제목 3">
            <a:extLst>
              <a:ext uri="{FF2B5EF4-FFF2-40B4-BE49-F238E27FC236}">
                <a16:creationId xmlns:a16="http://schemas.microsoft.com/office/drawing/2014/main" id="{EB6D438C-A184-447B-ACCE-00753F422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CSS </a:t>
            </a:r>
            <a:r>
              <a:rPr lang="ko-KR" altLang="en-US"/>
              <a:t>기본 선택자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A079528-D8F6-4570-9E3A-0424955A2DAB}"/>
              </a:ext>
            </a:extLst>
          </p:cNvPr>
          <p:cNvSpPr txBox="1"/>
          <p:nvPr/>
        </p:nvSpPr>
        <p:spPr>
          <a:xfrm>
            <a:off x="595617" y="1098958"/>
            <a:ext cx="31207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/>
              <a:t>전체 선택자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A03C6C4-52CD-4979-B9B2-D37C413710FF}"/>
              </a:ext>
            </a:extLst>
          </p:cNvPr>
          <p:cNvSpPr txBox="1"/>
          <p:nvPr/>
        </p:nvSpPr>
        <p:spPr>
          <a:xfrm>
            <a:off x="696285" y="1574417"/>
            <a:ext cx="5192780" cy="610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페이지에 있는 모든 요소를 대상으로 스타일을 적용할 때 사용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웹 브라우저의 기본 스타일을 초기화할 때 자주 사용</a:t>
            </a:r>
            <a:endParaRPr lang="en-US" altLang="ko-KR" sz="12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C73AE90-06C5-44E8-BB34-A16E1E0B1A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509" y="2305347"/>
            <a:ext cx="1954724" cy="28659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65F9332-1910-41A7-A2B4-4CBC19C4CE1E}"/>
              </a:ext>
            </a:extLst>
          </p:cNvPr>
          <p:cNvSpPr txBox="1"/>
          <p:nvPr/>
        </p:nvSpPr>
        <p:spPr>
          <a:xfrm>
            <a:off x="6604932" y="1098958"/>
            <a:ext cx="31207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/>
              <a:t>타입 선택자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B373FF6-F2A2-4F60-9AF3-C80583F2D483}"/>
              </a:ext>
            </a:extLst>
          </p:cNvPr>
          <p:cNvSpPr txBox="1"/>
          <p:nvPr/>
        </p:nvSpPr>
        <p:spPr>
          <a:xfrm>
            <a:off x="6705600" y="1574417"/>
            <a:ext cx="5486400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문서에서 특정 태그를 사용한 모든 요소에 스타일이 적용됨</a:t>
            </a:r>
            <a:endParaRPr lang="en-US" altLang="ko-KR" sz="12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335B93F-9300-447C-A8CA-939DF48873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9824" y="2034313"/>
            <a:ext cx="1887524" cy="2994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D97A1B8-D5AF-4A36-BE02-35AD141A7C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3393" y="2936351"/>
            <a:ext cx="3091965" cy="203895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DD9E9AA-F1C1-4DD5-8CC4-AFEEFC7AAE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3393" y="5178090"/>
            <a:ext cx="3246496" cy="116190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B92EA37-F600-463E-8668-49C1E79602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2151" y="2848887"/>
            <a:ext cx="1731440" cy="1417172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1EF33D8E-FF85-4922-BA7F-AF58F94311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2446" y="4449631"/>
            <a:ext cx="4848397" cy="1667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05387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487802E6-4850-43B9-9452-11A94CB457C2}"/>
              </a:ext>
            </a:extLst>
          </p:cNvPr>
          <p:cNvCxnSpPr/>
          <p:nvPr/>
        </p:nvCxnSpPr>
        <p:spPr>
          <a:xfrm>
            <a:off x="6167887" y="1031548"/>
            <a:ext cx="0" cy="5403758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제목 3">
            <a:extLst>
              <a:ext uri="{FF2B5EF4-FFF2-40B4-BE49-F238E27FC236}">
                <a16:creationId xmlns:a16="http://schemas.microsoft.com/office/drawing/2014/main" id="{EB6D438C-A184-447B-ACCE-00753F422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CSS </a:t>
            </a:r>
            <a:r>
              <a:rPr lang="ko-KR" altLang="en-US"/>
              <a:t>기본 선택자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A079528-D8F6-4570-9E3A-0424955A2DAB}"/>
              </a:ext>
            </a:extLst>
          </p:cNvPr>
          <p:cNvSpPr txBox="1"/>
          <p:nvPr/>
        </p:nvSpPr>
        <p:spPr>
          <a:xfrm>
            <a:off x="595617" y="1098958"/>
            <a:ext cx="31207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/>
              <a:t>class </a:t>
            </a:r>
            <a:r>
              <a:rPr lang="ko-KR" altLang="en-US" sz="1600" b="1"/>
              <a:t>선택자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A03C6C4-52CD-4979-B9B2-D37C413710FF}"/>
              </a:ext>
            </a:extLst>
          </p:cNvPr>
          <p:cNvSpPr txBox="1"/>
          <p:nvPr/>
        </p:nvSpPr>
        <p:spPr>
          <a:xfrm>
            <a:off x="696285" y="1574417"/>
            <a:ext cx="4933885" cy="14416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+mn-ea"/>
              </a:rPr>
              <a:t>요소의 특정 부분에만 스타일 적용</a:t>
            </a:r>
            <a:endParaRPr lang="en-US" altLang="ko-KR" sz="120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+mn-ea"/>
              </a:rPr>
              <a:t>마침표</a:t>
            </a:r>
            <a:r>
              <a:rPr lang="en-US" altLang="ko-KR" sz="1200">
                <a:latin typeface="+mn-ea"/>
              </a:rPr>
              <a:t>(.) </a:t>
            </a:r>
            <a:r>
              <a:rPr lang="ko-KR" altLang="en-US" sz="1200">
                <a:latin typeface="+mn-ea"/>
              </a:rPr>
              <a:t>다음에 클래스 이름 지정</a:t>
            </a:r>
            <a:endParaRPr lang="en-US" altLang="ko-KR" sz="120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+mn-ea"/>
              </a:rPr>
              <a:t>문서 안에서 여러 번 반복할 스타일이라면 클래스 선택자로 정의</a:t>
            </a:r>
            <a:endParaRPr lang="en-US" altLang="ko-KR" sz="120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65F9332-1910-41A7-A2B4-4CBC19C4CE1E}"/>
              </a:ext>
            </a:extLst>
          </p:cNvPr>
          <p:cNvSpPr txBox="1"/>
          <p:nvPr/>
        </p:nvSpPr>
        <p:spPr>
          <a:xfrm>
            <a:off x="6604932" y="1098958"/>
            <a:ext cx="31207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/>
              <a:t>id</a:t>
            </a:r>
            <a:r>
              <a:rPr lang="ko-KR" altLang="en-US" sz="1600" b="1"/>
              <a:t> 선택자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B373FF6-F2A2-4F60-9AF3-C80583F2D483}"/>
              </a:ext>
            </a:extLst>
          </p:cNvPr>
          <p:cNvSpPr txBox="1"/>
          <p:nvPr/>
        </p:nvSpPr>
        <p:spPr>
          <a:xfrm>
            <a:off x="6705600" y="1574417"/>
            <a:ext cx="4854424" cy="887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+mn-ea"/>
              </a:rPr>
              <a:t>요소의 특정 부분에만 스타일 적용</a:t>
            </a:r>
            <a:endParaRPr lang="en-US" altLang="ko-KR" sz="120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+mn-ea"/>
              </a:rPr>
              <a:t>파운드</a:t>
            </a:r>
            <a:r>
              <a:rPr lang="en-US" altLang="ko-KR" sz="1200">
                <a:latin typeface="+mn-ea"/>
              </a:rPr>
              <a:t>(#) </a:t>
            </a:r>
            <a:r>
              <a:rPr lang="ko-KR" altLang="en-US" sz="1200">
                <a:latin typeface="+mn-ea"/>
              </a:rPr>
              <a:t>다음에 </a:t>
            </a:r>
            <a:r>
              <a:rPr lang="en-US" altLang="ko-KR" sz="1200">
                <a:latin typeface="+mn-ea"/>
              </a:rPr>
              <a:t>id </a:t>
            </a:r>
            <a:r>
              <a:rPr lang="ko-KR" altLang="en-US" sz="1200">
                <a:latin typeface="+mn-ea"/>
              </a:rPr>
              <a:t>이름 지정</a:t>
            </a:r>
            <a:endParaRPr lang="en-US" altLang="ko-KR" sz="120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+mn-ea"/>
              </a:rPr>
              <a:t>문서 안에서 한번만 사용한다면 </a:t>
            </a:r>
            <a:r>
              <a:rPr lang="en-US" altLang="ko-KR" sz="1200">
                <a:latin typeface="+mn-ea"/>
              </a:rPr>
              <a:t>id </a:t>
            </a:r>
            <a:r>
              <a:rPr lang="ko-KR" altLang="en-US" sz="1200">
                <a:latin typeface="+mn-ea"/>
              </a:rPr>
              <a:t>선택자로 정의</a:t>
            </a:r>
            <a:endParaRPr lang="en-US" altLang="ko-KR" sz="1200"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AD5AD12-0416-4699-AE4F-77F269ED9E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725" y="2517729"/>
            <a:ext cx="2299502" cy="27957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82E352A-7808-4D0C-94AE-8C8443CF99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429" y="2998393"/>
            <a:ext cx="4570570" cy="360726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FAE1B5C-B8A4-4DC0-BE54-4E1520AFF6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9138" y="5640976"/>
            <a:ext cx="2996084" cy="98113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5885EDDC-9622-40C1-B791-E325E9033D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7072" y="2554120"/>
            <a:ext cx="1994820" cy="26214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5A72A758-31FF-4383-BC78-E7E51B5E27A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8611"/>
          <a:stretch/>
        </p:blipFill>
        <p:spPr>
          <a:xfrm>
            <a:off x="6507884" y="3016030"/>
            <a:ext cx="4682718" cy="2379536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464AF665-D3A5-4D3E-937E-9E611B9B14E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62939" y="5232720"/>
            <a:ext cx="3595688" cy="1433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79424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CSS </a:t>
            </a:r>
            <a:r>
              <a:rPr lang="ko-KR" altLang="en-US"/>
              <a:t>기본 선택자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53005" y="1276150"/>
            <a:ext cx="23679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/>
              <a:t>그룹</a:t>
            </a:r>
            <a:r>
              <a:rPr lang="en-US" altLang="ko-KR" sz="1600" b="1"/>
              <a:t> </a:t>
            </a:r>
            <a:r>
              <a:rPr lang="ko-KR" altLang="en-US" sz="1600" b="1"/>
              <a:t>선택자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662730" y="1768929"/>
            <a:ext cx="5033395" cy="6106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+mn-ea"/>
              </a:rPr>
              <a:t>같은 스타일을 사용하는 선택자를 한꺼번에 정의</a:t>
            </a:r>
            <a:endParaRPr lang="en-US" altLang="ko-KR" sz="120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+mn-ea"/>
              </a:rPr>
              <a:t>쉼표</a:t>
            </a:r>
            <a:r>
              <a:rPr lang="en-US" altLang="ko-KR" sz="1200">
                <a:latin typeface="+mn-ea"/>
              </a:rPr>
              <a:t>(,)</a:t>
            </a:r>
            <a:r>
              <a:rPr lang="ko-KR" altLang="en-US" sz="1200">
                <a:latin typeface="+mn-ea"/>
              </a:rPr>
              <a:t>로 구분해 여러 선택자를 나열</a:t>
            </a:r>
            <a:endParaRPr lang="en-US" altLang="ko-KR" sz="1200" dirty="0">
              <a:latin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00CC067-A399-4676-A3EB-D004D946CA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914" y="2533770"/>
            <a:ext cx="2552350" cy="26355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9F6C272-58A6-459E-A501-67A21ED156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914" y="3050582"/>
            <a:ext cx="2444035" cy="141350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9760856-775F-4595-91EC-34A0AB6838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2840" y="3050582"/>
            <a:ext cx="4715050" cy="1257347"/>
          </a:xfrm>
          <a:prstGeom prst="rect">
            <a:avLst/>
          </a:prstGeom>
        </p:spPr>
      </p:pic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7C779F06-EE19-4827-BD83-D5A2F55BCE52}"/>
              </a:ext>
            </a:extLst>
          </p:cNvPr>
          <p:cNvSpPr/>
          <p:nvPr/>
        </p:nvSpPr>
        <p:spPr>
          <a:xfrm>
            <a:off x="3674530" y="3495900"/>
            <a:ext cx="511729" cy="366710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998888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캐스케이딩 스타일 시트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72439" y="1134471"/>
            <a:ext cx="23679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/>
              <a:t>캐스케이딩의 의미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CAAC8D3-BC2C-4B56-A420-BFD0EAF9BCAC}"/>
              </a:ext>
            </a:extLst>
          </p:cNvPr>
          <p:cNvSpPr/>
          <p:nvPr/>
        </p:nvSpPr>
        <p:spPr>
          <a:xfrm>
            <a:off x="662730" y="1766524"/>
            <a:ext cx="10645630" cy="6106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+mn-ea"/>
              </a:rPr>
              <a:t>캐스캐이딩</a:t>
            </a:r>
            <a:r>
              <a:rPr lang="en-US" altLang="ko-KR" sz="1200">
                <a:latin typeface="+mn-ea"/>
              </a:rPr>
              <a:t>(Cascading) : </a:t>
            </a:r>
            <a:r>
              <a:rPr lang="ko-KR" altLang="en-US" sz="1200">
                <a:latin typeface="+mn-ea"/>
              </a:rPr>
              <a:t> ‘위에서 아래로 흐른다</a:t>
            </a:r>
            <a:r>
              <a:rPr lang="en-US" altLang="ko-KR" sz="1200">
                <a:latin typeface="+mn-ea"/>
              </a:rPr>
              <a:t>’</a:t>
            </a:r>
            <a:r>
              <a:rPr lang="ko-KR" altLang="en-US" sz="1200">
                <a:latin typeface="+mn-ea"/>
              </a:rPr>
              <a:t>는 뜻</a:t>
            </a:r>
            <a:r>
              <a:rPr lang="en-US" altLang="ko-KR" sz="1200">
                <a:latin typeface="+mn-ea"/>
              </a:rPr>
              <a:t>. </a:t>
            </a:r>
            <a:r>
              <a:rPr lang="ko-KR" altLang="en-US" sz="1200">
                <a:latin typeface="+mn-ea"/>
              </a:rPr>
              <a:t>즉 계단식으로 적용된다는 의미로 사용</a:t>
            </a:r>
            <a:r>
              <a:rPr lang="en-US" altLang="ko-KR" sz="1200">
                <a:latin typeface="+mn-ea"/>
              </a:rPr>
              <a:t>.</a:t>
            </a:r>
            <a:endParaRPr lang="ko-KR" altLang="en-US" sz="120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+mn-ea"/>
              </a:rPr>
              <a:t>선택자에 여러 스타일이 적용될 때 스타일 충돌을 막기 위해 우선순위에 따라 적용할 스타일을 결정함</a:t>
            </a:r>
            <a:r>
              <a:rPr lang="en-US" altLang="ko-KR" sz="1200">
                <a:latin typeface="+mn-ea"/>
              </a:rPr>
              <a:t>.</a:t>
            </a:r>
            <a:endParaRPr lang="en-US" altLang="ko-KR" sz="1200" dirty="0">
              <a:latin typeface="+mn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57BAC3A-3F62-404B-B220-B4BA68526575}"/>
              </a:ext>
            </a:extLst>
          </p:cNvPr>
          <p:cNvSpPr txBox="1"/>
          <p:nvPr/>
        </p:nvSpPr>
        <p:spPr>
          <a:xfrm>
            <a:off x="472439" y="3013018"/>
            <a:ext cx="50082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/>
              <a:t>스타일 충돌을 막는</a:t>
            </a:r>
            <a:r>
              <a:rPr lang="en-US" altLang="ko-KR" sz="1600" b="1"/>
              <a:t>(</a:t>
            </a:r>
            <a:r>
              <a:rPr lang="ko-KR" altLang="en-US" sz="1600" b="1"/>
              <a:t>캐스캐이딩</a:t>
            </a:r>
            <a:r>
              <a:rPr lang="en-US" altLang="ko-KR" sz="1600" b="1"/>
              <a:t>)</a:t>
            </a:r>
            <a:r>
              <a:rPr lang="ko-KR" altLang="en-US" sz="1600" b="1"/>
              <a:t>의 원칙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CD0BEF-C7B5-4A0A-AFE4-80AB6C0F7CFE}"/>
              </a:ext>
            </a:extLst>
          </p:cNvPr>
          <p:cNvSpPr/>
          <p:nvPr/>
        </p:nvSpPr>
        <p:spPr>
          <a:xfrm>
            <a:off x="662730" y="3641892"/>
            <a:ext cx="9915787" cy="77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200">
                <a:solidFill>
                  <a:srgbClr val="211D1E"/>
                </a:solidFill>
                <a:latin typeface="TDc_SSiGothic 120"/>
              </a:rPr>
              <a:t>① </a:t>
            </a:r>
            <a:r>
              <a:rPr lang="ko-KR" altLang="en-US" sz="1200" b="1">
                <a:solidFill>
                  <a:srgbClr val="211D1E"/>
                </a:solidFill>
                <a:latin typeface="TDc_SSiGothic 140"/>
              </a:rPr>
              <a:t>스타일 우선순위 </a:t>
            </a:r>
            <a:r>
              <a:rPr lang="en-US" altLang="ko-KR" sz="1200">
                <a:solidFill>
                  <a:srgbClr val="211D1E"/>
                </a:solidFill>
                <a:latin typeface="TDc_SSiGothic 120"/>
              </a:rPr>
              <a:t>- </a:t>
            </a:r>
            <a:r>
              <a:rPr lang="ko-KR" altLang="en-US" sz="1200">
                <a:solidFill>
                  <a:srgbClr val="211D1E"/>
                </a:solidFill>
                <a:latin typeface="TDc_SSiGothic 120"/>
              </a:rPr>
              <a:t>스타일 규칙의 중요도와</a:t>
            </a:r>
            <a:r>
              <a:rPr lang="en-US" altLang="ko-KR" sz="1200">
                <a:solidFill>
                  <a:srgbClr val="211D1E"/>
                </a:solidFill>
                <a:latin typeface="TDc_SSiGothic 120"/>
              </a:rPr>
              <a:t> </a:t>
            </a:r>
            <a:r>
              <a:rPr lang="ko-KR" altLang="en-US" sz="1200">
                <a:solidFill>
                  <a:srgbClr val="211D1E"/>
                </a:solidFill>
                <a:latin typeface="TDc_SSiGothic 120"/>
              </a:rPr>
              <a:t>적용 범위에 따라 우선순위가 결정되고 그 우선순위에 따라 위에서 아래로 스타일 적용</a:t>
            </a:r>
            <a:endParaRPr lang="en-US" altLang="ko-KR" sz="1200">
              <a:solidFill>
                <a:srgbClr val="211D1E"/>
              </a:solidFill>
              <a:latin typeface="TDc_SSiGothic 120"/>
            </a:endParaRPr>
          </a:p>
          <a:p>
            <a:pPr algn="just">
              <a:lnSpc>
                <a:spcPct val="200000"/>
              </a:lnSpc>
            </a:pPr>
            <a:r>
              <a:rPr lang="ko-KR" altLang="en-US" sz="1200">
                <a:solidFill>
                  <a:srgbClr val="211D1E"/>
                </a:solidFill>
                <a:latin typeface="TDc_SSiGothic 120"/>
              </a:rPr>
              <a:t>② </a:t>
            </a:r>
            <a:r>
              <a:rPr lang="ko-KR" altLang="en-US" sz="1200" b="1">
                <a:solidFill>
                  <a:srgbClr val="211D1E"/>
                </a:solidFill>
                <a:latin typeface="TDc_SSiGothic 140"/>
              </a:rPr>
              <a:t>스타일 상속 </a:t>
            </a:r>
            <a:r>
              <a:rPr lang="en-US" altLang="ko-KR" sz="1200">
                <a:solidFill>
                  <a:srgbClr val="211D1E"/>
                </a:solidFill>
                <a:latin typeface="TDc_SSiGothic 120"/>
              </a:rPr>
              <a:t>- </a:t>
            </a:r>
            <a:r>
              <a:rPr lang="ko-KR" altLang="en-US" sz="1200">
                <a:solidFill>
                  <a:srgbClr val="211D1E"/>
                </a:solidFill>
                <a:latin typeface="TDc_SSiGothic 120"/>
              </a:rPr>
              <a:t>태그들의 포함 관계에 따라 부모 요소의 스타일을 자식 요소로</a:t>
            </a:r>
            <a:r>
              <a:rPr lang="en-US" altLang="ko-KR" sz="1200">
                <a:solidFill>
                  <a:srgbClr val="211D1E"/>
                </a:solidFill>
                <a:latin typeface="TDc_SSiGothic 120"/>
              </a:rPr>
              <a:t>, </a:t>
            </a:r>
            <a:r>
              <a:rPr lang="ko-KR" altLang="en-US" sz="1200">
                <a:solidFill>
                  <a:srgbClr val="211D1E"/>
                </a:solidFill>
                <a:latin typeface="TDc_SSiGothic 120"/>
              </a:rPr>
              <a:t>위에서 아래로 전달</a:t>
            </a:r>
            <a:endParaRPr lang="ko-KR" altLang="en-US" sz="120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C52F4BF-D89D-4AB2-8AA4-0D72A63C8B75}"/>
              </a:ext>
            </a:extLst>
          </p:cNvPr>
          <p:cNvSpPr/>
          <p:nvPr/>
        </p:nvSpPr>
        <p:spPr>
          <a:xfrm>
            <a:off x="662730" y="4571489"/>
            <a:ext cx="1043310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C00000"/>
                </a:solidFill>
                <a:latin typeface="TDc_SSiGothic 110"/>
              </a:rPr>
              <a:t>※ </a:t>
            </a:r>
            <a:r>
              <a:rPr lang="ko-KR" altLang="en-US" sz="1200">
                <a:solidFill>
                  <a:srgbClr val="C00000"/>
                </a:solidFill>
                <a:latin typeface="TDc_SSiGothic 110"/>
              </a:rPr>
              <a:t>스타일 시트에서 ‘캐스캐이딩’은 가장 기본적인 개념이기 때문에 일반적으로 ‘스타일 시트’는 ‘캐스캐이딩 스타일 시트</a:t>
            </a:r>
            <a:r>
              <a:rPr lang="en-US" altLang="ko-KR" sz="1200">
                <a:solidFill>
                  <a:srgbClr val="C00000"/>
                </a:solidFill>
                <a:latin typeface="TDc_SSiGothic 110"/>
              </a:rPr>
              <a:t>(CSS)’</a:t>
            </a:r>
            <a:r>
              <a:rPr lang="ko-KR" altLang="en-US" sz="1200">
                <a:solidFill>
                  <a:srgbClr val="C00000"/>
                </a:solidFill>
                <a:latin typeface="TDc_SSiGothic 110"/>
              </a:rPr>
              <a:t>와 같은 의미로 사용됨</a:t>
            </a:r>
            <a:endParaRPr lang="ko-KR" altLang="en-US" sz="360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740182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캐스케이딩 스타일 시트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B9EC71-E230-4908-868D-1E1708530299}"/>
              </a:ext>
            </a:extLst>
          </p:cNvPr>
          <p:cNvSpPr txBox="1"/>
          <p:nvPr/>
        </p:nvSpPr>
        <p:spPr>
          <a:xfrm>
            <a:off x="422565" y="1167713"/>
            <a:ext cx="5008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>
                <a:solidFill>
                  <a:srgbClr val="C00000"/>
                </a:solidFill>
              </a:rPr>
              <a:t>원칙 </a:t>
            </a:r>
            <a:r>
              <a:rPr lang="en-US" altLang="ko-KR" b="1">
                <a:solidFill>
                  <a:srgbClr val="C00000"/>
                </a:solidFill>
              </a:rPr>
              <a:t>1: </a:t>
            </a:r>
            <a:r>
              <a:rPr lang="ko-KR" altLang="en-US" b="1">
                <a:solidFill>
                  <a:srgbClr val="C00000"/>
                </a:solidFill>
              </a:rPr>
              <a:t>스타일 우선 순위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B9E551-64CF-4116-A435-F366A2BF3097}"/>
              </a:ext>
            </a:extLst>
          </p:cNvPr>
          <p:cNvSpPr txBox="1"/>
          <p:nvPr/>
        </p:nvSpPr>
        <p:spPr>
          <a:xfrm>
            <a:off x="694642" y="1954885"/>
            <a:ext cx="32633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/>
              <a:t>1. </a:t>
            </a:r>
            <a:r>
              <a:rPr lang="ko-KR" altLang="en-US" sz="1400" b="1"/>
              <a:t>얼마나 중요한가에 따라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CE161A9-AB82-48F4-819B-298341BEDF46}"/>
              </a:ext>
            </a:extLst>
          </p:cNvPr>
          <p:cNvSpPr/>
          <p:nvPr/>
        </p:nvSpPr>
        <p:spPr>
          <a:xfrm>
            <a:off x="796954" y="2745966"/>
            <a:ext cx="1898120" cy="327171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>
                <a:solidFill>
                  <a:schemeClr val="tx1"/>
                </a:solidFill>
              </a:rPr>
              <a:t>사용자 스타일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7D14961-6AF7-425D-8E4B-F42E44231ACD}"/>
              </a:ext>
            </a:extLst>
          </p:cNvPr>
          <p:cNvSpPr/>
          <p:nvPr/>
        </p:nvSpPr>
        <p:spPr>
          <a:xfrm>
            <a:off x="796955" y="3411161"/>
            <a:ext cx="1898120" cy="327171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>
                <a:solidFill>
                  <a:schemeClr val="tx1"/>
                </a:solidFill>
              </a:rPr>
              <a:t>제작자 스타일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BDC42E9-E651-43EF-888A-AF81982A514C}"/>
              </a:ext>
            </a:extLst>
          </p:cNvPr>
          <p:cNvSpPr/>
          <p:nvPr/>
        </p:nvSpPr>
        <p:spPr>
          <a:xfrm>
            <a:off x="755009" y="4044257"/>
            <a:ext cx="1898120" cy="327171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>
                <a:solidFill>
                  <a:schemeClr val="tx1"/>
                </a:solidFill>
              </a:rPr>
              <a:t>브라우저 스타일</a:t>
            </a:r>
          </a:p>
        </p:txBody>
      </p:sp>
      <p:sp>
        <p:nvSpPr>
          <p:cNvPr id="21" name="아래쪽 화살표 46">
            <a:extLst>
              <a:ext uri="{FF2B5EF4-FFF2-40B4-BE49-F238E27FC236}">
                <a16:creationId xmlns:a16="http://schemas.microsoft.com/office/drawing/2014/main" id="{2B937DCD-84A8-45C0-A586-3299EC70598E}"/>
              </a:ext>
            </a:extLst>
          </p:cNvPr>
          <p:cNvSpPr/>
          <p:nvPr/>
        </p:nvSpPr>
        <p:spPr>
          <a:xfrm>
            <a:off x="1629451" y="3145608"/>
            <a:ext cx="192946" cy="203951"/>
          </a:xfrm>
          <a:prstGeom prst="downArrow">
            <a:avLst/>
          </a:prstGeom>
          <a:solidFill>
            <a:schemeClr val="bg2"/>
          </a:solidFill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아래쪽 화살표 48">
            <a:extLst>
              <a:ext uri="{FF2B5EF4-FFF2-40B4-BE49-F238E27FC236}">
                <a16:creationId xmlns:a16="http://schemas.microsoft.com/office/drawing/2014/main" id="{572ED603-27E7-4B47-92BD-457D4BE7BF8D}"/>
              </a:ext>
            </a:extLst>
          </p:cNvPr>
          <p:cNvSpPr/>
          <p:nvPr/>
        </p:nvSpPr>
        <p:spPr>
          <a:xfrm>
            <a:off x="1607596" y="3801073"/>
            <a:ext cx="192946" cy="203951"/>
          </a:xfrm>
          <a:prstGeom prst="downArrow">
            <a:avLst/>
          </a:prstGeom>
          <a:solidFill>
            <a:schemeClr val="bg2"/>
          </a:solidFill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0F57B7C6-586C-437E-9C10-C64225007086}"/>
              </a:ext>
            </a:extLst>
          </p:cNvPr>
          <p:cNvGrpSpPr/>
          <p:nvPr/>
        </p:nvGrpSpPr>
        <p:grpSpPr>
          <a:xfrm>
            <a:off x="1088979" y="2188452"/>
            <a:ext cx="3351405" cy="805054"/>
            <a:chOff x="1098958" y="1811741"/>
            <a:chExt cx="4222510" cy="805054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468D79F-5EA8-4EE1-BB37-E220C2C20EA8}"/>
                </a:ext>
              </a:extLst>
            </p:cNvPr>
            <p:cNvSpPr txBox="1"/>
            <p:nvPr/>
          </p:nvSpPr>
          <p:spPr>
            <a:xfrm>
              <a:off x="3069666" y="1811741"/>
              <a:ext cx="225180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>
                  <a:solidFill>
                    <a:schemeClr val="accent2"/>
                  </a:solidFill>
                </a:rPr>
                <a:t>시스템에서 만든 스타일</a:t>
              </a:r>
              <a:r>
                <a:rPr lang="en-US" altLang="ko-KR" sz="1100">
                  <a:solidFill>
                    <a:schemeClr val="accent2"/>
                  </a:solidFill>
                </a:rPr>
                <a:t>. </a:t>
              </a:r>
              <a:r>
                <a:rPr lang="ko-KR" altLang="en-US" sz="1100">
                  <a:solidFill>
                    <a:schemeClr val="accent2"/>
                  </a:solidFill>
                </a:rPr>
                <a:t>사용자가 제어할 수 없음</a:t>
              </a: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B0B6AF05-AF5C-457F-83A2-F1554FB8314E}"/>
                </a:ext>
              </a:extLst>
            </p:cNvPr>
            <p:cNvSpPr/>
            <p:nvPr/>
          </p:nvSpPr>
          <p:spPr>
            <a:xfrm>
              <a:off x="1098958" y="2424059"/>
              <a:ext cx="1492300" cy="192736"/>
            </a:xfrm>
            <a:prstGeom prst="rect">
              <a:avLst/>
            </a:prstGeom>
            <a:solidFill>
              <a:schemeClr val="accent4">
                <a:alpha val="32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cxnSp>
          <p:nvCxnSpPr>
            <p:cNvPr id="27" name="구부러진 연결선 52">
              <a:extLst>
                <a:ext uri="{FF2B5EF4-FFF2-40B4-BE49-F238E27FC236}">
                  <a16:creationId xmlns:a16="http://schemas.microsoft.com/office/drawing/2014/main" id="{BDFE7ABB-EF92-4178-B115-1A8CBE007252}"/>
                </a:ext>
              </a:extLst>
            </p:cNvPr>
            <p:cNvCxnSpPr>
              <a:cxnSpLocks/>
              <a:stCxn id="25" idx="1"/>
              <a:endCxn id="26" idx="0"/>
            </p:cNvCxnSpPr>
            <p:nvPr/>
          </p:nvCxnSpPr>
          <p:spPr>
            <a:xfrm rot="10800000" flipV="1">
              <a:off x="1845109" y="2027185"/>
              <a:ext cx="1224558" cy="396874"/>
            </a:xfrm>
            <a:prstGeom prst="curvedConnector2">
              <a:avLst/>
            </a:prstGeom>
            <a:ln w="9525" cap="flat" cmpd="sng" algn="ctr">
              <a:solidFill>
                <a:schemeClr val="accent4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1B33496F-FC51-4E54-BCDA-64C4377216AC}"/>
              </a:ext>
            </a:extLst>
          </p:cNvPr>
          <p:cNvGrpSpPr/>
          <p:nvPr/>
        </p:nvGrpSpPr>
        <p:grpSpPr>
          <a:xfrm>
            <a:off x="1225755" y="3009972"/>
            <a:ext cx="3202554" cy="645445"/>
            <a:chOff x="1088979" y="3017886"/>
            <a:chExt cx="4221646" cy="645445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22A9BC3A-E5C8-4D8D-83C2-FFF62AF59D87}"/>
                </a:ext>
              </a:extLst>
            </p:cNvPr>
            <p:cNvSpPr/>
            <p:nvPr/>
          </p:nvSpPr>
          <p:spPr>
            <a:xfrm>
              <a:off x="1088979" y="3481140"/>
              <a:ext cx="1318661" cy="182191"/>
            </a:xfrm>
            <a:prstGeom prst="rect">
              <a:avLst/>
            </a:prstGeom>
            <a:solidFill>
              <a:schemeClr val="accent6">
                <a:alpha val="2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FBCF2E9-3EC6-4B26-A1FF-86AC38C9E99A}"/>
                </a:ext>
              </a:extLst>
            </p:cNvPr>
            <p:cNvSpPr txBox="1"/>
            <p:nvPr/>
          </p:nvSpPr>
          <p:spPr>
            <a:xfrm>
              <a:off x="3331158" y="3017886"/>
              <a:ext cx="1979467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50">
                  <a:solidFill>
                    <a:srgbClr val="00B050"/>
                  </a:solidFill>
                </a:rPr>
                <a:t>웹 사이트를 만들 때 제작자가 만든 스타일</a:t>
              </a:r>
            </a:p>
          </p:txBody>
        </p:sp>
        <p:cxnSp>
          <p:nvCxnSpPr>
            <p:cNvPr id="31" name="구부러진 연결선 57">
              <a:extLst>
                <a:ext uri="{FF2B5EF4-FFF2-40B4-BE49-F238E27FC236}">
                  <a16:creationId xmlns:a16="http://schemas.microsoft.com/office/drawing/2014/main" id="{BC8696BC-53FA-4DA7-A1DE-9A9615BF43D9}"/>
                </a:ext>
              </a:extLst>
            </p:cNvPr>
            <p:cNvCxnSpPr>
              <a:cxnSpLocks/>
              <a:stCxn id="30" idx="1"/>
              <a:endCxn id="29" idx="0"/>
            </p:cNvCxnSpPr>
            <p:nvPr/>
          </p:nvCxnSpPr>
          <p:spPr>
            <a:xfrm rot="10800000" flipV="1">
              <a:off x="1748309" y="3233330"/>
              <a:ext cx="1582849" cy="247810"/>
            </a:xfrm>
            <a:prstGeom prst="curvedConnector2">
              <a:avLst/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4FC94868-6894-47C0-9578-7729BCCDD1E9}"/>
              </a:ext>
            </a:extLst>
          </p:cNvPr>
          <p:cNvGrpSpPr/>
          <p:nvPr/>
        </p:nvGrpSpPr>
        <p:grpSpPr>
          <a:xfrm>
            <a:off x="993145" y="3782647"/>
            <a:ext cx="3584013" cy="526005"/>
            <a:chOff x="1195917" y="4200705"/>
            <a:chExt cx="3584013" cy="526005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22734072-1281-4A75-8156-874AB6A6FFFF}"/>
                </a:ext>
              </a:extLst>
            </p:cNvPr>
            <p:cNvSpPr/>
            <p:nvPr/>
          </p:nvSpPr>
          <p:spPr>
            <a:xfrm>
              <a:off x="1195917" y="4540780"/>
              <a:ext cx="1499157" cy="185930"/>
            </a:xfrm>
            <a:prstGeom prst="rect">
              <a:avLst/>
            </a:prstGeom>
            <a:solidFill>
              <a:srgbClr val="7030A0">
                <a:alpha val="2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E78A12F-A79D-4900-9054-3291F91BAFA5}"/>
                </a:ext>
              </a:extLst>
            </p:cNvPr>
            <p:cNvSpPr txBox="1"/>
            <p:nvPr/>
          </p:nvSpPr>
          <p:spPr>
            <a:xfrm>
              <a:off x="2992676" y="4200705"/>
              <a:ext cx="178725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50">
                  <a:solidFill>
                    <a:srgbClr val="7030A0"/>
                  </a:solidFill>
                </a:rPr>
                <a:t>브라우저의 기본 스타일</a:t>
              </a:r>
            </a:p>
          </p:txBody>
        </p:sp>
        <p:cxnSp>
          <p:nvCxnSpPr>
            <p:cNvPr id="35" name="구부러진 연결선 66">
              <a:extLst>
                <a:ext uri="{FF2B5EF4-FFF2-40B4-BE49-F238E27FC236}">
                  <a16:creationId xmlns:a16="http://schemas.microsoft.com/office/drawing/2014/main" id="{0A4074B9-00D9-4D52-A1ED-5C2256C3D5E5}"/>
                </a:ext>
              </a:extLst>
            </p:cNvPr>
            <p:cNvCxnSpPr>
              <a:stCxn id="34" idx="1"/>
              <a:endCxn id="33" idx="0"/>
            </p:cNvCxnSpPr>
            <p:nvPr/>
          </p:nvCxnSpPr>
          <p:spPr>
            <a:xfrm rot="10800000" flipV="1">
              <a:off x="1945496" y="4331510"/>
              <a:ext cx="1047180" cy="209270"/>
            </a:xfrm>
            <a:prstGeom prst="curvedConnector2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6251C851-FE46-4ADB-88E7-27AA99ABC818}"/>
              </a:ext>
            </a:extLst>
          </p:cNvPr>
          <p:cNvSpPr txBox="1"/>
          <p:nvPr/>
        </p:nvSpPr>
        <p:spPr>
          <a:xfrm>
            <a:off x="5079213" y="1949404"/>
            <a:ext cx="32633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/>
              <a:t>2. </a:t>
            </a:r>
            <a:r>
              <a:rPr lang="ko-KR" altLang="en-US" sz="1400" b="1"/>
              <a:t>얼마나 한정지을 수 있는가에 따라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127C290-7E35-4503-BCF0-93C7243D6B9D}"/>
              </a:ext>
            </a:extLst>
          </p:cNvPr>
          <p:cNvSpPr/>
          <p:nvPr/>
        </p:nvSpPr>
        <p:spPr>
          <a:xfrm>
            <a:off x="5272481" y="3070747"/>
            <a:ext cx="1501630" cy="327171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>
                <a:solidFill>
                  <a:schemeClr val="tx1"/>
                </a:solidFill>
              </a:rPr>
              <a:t>인라인 스타일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CC6D866A-5001-4EA9-8785-3475B110C4B5}"/>
              </a:ext>
            </a:extLst>
          </p:cNvPr>
          <p:cNvSpPr/>
          <p:nvPr/>
        </p:nvSpPr>
        <p:spPr>
          <a:xfrm>
            <a:off x="5272481" y="3694993"/>
            <a:ext cx="1501630" cy="327171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>
                <a:solidFill>
                  <a:schemeClr val="tx1"/>
                </a:solidFill>
              </a:rPr>
              <a:t>id </a:t>
            </a:r>
            <a:r>
              <a:rPr lang="ko-KR" altLang="en-US" sz="1100" b="1">
                <a:solidFill>
                  <a:schemeClr val="tx1"/>
                </a:solidFill>
              </a:rPr>
              <a:t>스타일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4BF1713B-3286-4DEC-85A7-3DE8A6029B87}"/>
              </a:ext>
            </a:extLst>
          </p:cNvPr>
          <p:cNvSpPr/>
          <p:nvPr/>
        </p:nvSpPr>
        <p:spPr>
          <a:xfrm>
            <a:off x="5272481" y="4319239"/>
            <a:ext cx="1501630" cy="327171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>
                <a:solidFill>
                  <a:schemeClr val="tx1"/>
                </a:solidFill>
              </a:rPr>
              <a:t>클래스</a:t>
            </a:r>
            <a:r>
              <a:rPr lang="en-US" altLang="ko-KR" sz="1100" b="1">
                <a:solidFill>
                  <a:schemeClr val="tx1"/>
                </a:solidFill>
              </a:rPr>
              <a:t> </a:t>
            </a:r>
            <a:r>
              <a:rPr lang="ko-KR" altLang="en-US" sz="1100" b="1">
                <a:solidFill>
                  <a:schemeClr val="tx1"/>
                </a:solidFill>
              </a:rPr>
              <a:t>스타일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801346AA-7397-4490-8487-49F2A2A8D0B2}"/>
              </a:ext>
            </a:extLst>
          </p:cNvPr>
          <p:cNvSpPr/>
          <p:nvPr/>
        </p:nvSpPr>
        <p:spPr>
          <a:xfrm>
            <a:off x="5272481" y="4943484"/>
            <a:ext cx="1501630" cy="327171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>
                <a:solidFill>
                  <a:schemeClr val="tx1"/>
                </a:solidFill>
              </a:rPr>
              <a:t>타입 스타일</a:t>
            </a:r>
          </a:p>
        </p:txBody>
      </p:sp>
      <p:sp>
        <p:nvSpPr>
          <p:cNvPr id="43" name="아래쪽 화살표 45">
            <a:extLst>
              <a:ext uri="{FF2B5EF4-FFF2-40B4-BE49-F238E27FC236}">
                <a16:creationId xmlns:a16="http://schemas.microsoft.com/office/drawing/2014/main" id="{B2E837FF-3D2F-4699-9CB0-D39EA3C9AEA9}"/>
              </a:ext>
            </a:extLst>
          </p:cNvPr>
          <p:cNvSpPr/>
          <p:nvPr/>
        </p:nvSpPr>
        <p:spPr>
          <a:xfrm>
            <a:off x="5926823" y="3444480"/>
            <a:ext cx="192946" cy="203951"/>
          </a:xfrm>
          <a:prstGeom prst="downArrow">
            <a:avLst/>
          </a:prstGeom>
          <a:solidFill>
            <a:schemeClr val="bg2"/>
          </a:solidFill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아래쪽 화살표 46">
            <a:extLst>
              <a:ext uri="{FF2B5EF4-FFF2-40B4-BE49-F238E27FC236}">
                <a16:creationId xmlns:a16="http://schemas.microsoft.com/office/drawing/2014/main" id="{483D7D1B-948A-417B-807A-C57300900BC4}"/>
              </a:ext>
            </a:extLst>
          </p:cNvPr>
          <p:cNvSpPr/>
          <p:nvPr/>
        </p:nvSpPr>
        <p:spPr>
          <a:xfrm>
            <a:off x="5926823" y="4068726"/>
            <a:ext cx="192946" cy="203951"/>
          </a:xfrm>
          <a:prstGeom prst="downArrow">
            <a:avLst/>
          </a:prstGeom>
          <a:solidFill>
            <a:schemeClr val="bg2"/>
          </a:solidFill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아래쪽 화살표 47">
            <a:extLst>
              <a:ext uri="{FF2B5EF4-FFF2-40B4-BE49-F238E27FC236}">
                <a16:creationId xmlns:a16="http://schemas.microsoft.com/office/drawing/2014/main" id="{15343448-13CE-4125-B882-2E8D1F6C1E34}"/>
              </a:ext>
            </a:extLst>
          </p:cNvPr>
          <p:cNvSpPr/>
          <p:nvPr/>
        </p:nvSpPr>
        <p:spPr>
          <a:xfrm>
            <a:off x="5926823" y="4692972"/>
            <a:ext cx="192946" cy="203951"/>
          </a:xfrm>
          <a:prstGeom prst="downArrow">
            <a:avLst/>
          </a:prstGeom>
          <a:solidFill>
            <a:schemeClr val="bg2"/>
          </a:solidFill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08ABB5C-EA64-4AC4-A5C7-534CEB39CBE6}"/>
              </a:ext>
            </a:extLst>
          </p:cNvPr>
          <p:cNvSpPr txBox="1"/>
          <p:nvPr/>
        </p:nvSpPr>
        <p:spPr>
          <a:xfrm>
            <a:off x="6940083" y="3070747"/>
            <a:ext cx="2424417" cy="313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50">
                <a:solidFill>
                  <a:srgbClr val="0070C0"/>
                </a:solidFill>
              </a:rPr>
              <a:t>해당 태그에만 적용되는 스타일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A3FB585-7C25-4356-9163-F66E12E4850D}"/>
              </a:ext>
            </a:extLst>
          </p:cNvPr>
          <p:cNvSpPr txBox="1"/>
          <p:nvPr/>
        </p:nvSpPr>
        <p:spPr>
          <a:xfrm>
            <a:off x="6927100" y="3613927"/>
            <a:ext cx="2424417" cy="4893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050">
                <a:solidFill>
                  <a:srgbClr val="0070C0"/>
                </a:solidFill>
              </a:rPr>
              <a:t>특정 부분에만 적용되는 스타일</a:t>
            </a:r>
            <a:r>
              <a:rPr lang="en-US" altLang="ko-KR" sz="1050">
                <a:solidFill>
                  <a:srgbClr val="0070C0"/>
                </a:solidFill>
              </a:rPr>
              <a:t>. </a:t>
            </a:r>
            <a:br>
              <a:rPr lang="en-US" altLang="ko-KR" sz="1050">
                <a:solidFill>
                  <a:srgbClr val="0070C0"/>
                </a:solidFill>
              </a:rPr>
            </a:br>
            <a:r>
              <a:rPr lang="ko-KR" altLang="en-US" sz="1050">
                <a:solidFill>
                  <a:srgbClr val="0070C0"/>
                </a:solidFill>
              </a:rPr>
              <a:t>문서 안에서 한번만 사용됨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3B40477-8F4A-4C0B-A0F0-DF4E371AD6CE}"/>
              </a:ext>
            </a:extLst>
          </p:cNvPr>
          <p:cNvSpPr txBox="1"/>
          <p:nvPr/>
        </p:nvSpPr>
        <p:spPr>
          <a:xfrm>
            <a:off x="6940084" y="4203671"/>
            <a:ext cx="2424417" cy="4893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050">
                <a:solidFill>
                  <a:srgbClr val="0070C0"/>
                </a:solidFill>
              </a:rPr>
              <a:t>특정 부분에만 적용되는 스타일</a:t>
            </a:r>
            <a:r>
              <a:rPr lang="en-US" altLang="ko-KR" sz="1050">
                <a:solidFill>
                  <a:srgbClr val="0070C0"/>
                </a:solidFill>
              </a:rPr>
              <a:t>. </a:t>
            </a:r>
            <a:br>
              <a:rPr lang="en-US" altLang="ko-KR" sz="1050">
                <a:solidFill>
                  <a:srgbClr val="0070C0"/>
                </a:solidFill>
              </a:rPr>
            </a:br>
            <a:r>
              <a:rPr lang="ko-KR" altLang="en-US" sz="1050">
                <a:solidFill>
                  <a:srgbClr val="0070C0"/>
                </a:solidFill>
              </a:rPr>
              <a:t>문서 안에서 여러 번 사용됨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52EA549-38B8-4DD0-9447-96F939586ACC}"/>
              </a:ext>
            </a:extLst>
          </p:cNvPr>
          <p:cNvSpPr txBox="1"/>
          <p:nvPr/>
        </p:nvSpPr>
        <p:spPr>
          <a:xfrm>
            <a:off x="6940085" y="4857905"/>
            <a:ext cx="2424417" cy="4893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050">
                <a:solidFill>
                  <a:srgbClr val="0070C0"/>
                </a:solidFill>
              </a:rPr>
              <a:t>특정 태그에만 적용되는 스타일</a:t>
            </a:r>
            <a:endParaRPr lang="en-US" altLang="ko-KR" sz="1050">
              <a:solidFill>
                <a:srgbClr val="0070C0"/>
              </a:solidFill>
            </a:endParaRPr>
          </a:p>
          <a:p>
            <a:pPr>
              <a:lnSpc>
                <a:spcPct val="130000"/>
              </a:lnSpc>
            </a:pPr>
            <a:r>
              <a:rPr lang="ko-KR" altLang="en-US" sz="1050">
                <a:solidFill>
                  <a:srgbClr val="0070C0"/>
                </a:solidFill>
              </a:rPr>
              <a:t>문서 안의 같은 태그에 모두 적용됨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C538168-BC25-495F-A012-2A65B4C8D576}"/>
              </a:ext>
            </a:extLst>
          </p:cNvPr>
          <p:cNvSpPr txBox="1"/>
          <p:nvPr/>
        </p:nvSpPr>
        <p:spPr>
          <a:xfrm>
            <a:off x="755009" y="5193318"/>
            <a:ext cx="32633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/>
              <a:t>3. </a:t>
            </a:r>
            <a:r>
              <a:rPr lang="ko-KR" altLang="en-US" sz="1400" b="1"/>
              <a:t>소스 순서에 따라</a:t>
            </a: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9633FF70-045F-4E9B-B06B-8406D39B68D4}"/>
              </a:ext>
            </a:extLst>
          </p:cNvPr>
          <p:cNvSpPr/>
          <p:nvPr/>
        </p:nvSpPr>
        <p:spPr>
          <a:xfrm>
            <a:off x="830510" y="5683014"/>
            <a:ext cx="5192786" cy="6106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+mn-ea"/>
              </a:rPr>
              <a:t>중요도와 명시도가 같다면 소스 순서에 따라 결정</a:t>
            </a:r>
            <a:endParaRPr lang="en-US" altLang="ko-KR" sz="120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+mn-ea"/>
              </a:rPr>
              <a:t>소스에서 나중에 온 스타일이 먼저 온 스타일을 덮어씀</a:t>
            </a:r>
            <a:endParaRPr lang="en-US" altLang="ko-KR" sz="1200" dirty="0">
              <a:latin typeface="+mn-ea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74332B89-97AE-43BF-85A4-9A74D0E2A40B}"/>
              </a:ext>
            </a:extLst>
          </p:cNvPr>
          <p:cNvSpPr/>
          <p:nvPr/>
        </p:nvSpPr>
        <p:spPr>
          <a:xfrm>
            <a:off x="5272481" y="2446501"/>
            <a:ext cx="1501630" cy="327171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>
                <a:solidFill>
                  <a:schemeClr val="tx1"/>
                </a:solidFill>
              </a:rPr>
              <a:t>!important</a:t>
            </a:r>
            <a:endParaRPr lang="ko-KR" altLang="en-US" sz="1100" b="1">
              <a:solidFill>
                <a:schemeClr val="tx1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FCA96F8-E7D6-4EE1-9229-81A1FAE2EEDB}"/>
              </a:ext>
            </a:extLst>
          </p:cNvPr>
          <p:cNvSpPr txBox="1"/>
          <p:nvPr/>
        </p:nvSpPr>
        <p:spPr>
          <a:xfrm>
            <a:off x="6940083" y="2446501"/>
            <a:ext cx="2697967" cy="313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50">
                <a:solidFill>
                  <a:srgbClr val="0070C0"/>
                </a:solidFill>
              </a:rPr>
              <a:t>어떤 스타일보다 우선 적용되는 스타일</a:t>
            </a:r>
          </a:p>
        </p:txBody>
      </p:sp>
      <p:sp>
        <p:nvSpPr>
          <p:cNvPr id="54" name="아래쪽 화살표 45">
            <a:extLst>
              <a:ext uri="{FF2B5EF4-FFF2-40B4-BE49-F238E27FC236}">
                <a16:creationId xmlns:a16="http://schemas.microsoft.com/office/drawing/2014/main" id="{67D699E7-256A-448E-9DF4-FC4D253026B8}"/>
              </a:ext>
            </a:extLst>
          </p:cNvPr>
          <p:cNvSpPr/>
          <p:nvPr/>
        </p:nvSpPr>
        <p:spPr>
          <a:xfrm>
            <a:off x="5926823" y="2820234"/>
            <a:ext cx="192946" cy="203951"/>
          </a:xfrm>
          <a:prstGeom prst="downArrow">
            <a:avLst/>
          </a:prstGeom>
          <a:solidFill>
            <a:schemeClr val="bg2"/>
          </a:solidFill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601358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캐스케이딩 스타일 시트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B9EC71-E230-4908-868D-1E1708530299}"/>
              </a:ext>
            </a:extLst>
          </p:cNvPr>
          <p:cNvSpPr txBox="1"/>
          <p:nvPr/>
        </p:nvSpPr>
        <p:spPr>
          <a:xfrm>
            <a:off x="422565" y="1167713"/>
            <a:ext cx="5008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>
                <a:solidFill>
                  <a:srgbClr val="C00000"/>
                </a:solidFill>
              </a:rPr>
              <a:t>원칙 </a:t>
            </a:r>
            <a:r>
              <a:rPr lang="en-US" altLang="ko-KR" b="1">
                <a:solidFill>
                  <a:srgbClr val="C00000"/>
                </a:solidFill>
              </a:rPr>
              <a:t>2: </a:t>
            </a:r>
            <a:r>
              <a:rPr lang="ko-KR" altLang="en-US" b="1">
                <a:solidFill>
                  <a:srgbClr val="C00000"/>
                </a:solidFill>
              </a:rPr>
              <a:t>스타일 상속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3074725C-EF56-4093-928E-C325230081E3}"/>
              </a:ext>
            </a:extLst>
          </p:cNvPr>
          <p:cNvSpPr/>
          <p:nvPr/>
        </p:nvSpPr>
        <p:spPr>
          <a:xfrm>
            <a:off x="472439" y="1831913"/>
            <a:ext cx="9706065" cy="11646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+mn-ea"/>
              </a:rPr>
              <a:t>자식 요소에서 별도로 스타일을 지정하지 않으면 부모 요소에 있는 스타일 속성들이 자식 요소로 전달됨</a:t>
            </a:r>
            <a:r>
              <a:rPr lang="en-US" altLang="ko-KR" sz="1200">
                <a:latin typeface="+mn-ea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+mn-ea"/>
              </a:rPr>
              <a:t>상속을 이용하면 스타일 시트를 효과적으로 만들 수 있다</a:t>
            </a:r>
            <a:endParaRPr lang="en-US" altLang="ko-KR" sz="120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+mn-ea"/>
              </a:rPr>
              <a:t>주의할 것은 스타일의 모든 속성이 부모 요소에서 자식 요소로 상속되는 것은 아니라는 점</a:t>
            </a:r>
            <a:r>
              <a:rPr lang="en-US" altLang="ko-KR" sz="1200">
                <a:latin typeface="+mn-ea"/>
              </a:rPr>
              <a:t/>
            </a:r>
            <a:br>
              <a:rPr lang="en-US" altLang="ko-KR" sz="1200">
                <a:latin typeface="+mn-ea"/>
              </a:rPr>
            </a:br>
            <a:r>
              <a:rPr lang="en-US" altLang="ko-KR" sz="1200">
                <a:latin typeface="+mn-ea"/>
              </a:rPr>
              <a:t>(</a:t>
            </a:r>
            <a:r>
              <a:rPr lang="ko-KR" altLang="en-US" sz="1200">
                <a:latin typeface="+mn-ea"/>
              </a:rPr>
              <a:t>예</a:t>
            </a:r>
            <a:r>
              <a:rPr lang="en-US" altLang="ko-KR" sz="1200">
                <a:latin typeface="+mn-ea"/>
              </a:rPr>
              <a:t>, </a:t>
            </a:r>
            <a:r>
              <a:rPr lang="ko-KR" altLang="en-US" sz="1200">
                <a:latin typeface="+mn-ea"/>
              </a:rPr>
              <a:t>글자 색은 상속되지만 배경 색은 상속되지 않음</a:t>
            </a:r>
            <a:r>
              <a:rPr lang="en-US" altLang="ko-KR" sz="1200">
                <a:latin typeface="+mn-ea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8280571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EB6D438C-A184-447B-ACCE-00753F422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HTML</a:t>
            </a:r>
            <a:r>
              <a:rPr lang="ko-KR" altLang="en-US"/>
              <a:t> 문서의 기본 구조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C4EA68-545F-467D-9A58-52C167155874}"/>
              </a:ext>
            </a:extLst>
          </p:cNvPr>
          <p:cNvSpPr txBox="1"/>
          <p:nvPr/>
        </p:nvSpPr>
        <p:spPr>
          <a:xfrm>
            <a:off x="533075" y="889980"/>
            <a:ext cx="5071021" cy="429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>
                <a:highlight>
                  <a:srgbClr val="C0C0C0"/>
                </a:highlight>
                <a:latin typeface="Courier"/>
              </a:rPr>
              <a:t>&lt;!DOCTYPE html&gt; </a:t>
            </a:r>
            <a:r>
              <a:rPr lang="ko-KR" altLang="en-US" sz="1600" b="1">
                <a:highlight>
                  <a:srgbClr val="C0C0C0"/>
                </a:highlight>
                <a:latin typeface="YoonV YoonGothic100Std_OTF"/>
              </a:rPr>
              <a:t>또는 </a:t>
            </a:r>
            <a:r>
              <a:rPr lang="en-US" altLang="ko-KR" sz="1600" b="1">
                <a:highlight>
                  <a:srgbClr val="C0C0C0"/>
                </a:highlight>
                <a:latin typeface="Courier"/>
              </a:rPr>
              <a:t>&lt;!doctype html&gt;</a:t>
            </a:r>
            <a:endParaRPr lang="ko-KR" altLang="en-US" sz="1600" b="1">
              <a:highlight>
                <a:srgbClr val="C0C0C0"/>
              </a:highligh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4CF8A4-C734-476D-8D50-CFB58B350588}"/>
              </a:ext>
            </a:extLst>
          </p:cNvPr>
          <p:cNvSpPr txBox="1"/>
          <p:nvPr/>
        </p:nvSpPr>
        <p:spPr>
          <a:xfrm>
            <a:off x="633743" y="1502919"/>
            <a:ext cx="9030553" cy="387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>
                <a:latin typeface="Courier"/>
              </a:rPr>
              <a:t>웹 브라우저에게 ‘이제부터 처리할 문서는 </a:t>
            </a:r>
            <a:r>
              <a:rPr lang="en-US" altLang="ko-KR" sz="1400">
                <a:latin typeface="Courier"/>
              </a:rPr>
              <a:t>HTML </a:t>
            </a:r>
            <a:r>
              <a:rPr lang="ko-KR" altLang="en-US" sz="1400">
                <a:latin typeface="Courier"/>
              </a:rPr>
              <a:t>문서라고 알려주는 것</a:t>
            </a:r>
            <a:endParaRPr lang="en-US" altLang="ko-KR" sz="1400">
              <a:latin typeface="Courier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8A3539-9322-4B43-950E-B218F11993C6}"/>
              </a:ext>
            </a:extLst>
          </p:cNvPr>
          <p:cNvSpPr txBox="1"/>
          <p:nvPr/>
        </p:nvSpPr>
        <p:spPr>
          <a:xfrm>
            <a:off x="533075" y="2255955"/>
            <a:ext cx="50710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>
                <a:highlight>
                  <a:srgbClr val="C0C0C0"/>
                </a:highlight>
              </a:rPr>
              <a:t>웹 문서 시작을 알리는 </a:t>
            </a:r>
            <a:r>
              <a:rPr lang="en-US" altLang="ko-KR" sz="1600" b="1">
                <a:highlight>
                  <a:srgbClr val="C0C0C0"/>
                </a:highlight>
              </a:rPr>
              <a:t>&lt;html&gt; </a:t>
            </a:r>
            <a:r>
              <a:rPr lang="ko-KR" altLang="en-US" sz="1600" b="1">
                <a:highlight>
                  <a:srgbClr val="C0C0C0"/>
                </a:highlight>
              </a:rPr>
              <a:t>태그 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7682F07-B119-406F-A785-88CDC88C96DB}"/>
              </a:ext>
            </a:extLst>
          </p:cNvPr>
          <p:cNvSpPr txBox="1"/>
          <p:nvPr/>
        </p:nvSpPr>
        <p:spPr>
          <a:xfrm>
            <a:off x="472439" y="2826767"/>
            <a:ext cx="8654783" cy="10337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latin typeface="Courier"/>
              </a:rPr>
              <a:t>실제 문서 정보와 내용이 시작되고 끝나는 것을 표시하는 태그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Courier"/>
              </a:rPr>
              <a:t>lang </a:t>
            </a:r>
            <a:r>
              <a:rPr lang="ko-KR" altLang="en-US" sz="1400">
                <a:latin typeface="Courier"/>
              </a:rPr>
              <a:t>속성을 사용해 문서에서 사용할 언어 지정 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latin typeface="Courier"/>
              </a:rPr>
              <a:t>문서 정보를 지정하는 </a:t>
            </a:r>
            <a:r>
              <a:rPr lang="en-US" altLang="ko-KR" sz="1400">
                <a:latin typeface="Courier"/>
              </a:rPr>
              <a:t>&lt;head&gt; </a:t>
            </a:r>
            <a:r>
              <a:rPr lang="ko-KR" altLang="en-US" sz="1400">
                <a:latin typeface="Courier"/>
              </a:rPr>
              <a:t>부분과 문서 내용을 입력하는 </a:t>
            </a:r>
            <a:r>
              <a:rPr lang="en-US" altLang="ko-KR" sz="1400">
                <a:latin typeface="Courier"/>
              </a:rPr>
              <a:t>&lt;body&gt; </a:t>
            </a:r>
            <a:r>
              <a:rPr lang="ko-KR" altLang="en-US" sz="1400">
                <a:latin typeface="Courier"/>
              </a:rPr>
              <a:t>부분 포함</a:t>
            </a:r>
            <a:endParaRPr lang="en-US" altLang="ko-KR" sz="1400">
              <a:latin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200341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C7C753-9F88-4254-9862-F6A87176F75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/>
              <a:t>07. </a:t>
            </a:r>
            <a:r>
              <a:rPr lang="ko-KR" altLang="en-US"/>
              <a:t>텍스트를 표현하는 다양한 스타일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3020E55D-5D6E-47B7-BF49-67DF43FF0CB8}"/>
              </a:ext>
            </a:extLst>
          </p:cNvPr>
          <p:cNvGrpSpPr/>
          <p:nvPr/>
        </p:nvGrpSpPr>
        <p:grpSpPr>
          <a:xfrm>
            <a:off x="2308161" y="2149420"/>
            <a:ext cx="4686299" cy="485775"/>
            <a:chOff x="2282994" y="2753427"/>
            <a:chExt cx="4686299" cy="485775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7E6505BA-A9A1-46F5-BFC6-A45ABCE494AF}"/>
                </a:ext>
              </a:extLst>
            </p:cNvPr>
            <p:cNvSpPr/>
            <p:nvPr/>
          </p:nvSpPr>
          <p:spPr>
            <a:xfrm>
              <a:off x="2282994" y="2753427"/>
              <a:ext cx="685800" cy="48577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>
                  <a:solidFill>
                    <a:schemeClr val="tx1"/>
                  </a:solidFill>
                </a:rPr>
                <a:t>07-1</a:t>
              </a:r>
              <a:endParaRPr lang="ko-KR" altLang="en-US" sz="1600" b="1">
                <a:solidFill>
                  <a:schemeClr val="tx1"/>
                </a:solidFill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FAFC29B-A5E1-4F15-A5FF-C528129D6456}"/>
                </a:ext>
              </a:extLst>
            </p:cNvPr>
            <p:cNvSpPr txBox="1"/>
            <p:nvPr/>
          </p:nvSpPr>
          <p:spPr>
            <a:xfrm>
              <a:off x="2993233" y="2791371"/>
              <a:ext cx="39760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/>
                <a:t>글꼴 관련 스타일</a:t>
              </a: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D5239A65-4609-4585-95B3-13DD43DCD16F}"/>
                </a:ext>
              </a:extLst>
            </p:cNvPr>
            <p:cNvCxnSpPr/>
            <p:nvPr/>
          </p:nvCxnSpPr>
          <p:spPr>
            <a:xfrm>
              <a:off x="2959269" y="3220152"/>
              <a:ext cx="3333749" cy="0"/>
            </a:xfrm>
            <a:prstGeom prst="line">
              <a:avLst/>
            </a:prstGeom>
            <a:ln w="285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6E190102-7915-4123-BF0A-CCE36BBC96B5}"/>
              </a:ext>
            </a:extLst>
          </p:cNvPr>
          <p:cNvGrpSpPr/>
          <p:nvPr/>
        </p:nvGrpSpPr>
        <p:grpSpPr>
          <a:xfrm>
            <a:off x="2308161" y="2841936"/>
            <a:ext cx="4686299" cy="485775"/>
            <a:chOff x="2282994" y="2753427"/>
            <a:chExt cx="4686299" cy="485775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2427AFCE-6A3E-4080-9562-1AA10A2458B6}"/>
                </a:ext>
              </a:extLst>
            </p:cNvPr>
            <p:cNvSpPr/>
            <p:nvPr/>
          </p:nvSpPr>
          <p:spPr>
            <a:xfrm>
              <a:off x="2282994" y="2753427"/>
              <a:ext cx="685800" cy="48577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>
                  <a:solidFill>
                    <a:schemeClr val="tx1"/>
                  </a:solidFill>
                </a:rPr>
                <a:t>07-2</a:t>
              </a:r>
              <a:endParaRPr lang="ko-KR" altLang="en-US" sz="1600" b="1">
                <a:solidFill>
                  <a:schemeClr val="tx1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28EBFBA-D9F6-4005-B4C7-D7F32D929739}"/>
                </a:ext>
              </a:extLst>
            </p:cNvPr>
            <p:cNvSpPr txBox="1"/>
            <p:nvPr/>
          </p:nvSpPr>
          <p:spPr>
            <a:xfrm>
              <a:off x="2993233" y="2791371"/>
              <a:ext cx="39760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/>
                <a:t>웹 폰트 사용하기</a:t>
              </a: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4415C905-75E9-4CCE-91A8-8677B974AA97}"/>
                </a:ext>
              </a:extLst>
            </p:cNvPr>
            <p:cNvCxnSpPr/>
            <p:nvPr/>
          </p:nvCxnSpPr>
          <p:spPr>
            <a:xfrm>
              <a:off x="2959269" y="3220152"/>
              <a:ext cx="3333749" cy="0"/>
            </a:xfrm>
            <a:prstGeom prst="line">
              <a:avLst/>
            </a:prstGeom>
            <a:ln w="285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AC11C891-D0FA-4213-A385-F6CC85809563}"/>
              </a:ext>
            </a:extLst>
          </p:cNvPr>
          <p:cNvGrpSpPr/>
          <p:nvPr/>
        </p:nvGrpSpPr>
        <p:grpSpPr>
          <a:xfrm>
            <a:off x="2308161" y="3534452"/>
            <a:ext cx="4686299" cy="485775"/>
            <a:chOff x="2282994" y="2753427"/>
            <a:chExt cx="4686299" cy="485775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39A238E7-E65F-4196-A118-28D9CC36DD9F}"/>
                </a:ext>
              </a:extLst>
            </p:cNvPr>
            <p:cNvSpPr/>
            <p:nvPr/>
          </p:nvSpPr>
          <p:spPr>
            <a:xfrm>
              <a:off x="2282994" y="2753427"/>
              <a:ext cx="685800" cy="48577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>
                  <a:solidFill>
                    <a:schemeClr val="tx1"/>
                  </a:solidFill>
                </a:rPr>
                <a:t>07-3</a:t>
              </a:r>
              <a:endParaRPr lang="ko-KR" altLang="en-US" sz="1600" b="1">
                <a:solidFill>
                  <a:schemeClr val="tx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4036F03-FDA9-491C-A08C-F294796862FE}"/>
                </a:ext>
              </a:extLst>
            </p:cNvPr>
            <p:cNvSpPr txBox="1"/>
            <p:nvPr/>
          </p:nvSpPr>
          <p:spPr>
            <a:xfrm>
              <a:off x="2993233" y="2791371"/>
              <a:ext cx="39760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/>
                <a:t>텍스트 관련 스타일</a:t>
              </a:r>
            </a:p>
          </p:txBody>
        </p: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D42124B9-8603-464E-9FD2-F9E6A1C7D385}"/>
                </a:ext>
              </a:extLst>
            </p:cNvPr>
            <p:cNvCxnSpPr/>
            <p:nvPr/>
          </p:nvCxnSpPr>
          <p:spPr>
            <a:xfrm>
              <a:off x="2959269" y="3220152"/>
              <a:ext cx="3333749" cy="0"/>
            </a:xfrm>
            <a:prstGeom prst="line">
              <a:avLst/>
            </a:prstGeom>
            <a:ln w="285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61093C7D-5C10-43DE-845B-A91F6E45BFFE}"/>
              </a:ext>
            </a:extLst>
          </p:cNvPr>
          <p:cNvGrpSpPr/>
          <p:nvPr/>
        </p:nvGrpSpPr>
        <p:grpSpPr>
          <a:xfrm>
            <a:off x="2308161" y="4226968"/>
            <a:ext cx="4686299" cy="485775"/>
            <a:chOff x="2282994" y="2753427"/>
            <a:chExt cx="4686299" cy="485775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8B778694-ABDD-4673-AFC2-5ED77E6EA987}"/>
                </a:ext>
              </a:extLst>
            </p:cNvPr>
            <p:cNvSpPr/>
            <p:nvPr/>
          </p:nvSpPr>
          <p:spPr>
            <a:xfrm>
              <a:off x="2282994" y="2753427"/>
              <a:ext cx="685800" cy="48577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>
                  <a:solidFill>
                    <a:schemeClr val="tx1"/>
                  </a:solidFill>
                </a:rPr>
                <a:t>07-4</a:t>
              </a:r>
              <a:endParaRPr lang="ko-KR" altLang="en-US" sz="1600" b="1">
                <a:solidFill>
                  <a:schemeClr val="tx1"/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7E819D9-B02A-4FA0-A71F-CC220E583D72}"/>
                </a:ext>
              </a:extLst>
            </p:cNvPr>
            <p:cNvSpPr txBox="1"/>
            <p:nvPr/>
          </p:nvSpPr>
          <p:spPr>
            <a:xfrm>
              <a:off x="2993233" y="2791371"/>
              <a:ext cx="39760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/>
                <a:t>목록 스타일</a:t>
              </a:r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9A7314E2-DA0E-4614-8CFF-622D657C9BD6}"/>
                </a:ext>
              </a:extLst>
            </p:cNvPr>
            <p:cNvCxnSpPr/>
            <p:nvPr/>
          </p:nvCxnSpPr>
          <p:spPr>
            <a:xfrm>
              <a:off x="2959269" y="3220152"/>
              <a:ext cx="3333749" cy="0"/>
            </a:xfrm>
            <a:prstGeom prst="line">
              <a:avLst/>
            </a:prstGeom>
            <a:ln w="285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704FF78F-0075-41F3-9F5D-1591336AE9B1}"/>
              </a:ext>
            </a:extLst>
          </p:cNvPr>
          <p:cNvGrpSpPr/>
          <p:nvPr/>
        </p:nvGrpSpPr>
        <p:grpSpPr>
          <a:xfrm>
            <a:off x="2308161" y="4919483"/>
            <a:ext cx="4686299" cy="485775"/>
            <a:chOff x="2282994" y="2753427"/>
            <a:chExt cx="4686299" cy="485775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E1443280-ACF7-47BE-9DE8-E624AD53465D}"/>
                </a:ext>
              </a:extLst>
            </p:cNvPr>
            <p:cNvSpPr/>
            <p:nvPr/>
          </p:nvSpPr>
          <p:spPr>
            <a:xfrm>
              <a:off x="2282994" y="2753427"/>
              <a:ext cx="685800" cy="48577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>
                  <a:solidFill>
                    <a:schemeClr val="tx1"/>
                  </a:solidFill>
                </a:rPr>
                <a:t>07-5</a:t>
              </a:r>
              <a:endParaRPr lang="ko-KR" altLang="en-US" sz="1600" b="1">
                <a:solidFill>
                  <a:schemeClr val="tx1"/>
                </a:solidFill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3D20EE6-141B-466A-BFFD-8F7844DC44BE}"/>
                </a:ext>
              </a:extLst>
            </p:cNvPr>
            <p:cNvSpPr txBox="1"/>
            <p:nvPr/>
          </p:nvSpPr>
          <p:spPr>
            <a:xfrm>
              <a:off x="2993233" y="2791371"/>
              <a:ext cx="39760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/>
                <a:t>표 스타일</a:t>
              </a: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8D2C0CC9-3EDC-4009-A45A-5F59689893EF}"/>
                </a:ext>
              </a:extLst>
            </p:cNvPr>
            <p:cNvCxnSpPr/>
            <p:nvPr/>
          </p:nvCxnSpPr>
          <p:spPr>
            <a:xfrm>
              <a:off x="2959269" y="3220152"/>
              <a:ext cx="3333749" cy="0"/>
            </a:xfrm>
            <a:prstGeom prst="line">
              <a:avLst/>
            </a:prstGeom>
            <a:ln w="285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3525724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EB6D438C-A184-447B-ACCE-00753F422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글꼴 관련 스타일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A3A12DD0-A260-43A3-A8E1-AC1058C3A40B}"/>
              </a:ext>
            </a:extLst>
          </p:cNvPr>
          <p:cNvCxnSpPr/>
          <p:nvPr/>
        </p:nvCxnSpPr>
        <p:spPr>
          <a:xfrm>
            <a:off x="6096000" y="872455"/>
            <a:ext cx="0" cy="57464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0BD87596-654B-4108-BFE7-4A7DC28585AB}"/>
              </a:ext>
            </a:extLst>
          </p:cNvPr>
          <p:cNvSpPr txBox="1"/>
          <p:nvPr/>
        </p:nvSpPr>
        <p:spPr>
          <a:xfrm>
            <a:off x="511728" y="1065402"/>
            <a:ext cx="23992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/>
              <a:t>font-family </a:t>
            </a:r>
            <a:r>
              <a:rPr lang="ko-KR" altLang="en-US" sz="1600" b="1"/>
              <a:t>속성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A91D5F-50BA-4E0C-B0D9-A5E2664B9669}"/>
              </a:ext>
            </a:extLst>
          </p:cNvPr>
          <p:cNvSpPr txBox="1"/>
          <p:nvPr/>
        </p:nvSpPr>
        <p:spPr>
          <a:xfrm>
            <a:off x="645952" y="1921734"/>
            <a:ext cx="5058563" cy="19956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/>
              <a:t>웹 문서에서 사용할 글꼴 </a:t>
            </a:r>
            <a:r>
              <a:rPr lang="ko-KR" altLang="en-US" sz="1200"/>
              <a:t>지정</a:t>
            </a:r>
            <a:endParaRPr lang="en-US" altLang="ko-KR" sz="12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/>
              <a:t>&lt;body&gt; 태그를 비롯해 &lt;p&gt; 태그나 &lt;h</a:t>
            </a:r>
            <a:r>
              <a:rPr lang="en-US" altLang="ko-KR" sz="1200" i="1"/>
              <a:t>n&gt;</a:t>
            </a:r>
            <a:r>
              <a:rPr lang="en-US" altLang="ko-KR" sz="1200"/>
              <a:t> 태그처럼 텍스트를 사용하는 요소들에서 사용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211D1E"/>
                </a:solidFill>
                <a:latin typeface="TDc_SSiMyungJo 120"/>
              </a:rPr>
              <a:t>지정한 글꼴이 없을 경우에 대비해 두 번째</a:t>
            </a:r>
            <a:r>
              <a:rPr lang="en-US" altLang="ko-KR" sz="1200">
                <a:solidFill>
                  <a:srgbClr val="211D1E"/>
                </a:solidFill>
                <a:latin typeface="TDc_SSiMyungJo 120"/>
              </a:rPr>
              <a:t>, </a:t>
            </a:r>
            <a:r>
              <a:rPr lang="ko-KR" altLang="en-US" sz="1200">
                <a:solidFill>
                  <a:srgbClr val="211D1E"/>
                </a:solidFill>
                <a:latin typeface="TDc_SSiMyungJo 120"/>
              </a:rPr>
              <a:t>세 번째  글꼴까지 지정</a:t>
            </a:r>
            <a:r>
              <a:rPr lang="en-US" altLang="ko-KR" sz="1200">
                <a:solidFill>
                  <a:srgbClr val="211D1E"/>
                </a:solidFill>
                <a:latin typeface="TDc_SSiMyungJo 120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211D1E"/>
                </a:solidFill>
                <a:latin typeface="TDc_SSiMyungJo 120"/>
              </a:rPr>
              <a:t>둘 이상의 글꼴 이름을 지정할 때는 쉼표</a:t>
            </a:r>
            <a:r>
              <a:rPr lang="en-US" altLang="ko-KR" sz="1200">
                <a:solidFill>
                  <a:srgbClr val="57585A"/>
                </a:solidFill>
                <a:latin typeface="TDc_SSiMyungJo 120"/>
              </a:rPr>
              <a:t>(,)</a:t>
            </a:r>
            <a:r>
              <a:rPr lang="ko-KR" altLang="en-US" sz="1200">
                <a:solidFill>
                  <a:srgbClr val="211D1E"/>
                </a:solidFill>
                <a:latin typeface="TDc_SSiMyungJo 120"/>
              </a:rPr>
              <a:t>로 글꼴 구분</a:t>
            </a:r>
            <a:endParaRPr lang="en-US" altLang="ko-KR" sz="1200">
              <a:solidFill>
                <a:srgbClr val="211D1E"/>
              </a:solidFill>
              <a:latin typeface="TDc_SSiMyungJo 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/>
              <a:t>&lt;body&gt; </a:t>
            </a:r>
            <a:r>
              <a:rPr lang="ko-KR" altLang="en-US" sz="1200"/>
              <a:t>태그 스타일에서 한 번 정의하면 문서 전체에 적용되고 문서 안의 모든 자식 요소에 계속 같은 글꼴이 사용됨</a:t>
            </a:r>
            <a:r>
              <a:rPr lang="en-US" altLang="ko-KR" sz="1200"/>
              <a:t>.</a:t>
            </a:r>
            <a:endParaRPr lang="ko-KR" altLang="en-US" sz="120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20A897B-C92C-4961-93FD-72C552335E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182" y="1536420"/>
            <a:ext cx="3668257" cy="22737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9CC8738-960A-4309-8498-9A5AF3E14E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182" y="4311195"/>
            <a:ext cx="2678361" cy="48210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47C0877-45D9-47A9-B3F4-15309CB9AF6A}"/>
              </a:ext>
            </a:extLst>
          </p:cNvPr>
          <p:cNvSpPr txBox="1"/>
          <p:nvPr/>
        </p:nvSpPr>
        <p:spPr>
          <a:xfrm>
            <a:off x="6742235" y="1176658"/>
            <a:ext cx="23992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/>
              <a:t>font-size </a:t>
            </a:r>
            <a:r>
              <a:rPr lang="ko-KR" altLang="en-US" sz="1600" b="1"/>
              <a:t>속성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5456CB04-EE6A-4F86-91B7-D330F3CAAD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1013" y="1681813"/>
            <a:ext cx="3477543" cy="410393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2D0BAC43-35F6-4966-9CBC-8AD159006E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1013" y="2187336"/>
            <a:ext cx="3150927" cy="941758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B59BEA8-BD57-4FE8-AA35-C7A184036C6D}"/>
              </a:ext>
            </a:extLst>
          </p:cNvPr>
          <p:cNvSpPr txBox="1"/>
          <p:nvPr/>
        </p:nvSpPr>
        <p:spPr>
          <a:xfrm>
            <a:off x="6851013" y="3658448"/>
            <a:ext cx="41385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/>
              <a:t>키워드를 사용해 글자 크기 지정하기</a:t>
            </a:r>
            <a:endParaRPr lang="en-US" altLang="ko-KR" sz="1200" b="1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D35C483-ABF2-4477-956C-9AC7DE058A65}"/>
              </a:ext>
            </a:extLst>
          </p:cNvPr>
          <p:cNvSpPr txBox="1"/>
          <p:nvPr/>
        </p:nvSpPr>
        <p:spPr>
          <a:xfrm>
            <a:off x="6851013" y="4754430"/>
            <a:ext cx="41385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/>
              <a:t>단위를 사용해 글자 크기 지정하기</a:t>
            </a:r>
            <a:endParaRPr lang="en-US" altLang="ko-KR" sz="1200" b="1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7F02B12A-52C0-441D-B1DF-936248E962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10997" y="4032087"/>
            <a:ext cx="4078578" cy="290698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85847422-B4B1-4A05-B302-49400F328A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95337" y="5074252"/>
            <a:ext cx="4492299" cy="1329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01600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글꼴 관련 스타일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09763" y="3818909"/>
            <a:ext cx="23992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/>
              <a:t>font-weight </a:t>
            </a:r>
            <a:r>
              <a:rPr lang="ko-KR" altLang="en-US" sz="1600" b="1"/>
              <a:t>속성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48505" y="436227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709763" y="4278688"/>
            <a:ext cx="4938037" cy="3391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211D1E"/>
                </a:solidFill>
                <a:latin typeface="TDc_SSiMyungJo 120"/>
              </a:rPr>
              <a:t>글자 굵기를 조절하는 속성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64C50F9-3EC5-4D6E-9EC1-B43F4D3E019F}"/>
              </a:ext>
            </a:extLst>
          </p:cNvPr>
          <p:cNvSpPr txBox="1"/>
          <p:nvPr/>
        </p:nvSpPr>
        <p:spPr>
          <a:xfrm>
            <a:off x="629174" y="1218322"/>
            <a:ext cx="23992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/>
              <a:t>font-style </a:t>
            </a:r>
            <a:r>
              <a:rPr lang="ko-KR" altLang="en-US" sz="1600" b="1"/>
              <a:t>속성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5DFA9F3-3D36-4987-B966-F25638152A2D}"/>
              </a:ext>
            </a:extLst>
          </p:cNvPr>
          <p:cNvSpPr/>
          <p:nvPr/>
        </p:nvSpPr>
        <p:spPr>
          <a:xfrm>
            <a:off x="629174" y="1652934"/>
            <a:ext cx="4938037" cy="3391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211D1E"/>
                </a:solidFill>
                <a:latin typeface="TDc_SSiMyungJo 120"/>
              </a:rPr>
              <a:t>글자를</a:t>
            </a:r>
            <a:r>
              <a:rPr lang="en-US" altLang="ko-KR" sz="1200">
                <a:solidFill>
                  <a:srgbClr val="211D1E"/>
                </a:solidFill>
                <a:latin typeface="TDc_SSiMyungJo 120"/>
              </a:rPr>
              <a:t> </a:t>
            </a:r>
            <a:r>
              <a:rPr lang="ko-KR" altLang="en-US" sz="1200">
                <a:solidFill>
                  <a:srgbClr val="211D1E"/>
                </a:solidFill>
                <a:latin typeface="TDc_SSiMyungJo 120"/>
              </a:rPr>
              <a:t>이탤릭체로 표시하는 속성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C5A2918-186A-4061-A43A-AA6F9D32FC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174" y="2105853"/>
            <a:ext cx="3936359" cy="134905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9B678F9-E310-468B-A24D-C63F6016BD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174" y="4739107"/>
            <a:ext cx="4186775" cy="163652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7E44E7D-FA82-40A6-BFAE-1DF3D0C8E5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1096" y="1218322"/>
            <a:ext cx="5601141" cy="5269432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16F7FB36-22B1-404F-8A60-4580B91F3A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48970" y="3988186"/>
            <a:ext cx="2743030" cy="1450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48932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웹 폰트 사용하기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48505" y="436227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64C50F9-3EC5-4D6E-9EC1-B43F4D3E019F}"/>
              </a:ext>
            </a:extLst>
          </p:cNvPr>
          <p:cNvSpPr txBox="1"/>
          <p:nvPr/>
        </p:nvSpPr>
        <p:spPr>
          <a:xfrm>
            <a:off x="629174" y="1218322"/>
            <a:ext cx="23992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/>
              <a:t>웹 폰트란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ADA9637-19DF-4C9F-93CE-15BD035021A6}"/>
              </a:ext>
            </a:extLst>
          </p:cNvPr>
          <p:cNvSpPr/>
          <p:nvPr/>
        </p:nvSpPr>
        <p:spPr>
          <a:xfrm>
            <a:off x="607087" y="1596080"/>
            <a:ext cx="11003276" cy="8876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211D1E"/>
                </a:solidFill>
                <a:latin typeface="TDc_SSiMyungJo 120"/>
              </a:rPr>
              <a:t>웹 문서 안에 글꼴 정보도 함께 저장했다가 사용자가 웹 문서에 접속하면 글꼴을 사용자 시스템으로 다운로드시켜 사용하는 글꼴</a:t>
            </a:r>
            <a:r>
              <a:rPr lang="en-US" altLang="ko-KR" sz="1200">
                <a:solidFill>
                  <a:srgbClr val="211D1E"/>
                </a:solidFill>
                <a:latin typeface="TDc_SSiMyungJo 120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211D1E"/>
                </a:solidFill>
                <a:latin typeface="TDc_SSiMyungJo 120"/>
              </a:rPr>
              <a:t>사용자 시스템에 없는 글꼴이더라도 웹 제작자가 의도한 대로 텍스트를 표시할 수 있다</a:t>
            </a:r>
            <a:r>
              <a:rPr lang="en-US" altLang="ko-KR" sz="1200">
                <a:solidFill>
                  <a:srgbClr val="211D1E"/>
                </a:solidFill>
                <a:latin typeface="TDc_SSiMyungJo 120"/>
              </a:rPr>
              <a:t>.</a:t>
            </a:r>
            <a:r>
              <a:rPr lang="ko-KR" altLang="en-US" sz="1200">
                <a:solidFill>
                  <a:srgbClr val="211D1E"/>
                </a:solidFill>
                <a:latin typeface="TDc_SSiMyungJo 120"/>
              </a:rPr>
              <a:t> </a:t>
            </a:r>
            <a:endParaRPr lang="en-US" altLang="ko-KR" sz="1200">
              <a:solidFill>
                <a:srgbClr val="211D1E"/>
              </a:solidFill>
              <a:latin typeface="TDc_SSiMyungJo 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211D1E"/>
                </a:solidFill>
                <a:latin typeface="TDc_SSiMyungJo 120"/>
              </a:rPr>
              <a:t>@font-face </a:t>
            </a:r>
            <a:r>
              <a:rPr lang="ko-KR" altLang="en-US" sz="1200">
                <a:solidFill>
                  <a:srgbClr val="211D1E"/>
                </a:solidFill>
                <a:latin typeface="TDc_SSiMyungJo 120"/>
              </a:rPr>
              <a:t>속성 사용</a:t>
            </a:r>
            <a:endParaRPr lang="ko-KR" altLang="en-US" sz="12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4B7B1CA-5B2E-44BD-B460-B1C60C472EFD}"/>
              </a:ext>
            </a:extLst>
          </p:cNvPr>
          <p:cNvSpPr txBox="1"/>
          <p:nvPr/>
        </p:nvSpPr>
        <p:spPr>
          <a:xfrm>
            <a:off x="607087" y="3067637"/>
            <a:ext cx="51005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/>
              <a:t>직접 웹 폰트 업로드해 사용하기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992C210-D74F-4ABC-AE79-DFCE99F61FBB}"/>
              </a:ext>
            </a:extLst>
          </p:cNvPr>
          <p:cNvSpPr/>
          <p:nvPr/>
        </p:nvSpPr>
        <p:spPr>
          <a:xfrm>
            <a:off x="542630" y="3492073"/>
            <a:ext cx="4532710" cy="22781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>
                <a:solidFill>
                  <a:srgbClr val="211D1E"/>
                </a:solidFill>
                <a:latin typeface="TDc_SSiMyungJo 120"/>
              </a:rPr>
              <a:t>웹 폰트 파일 준비</a:t>
            </a:r>
            <a:r>
              <a:rPr lang="en-US" altLang="ko-KR" sz="1200">
                <a:solidFill>
                  <a:srgbClr val="211D1E"/>
                </a:solidFill>
                <a:latin typeface="TDc_SSiMyungJo 120"/>
              </a:rPr>
              <a:t/>
            </a:r>
            <a:br>
              <a:rPr lang="en-US" altLang="ko-KR" sz="1200">
                <a:solidFill>
                  <a:srgbClr val="211D1E"/>
                </a:solidFill>
                <a:latin typeface="TDc_SSiMyungJo 120"/>
              </a:rPr>
            </a:br>
            <a:r>
              <a:rPr lang="en-US" altLang="ko-KR" sz="1200">
                <a:solidFill>
                  <a:srgbClr val="211D1E"/>
                </a:solidFill>
                <a:latin typeface="TDc_SSiMyungJo 120"/>
              </a:rPr>
              <a:t>- eot </a:t>
            </a:r>
            <a:r>
              <a:rPr lang="ko-KR" altLang="en-US" sz="1200">
                <a:solidFill>
                  <a:srgbClr val="211D1E"/>
                </a:solidFill>
                <a:latin typeface="TDc_SSiMyungJo 120"/>
              </a:rPr>
              <a:t>파일</a:t>
            </a:r>
            <a:r>
              <a:rPr lang="en-US" altLang="ko-KR" sz="1200">
                <a:solidFill>
                  <a:srgbClr val="211D1E"/>
                </a:solidFill>
                <a:latin typeface="TDc_SSiMyungJo 120"/>
              </a:rPr>
              <a:t>, woff</a:t>
            </a:r>
            <a:r>
              <a:rPr lang="ko-KR" altLang="en-US" sz="1200">
                <a:solidFill>
                  <a:srgbClr val="211D1E"/>
                </a:solidFill>
                <a:latin typeface="TDc_SSiMyungJo 120"/>
              </a:rPr>
              <a:t> 파일</a:t>
            </a:r>
            <a:r>
              <a:rPr lang="en-US" altLang="ko-KR" sz="1200">
                <a:solidFill>
                  <a:srgbClr val="211D1E"/>
                </a:solidFill>
                <a:latin typeface="TDc_SSiMyungJo 120"/>
              </a:rPr>
              <a:t> </a:t>
            </a:r>
            <a:br>
              <a:rPr lang="en-US" altLang="ko-KR" sz="1200">
                <a:solidFill>
                  <a:srgbClr val="211D1E"/>
                </a:solidFill>
                <a:latin typeface="TDc_SSiMyungJo 120"/>
              </a:rPr>
            </a:br>
            <a:r>
              <a:rPr lang="en-US" altLang="ko-KR" sz="1200">
                <a:solidFill>
                  <a:srgbClr val="211D1E"/>
                </a:solidFill>
                <a:latin typeface="TDc_SSiMyungJo 120"/>
              </a:rPr>
              <a:t>- </a:t>
            </a:r>
            <a:r>
              <a:rPr lang="ko-KR" altLang="en-US" sz="1200">
                <a:solidFill>
                  <a:srgbClr val="211D1E"/>
                </a:solidFill>
                <a:latin typeface="TDc_SSiMyungJo 120"/>
              </a:rPr>
              <a:t>기존 </a:t>
            </a:r>
            <a:r>
              <a:rPr lang="en-US" altLang="ko-KR" sz="1200">
                <a:solidFill>
                  <a:srgbClr val="211D1E"/>
                </a:solidFill>
                <a:latin typeface="TDc_SSiMyungJo 120"/>
              </a:rPr>
              <a:t>ttf </a:t>
            </a:r>
            <a:r>
              <a:rPr lang="ko-KR" altLang="en-US" sz="1200">
                <a:solidFill>
                  <a:srgbClr val="211D1E"/>
                </a:solidFill>
                <a:latin typeface="TDc_SSiMyungJo 120"/>
              </a:rPr>
              <a:t>파일을 변환해서 사용할 수도 있음</a:t>
            </a:r>
            <a:endParaRPr lang="en-US" altLang="ko-KR" sz="1200">
              <a:solidFill>
                <a:srgbClr val="211D1E"/>
              </a:solidFill>
              <a:latin typeface="TDc_SSiMyungJo 12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>
                <a:solidFill>
                  <a:srgbClr val="211D1E"/>
                </a:solidFill>
                <a:latin typeface="TDc_SSiMyungJo 120"/>
              </a:rPr>
              <a:t>다운로드하기 전에 사용자 시스템에 있는지 확인 </a:t>
            </a:r>
            <a:r>
              <a:rPr lang="en-US" altLang="ko-KR" sz="1200">
                <a:solidFill>
                  <a:srgbClr val="211D1E"/>
                </a:solidFill>
                <a:latin typeface="TDc_SSiMyungJo 120"/>
              </a:rPr>
              <a:t/>
            </a:r>
            <a:br>
              <a:rPr lang="en-US" altLang="ko-KR" sz="1200">
                <a:solidFill>
                  <a:srgbClr val="211D1E"/>
                </a:solidFill>
                <a:latin typeface="TDc_SSiMyungJo 120"/>
              </a:rPr>
            </a:br>
            <a:r>
              <a:rPr lang="en-US" altLang="ko-KR" sz="1200">
                <a:solidFill>
                  <a:srgbClr val="211D1E"/>
                </a:solidFill>
                <a:latin typeface="TDc_SSiMyungJo 120"/>
              </a:rPr>
              <a:t>- local(</a:t>
            </a:r>
            <a:r>
              <a:rPr lang="ko-KR" altLang="en-US" sz="1100" i="1">
                <a:solidFill>
                  <a:srgbClr val="211D1E"/>
                </a:solidFill>
                <a:latin typeface="TDc_SSiMyungJo 120"/>
              </a:rPr>
              <a:t>글꼴이름</a:t>
            </a:r>
            <a:r>
              <a:rPr lang="en-US" altLang="ko-KR" sz="1200">
                <a:solidFill>
                  <a:srgbClr val="211D1E"/>
                </a:solidFill>
                <a:latin typeface="TDc_SSiMyungJo 120"/>
              </a:rPr>
              <a:t>)</a:t>
            </a:r>
            <a:br>
              <a:rPr lang="en-US" altLang="ko-KR" sz="1200">
                <a:solidFill>
                  <a:srgbClr val="211D1E"/>
                </a:solidFill>
                <a:latin typeface="TDc_SSiMyungJo 120"/>
              </a:rPr>
            </a:br>
            <a:r>
              <a:rPr lang="en-US" altLang="ko-KR" sz="1200">
                <a:solidFill>
                  <a:srgbClr val="211D1E"/>
                </a:solidFill>
                <a:latin typeface="TDc_SSiMyungJo 120"/>
              </a:rPr>
              <a:t>(IE8 </a:t>
            </a:r>
            <a:r>
              <a:rPr lang="ko-KR" altLang="en-US" sz="1200">
                <a:solidFill>
                  <a:srgbClr val="211D1E"/>
                </a:solidFill>
                <a:latin typeface="TDc_SSiMyungJo 120"/>
              </a:rPr>
              <a:t>이하 고려해야 하면 </a:t>
            </a:r>
            <a:r>
              <a:rPr lang="en-US" altLang="ko-KR" sz="1200">
                <a:solidFill>
                  <a:srgbClr val="211D1E"/>
                </a:solidFill>
                <a:latin typeface="TDc_SSiMyungJo 120"/>
              </a:rPr>
              <a:t>eot </a:t>
            </a:r>
            <a:r>
              <a:rPr lang="ko-KR" altLang="en-US" sz="1200">
                <a:solidFill>
                  <a:srgbClr val="211D1E"/>
                </a:solidFill>
                <a:latin typeface="TDc_SSiMyungJo 120"/>
              </a:rPr>
              <a:t>파일 선언</a:t>
            </a:r>
            <a:r>
              <a:rPr lang="en-US" altLang="ko-KR" sz="1200">
                <a:solidFill>
                  <a:srgbClr val="211D1E"/>
                </a:solidFill>
                <a:latin typeface="TDc_SSiMyungJo 120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200">
                <a:solidFill>
                  <a:srgbClr val="211D1E"/>
                </a:solidFill>
                <a:latin typeface="TDc_SSiMyungJo 120"/>
              </a:rPr>
              <a:t>woff </a:t>
            </a:r>
            <a:r>
              <a:rPr lang="ko-KR" altLang="en-US" sz="1200">
                <a:solidFill>
                  <a:srgbClr val="211D1E"/>
                </a:solidFill>
                <a:latin typeface="TDc_SSiMyungJo 120"/>
              </a:rPr>
              <a:t>파일 선언</a:t>
            </a:r>
            <a:endParaRPr lang="en-US" altLang="ko-KR" sz="1200">
              <a:solidFill>
                <a:srgbClr val="211D1E"/>
              </a:solidFill>
              <a:latin typeface="TDc_SSiMyungJo 12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>
                <a:solidFill>
                  <a:srgbClr val="211D1E"/>
                </a:solidFill>
                <a:latin typeface="TDc_SSiMyungJo 120"/>
              </a:rPr>
              <a:t>용량이 큰 </a:t>
            </a:r>
            <a:r>
              <a:rPr lang="en-US" altLang="ko-KR" sz="1200">
                <a:solidFill>
                  <a:srgbClr val="211D1E"/>
                </a:solidFill>
                <a:latin typeface="TDc_SSiMyungJo 120"/>
              </a:rPr>
              <a:t>ttf </a:t>
            </a:r>
            <a:r>
              <a:rPr lang="ko-KR" altLang="en-US" sz="1200">
                <a:solidFill>
                  <a:srgbClr val="211D1E"/>
                </a:solidFill>
                <a:latin typeface="TDc_SSiMyungJo 120"/>
              </a:rPr>
              <a:t>파일을 마지막에 선언</a:t>
            </a:r>
            <a:endParaRPr lang="ko-KR" altLang="en-US" sz="120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9053538-010E-40CC-BC4E-61CD0673BD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0609" y="2296688"/>
            <a:ext cx="5276675" cy="445132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B285107-55F5-405E-B6EF-57EE9D5DFC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0944" y="4857882"/>
            <a:ext cx="2672680" cy="1404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89804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웹 폰트 사용하기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48505" y="436227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64C50F9-3EC5-4D6E-9EC1-B43F4D3E019F}"/>
              </a:ext>
            </a:extLst>
          </p:cNvPr>
          <p:cNvSpPr txBox="1"/>
          <p:nvPr/>
        </p:nvSpPr>
        <p:spPr>
          <a:xfrm>
            <a:off x="629174" y="1218322"/>
            <a:ext cx="23992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/>
              <a:t>구글 폰트 사용하기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DF151C9-50BD-455A-BEC2-15B87957309B}"/>
              </a:ext>
            </a:extLst>
          </p:cNvPr>
          <p:cNvSpPr/>
          <p:nvPr/>
        </p:nvSpPr>
        <p:spPr>
          <a:xfrm>
            <a:off x="629174" y="1641645"/>
            <a:ext cx="4938037" cy="14471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200">
                <a:solidFill>
                  <a:srgbClr val="211D1E"/>
                </a:solidFill>
                <a:latin typeface="TDc_SSiMyungJo 120"/>
                <a:hlinkClick r:id="rId2"/>
              </a:rPr>
              <a:t>https://fonts.google.com/</a:t>
            </a:r>
            <a:r>
              <a:rPr lang="en-US" altLang="ko-KR" sz="1200">
                <a:solidFill>
                  <a:srgbClr val="211D1E"/>
                </a:solidFill>
                <a:latin typeface="TDc_SSiMyungJo 120"/>
              </a:rPr>
              <a:t> </a:t>
            </a:r>
            <a:r>
              <a:rPr lang="ko-KR" altLang="en-US" sz="1200">
                <a:solidFill>
                  <a:srgbClr val="211D1E"/>
                </a:solidFill>
                <a:latin typeface="TDc_SSiMyungJo 120"/>
              </a:rPr>
              <a:t>로</a:t>
            </a:r>
            <a:r>
              <a:rPr lang="en-US" altLang="ko-KR" sz="1200">
                <a:solidFill>
                  <a:srgbClr val="211D1E"/>
                </a:solidFill>
                <a:latin typeface="TDc_SSiMyungJo 120"/>
              </a:rPr>
              <a:t> </a:t>
            </a:r>
            <a:r>
              <a:rPr lang="ko-KR" altLang="en-US" sz="1200">
                <a:solidFill>
                  <a:srgbClr val="211D1E"/>
                </a:solidFill>
                <a:latin typeface="TDc_SSiMyungJo 120"/>
              </a:rPr>
              <a:t>접속</a:t>
            </a:r>
            <a:endParaRPr lang="en-US" altLang="ko-KR" sz="1200">
              <a:solidFill>
                <a:srgbClr val="211D1E"/>
              </a:solidFill>
              <a:latin typeface="TDc_SSiMyungJo 12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>
                <a:solidFill>
                  <a:srgbClr val="211D1E"/>
                </a:solidFill>
                <a:latin typeface="TDc_SSiMyungJo 120"/>
              </a:rPr>
              <a:t>한글 폰트 검색</a:t>
            </a:r>
            <a:endParaRPr lang="en-US" altLang="ko-KR" sz="1200">
              <a:solidFill>
                <a:srgbClr val="211D1E"/>
              </a:solidFill>
              <a:latin typeface="TDc_SSiMyungJo 12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200">
                <a:solidFill>
                  <a:srgbClr val="211D1E"/>
                </a:solidFill>
                <a:latin typeface="TDc_SSiMyungJo 120"/>
              </a:rPr>
              <a:t>Link </a:t>
            </a:r>
            <a:r>
              <a:rPr lang="ko-KR" altLang="en-US" sz="1200">
                <a:solidFill>
                  <a:srgbClr val="211D1E"/>
                </a:solidFill>
                <a:latin typeface="TDc_SSiMyungJo 120"/>
              </a:rPr>
              <a:t>항목에 있는 소스 복사 </a:t>
            </a:r>
            <a:r>
              <a:rPr lang="en-US" altLang="ko-KR" sz="1200">
                <a:solidFill>
                  <a:srgbClr val="211D1E"/>
                </a:solidFill>
                <a:latin typeface="TDc_SSiMyungJo 120"/>
              </a:rPr>
              <a:t>&amp; </a:t>
            </a:r>
            <a:r>
              <a:rPr lang="ko-KR" altLang="en-US" sz="1200">
                <a:solidFill>
                  <a:srgbClr val="211D1E"/>
                </a:solidFill>
                <a:latin typeface="TDc_SSiMyungJo 120"/>
              </a:rPr>
              <a:t>글꼴 이름 기억</a:t>
            </a:r>
            <a:endParaRPr lang="en-US" altLang="ko-KR" sz="1200">
              <a:solidFill>
                <a:srgbClr val="211D1E"/>
              </a:solidFill>
              <a:latin typeface="TDc_SSiMyungJo 12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>
                <a:solidFill>
                  <a:srgbClr val="211D1E"/>
                </a:solidFill>
                <a:latin typeface="TDc_SSiMyungJo 120"/>
              </a:rPr>
              <a:t>웹 문서의 </a:t>
            </a:r>
            <a:r>
              <a:rPr lang="en-US" altLang="ko-KR" sz="1200">
                <a:solidFill>
                  <a:srgbClr val="211D1E"/>
                </a:solidFill>
                <a:latin typeface="TDc_SSiMyungJo 120"/>
              </a:rPr>
              <a:t>&lt;style&gt; </a:t>
            </a:r>
            <a:r>
              <a:rPr lang="ko-KR" altLang="en-US" sz="1200">
                <a:solidFill>
                  <a:srgbClr val="211D1E"/>
                </a:solidFill>
                <a:latin typeface="TDc_SSiMyungJo 120"/>
              </a:rPr>
              <a:t>태그 안에 붙여넣음</a:t>
            </a:r>
            <a:endParaRPr lang="en-US" altLang="ko-KR" sz="1200">
              <a:solidFill>
                <a:srgbClr val="211D1E"/>
              </a:solidFill>
              <a:latin typeface="TDc_SSiMyungJo 12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>
                <a:solidFill>
                  <a:srgbClr val="211D1E"/>
                </a:solidFill>
                <a:latin typeface="TDc_SSiMyungJo 120"/>
              </a:rPr>
              <a:t> </a:t>
            </a:r>
            <a:r>
              <a:rPr lang="en-US" altLang="ko-KR" sz="1200">
                <a:solidFill>
                  <a:srgbClr val="211D1E"/>
                </a:solidFill>
                <a:latin typeface="TDc_SSiMyungJo 120"/>
              </a:rPr>
              <a:t>font-family </a:t>
            </a:r>
            <a:r>
              <a:rPr lang="ko-KR" altLang="en-US" sz="1200">
                <a:solidFill>
                  <a:srgbClr val="211D1E"/>
                </a:solidFill>
                <a:latin typeface="TDc_SSiMyungJo 120"/>
              </a:rPr>
              <a:t>속성에서 웹 폰트 글꼴 이름 사용</a:t>
            </a:r>
            <a:endParaRPr lang="ko-KR" altLang="en-US" sz="1200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52BA528C-3C22-4354-BF63-FD459D3A45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217" y="3523376"/>
            <a:ext cx="4151677" cy="267850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9E857189-B09F-46AD-9524-6223CED42A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5400" y="4488721"/>
            <a:ext cx="2944580" cy="1509407"/>
          </a:xfrm>
          <a:prstGeom prst="rect">
            <a:avLst/>
          </a:prstGeom>
        </p:spPr>
      </p:pic>
      <p:grpSp>
        <p:nvGrpSpPr>
          <p:cNvPr id="27" name="그룹 26">
            <a:extLst>
              <a:ext uri="{FF2B5EF4-FFF2-40B4-BE49-F238E27FC236}">
                <a16:creationId xmlns:a16="http://schemas.microsoft.com/office/drawing/2014/main" id="{9D9E29CA-3A7F-4B90-A430-58511474D8BA}"/>
              </a:ext>
            </a:extLst>
          </p:cNvPr>
          <p:cNvGrpSpPr/>
          <p:nvPr/>
        </p:nvGrpSpPr>
        <p:grpSpPr>
          <a:xfrm>
            <a:off x="3783435" y="2078918"/>
            <a:ext cx="6982485" cy="3919210"/>
            <a:chOff x="3783435" y="2078918"/>
            <a:chExt cx="6982485" cy="3919210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CA060807-0F9A-42F2-AE41-C9E61C8875C0}"/>
                </a:ext>
              </a:extLst>
            </p:cNvPr>
            <p:cNvSpPr/>
            <p:nvPr/>
          </p:nvSpPr>
          <p:spPr>
            <a:xfrm>
              <a:off x="3783435" y="4862626"/>
              <a:ext cx="1082180" cy="63216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8A50C97C-25AC-48E6-8940-C7B710B18A7E}"/>
                </a:ext>
              </a:extLst>
            </p:cNvPr>
            <p:cNvSpPr/>
            <p:nvPr/>
          </p:nvSpPr>
          <p:spPr>
            <a:xfrm>
              <a:off x="3783435" y="5662569"/>
              <a:ext cx="1082180" cy="335559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80A19998-F7EE-4085-8B93-48A8571297B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531945" y="2078918"/>
              <a:ext cx="4233975" cy="1819866"/>
            </a:xfrm>
            <a:prstGeom prst="rect">
              <a:avLst/>
            </a:prstGeom>
          </p:spPr>
        </p:pic>
        <p:cxnSp>
          <p:nvCxnSpPr>
            <p:cNvPr id="20" name="직선 화살표 연결선 19">
              <a:extLst>
                <a:ext uri="{FF2B5EF4-FFF2-40B4-BE49-F238E27FC236}">
                  <a16:creationId xmlns:a16="http://schemas.microsoft.com/office/drawing/2014/main" id="{B0C38E3B-95C6-4589-AC93-ADC4711343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53032" y="2684478"/>
              <a:ext cx="1678913" cy="21781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" name="직선 화살표 연결선 21">
              <a:extLst>
                <a:ext uri="{FF2B5EF4-FFF2-40B4-BE49-F238E27FC236}">
                  <a16:creationId xmlns:a16="http://schemas.microsoft.com/office/drawing/2014/main" id="{019C758B-A38A-4F13-AB96-2386F8B31E4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65615" y="3523376"/>
              <a:ext cx="1862312" cy="213919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1556573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텍스트 관련 스타일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48505" y="4362275"/>
            <a:ext cx="1847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sz="16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4F4595A-F8B5-441B-B2E9-F48B23806CAC}"/>
              </a:ext>
            </a:extLst>
          </p:cNvPr>
          <p:cNvSpPr txBox="1"/>
          <p:nvPr/>
        </p:nvSpPr>
        <p:spPr>
          <a:xfrm>
            <a:off x="511728" y="1065402"/>
            <a:ext cx="23992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/>
              <a:t>color </a:t>
            </a:r>
            <a:r>
              <a:rPr lang="ko-KR" altLang="en-US" sz="1400" b="1"/>
              <a:t>속성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890BB22-7351-4953-B72F-C64C45A233C0}"/>
              </a:ext>
            </a:extLst>
          </p:cNvPr>
          <p:cNvSpPr/>
          <p:nvPr/>
        </p:nvSpPr>
        <p:spPr>
          <a:xfrm>
            <a:off x="511728" y="1500014"/>
            <a:ext cx="4938037" cy="8278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rgbClr val="211D1E"/>
                </a:solidFill>
                <a:latin typeface="TDc_SSiMyungJo 120"/>
              </a:rPr>
              <a:t>글자 색 지정</a:t>
            </a:r>
            <a:endParaRPr lang="en-US" altLang="ko-KR" sz="1100">
              <a:solidFill>
                <a:srgbClr val="211D1E"/>
              </a:solidFill>
              <a:latin typeface="TDc_SSiMyungJo 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rgbClr val="211D1E"/>
                </a:solidFill>
                <a:latin typeface="TDc_SSiMyungJo 120"/>
              </a:rPr>
              <a:t>16</a:t>
            </a:r>
            <a:r>
              <a:rPr lang="ko-KR" altLang="en-US" sz="1100">
                <a:solidFill>
                  <a:srgbClr val="211D1E"/>
                </a:solidFill>
                <a:latin typeface="TDc_SSiMyungJo 120"/>
              </a:rPr>
              <a:t>진수 값이나 </a:t>
            </a:r>
            <a:r>
              <a:rPr lang="en-US" altLang="ko-KR" sz="1100">
                <a:solidFill>
                  <a:srgbClr val="211D1E"/>
                </a:solidFill>
                <a:latin typeface="TDc_SSiMyungJo 120"/>
              </a:rPr>
              <a:t>rgb </a:t>
            </a:r>
            <a:r>
              <a:rPr lang="ko-KR" altLang="en-US" sz="1100">
                <a:solidFill>
                  <a:srgbClr val="211D1E"/>
                </a:solidFill>
                <a:latin typeface="TDc_SSiMyungJo 120"/>
              </a:rPr>
              <a:t>값</a:t>
            </a:r>
            <a:r>
              <a:rPr lang="en-US" altLang="ko-KR" sz="1100">
                <a:solidFill>
                  <a:srgbClr val="211D1E"/>
                </a:solidFill>
                <a:latin typeface="TDc_SSiMyungJo 120"/>
              </a:rPr>
              <a:t>, hsl</a:t>
            </a:r>
            <a:r>
              <a:rPr lang="ko-KR" altLang="en-US" sz="1100">
                <a:solidFill>
                  <a:srgbClr val="211D1E"/>
                </a:solidFill>
                <a:latin typeface="TDc_SSiMyungJo 120"/>
              </a:rPr>
              <a:t> 값</a:t>
            </a:r>
            <a:r>
              <a:rPr lang="en-US" altLang="ko-KR" sz="1100">
                <a:solidFill>
                  <a:srgbClr val="211D1E"/>
                </a:solidFill>
                <a:latin typeface="TDc_SSiMyungJo 120"/>
              </a:rPr>
              <a:t>, </a:t>
            </a:r>
            <a:r>
              <a:rPr lang="ko-KR" altLang="en-US" sz="1100">
                <a:solidFill>
                  <a:srgbClr val="211D1E"/>
                </a:solidFill>
                <a:latin typeface="TDc_SSiMyungJo 120"/>
              </a:rPr>
              <a:t>색상</a:t>
            </a:r>
            <a:r>
              <a:rPr lang="en-US" altLang="ko-KR" sz="1100">
                <a:solidFill>
                  <a:srgbClr val="211D1E"/>
                </a:solidFill>
                <a:latin typeface="TDc_SSiMyungJo 120"/>
              </a:rPr>
              <a:t> </a:t>
            </a:r>
            <a:r>
              <a:rPr lang="ko-KR" altLang="en-US" sz="1100">
                <a:solidFill>
                  <a:srgbClr val="211D1E"/>
                </a:solidFill>
                <a:latin typeface="TDc_SSiMyungJo 120"/>
              </a:rPr>
              <a:t>이름 중에서 사용</a:t>
            </a:r>
            <a:endParaRPr lang="en-US" altLang="ko-KR" sz="1100">
              <a:solidFill>
                <a:srgbClr val="211D1E"/>
              </a:solidFill>
              <a:latin typeface="TDc_SSiMyungJo 120"/>
            </a:endParaRPr>
          </a:p>
          <a:p>
            <a:pPr>
              <a:lnSpc>
                <a:spcPct val="150000"/>
              </a:lnSpc>
            </a:pPr>
            <a:endParaRPr lang="ko-KR" altLang="en-US" sz="1100">
              <a:solidFill>
                <a:srgbClr val="211D1E"/>
              </a:solidFill>
              <a:latin typeface="TDc_SSiMyungJo 120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4303210-2DF7-493D-BB0E-F880BB704AC3}"/>
              </a:ext>
            </a:extLst>
          </p:cNvPr>
          <p:cNvGrpSpPr/>
          <p:nvPr/>
        </p:nvGrpSpPr>
        <p:grpSpPr>
          <a:xfrm>
            <a:off x="6440127" y="4157427"/>
            <a:ext cx="4890782" cy="2114026"/>
            <a:chOff x="494950" y="3825380"/>
            <a:chExt cx="4890782" cy="2114026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71D0E0EB-4E19-4BA8-A859-61CAC2C7C624}"/>
                </a:ext>
              </a:extLst>
            </p:cNvPr>
            <p:cNvSpPr/>
            <p:nvPr/>
          </p:nvSpPr>
          <p:spPr>
            <a:xfrm>
              <a:off x="494950" y="4010045"/>
              <a:ext cx="4890782" cy="192936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29A0551-ECD4-40F5-B330-A2742ADA14B5}"/>
                </a:ext>
              </a:extLst>
            </p:cNvPr>
            <p:cNvSpPr txBox="1"/>
            <p:nvPr/>
          </p:nvSpPr>
          <p:spPr>
            <a:xfrm>
              <a:off x="612397" y="3825380"/>
              <a:ext cx="1375794" cy="27699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200" b="1"/>
                <a:t>rgb/rgba</a:t>
              </a:r>
              <a:r>
                <a:rPr lang="ko-KR" altLang="en-US" sz="1200" b="1"/>
                <a:t> 표기법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9E46717-35DC-4BE1-8F41-89CE598C7D7D}"/>
                </a:ext>
              </a:extLst>
            </p:cNvPr>
            <p:cNvSpPr txBox="1"/>
            <p:nvPr/>
          </p:nvSpPr>
          <p:spPr>
            <a:xfrm>
              <a:off x="701878" y="4207092"/>
              <a:ext cx="4599963" cy="16085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en-US" altLang="ko-KR" sz="1100"/>
                <a:t>color:rgb(255,0,0)</a:t>
              </a:r>
              <a:r>
                <a:rPr lang="ko-KR" altLang="en-US" sz="1100"/>
                <a:t>처럼 세 자리의 숫자로 표시</a:t>
              </a:r>
              <a:r>
                <a:rPr lang="en-US" altLang="ko-KR" sz="1100"/>
                <a:t>. </a:t>
              </a:r>
            </a:p>
            <a:p>
              <a:pPr marL="285750" indent="-2857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ko-KR" altLang="en-US" sz="1100"/>
                <a:t>앞의 숫자부터 빨강</a:t>
              </a:r>
              <a:r>
                <a:rPr lang="en-US" altLang="ko-KR" sz="1100"/>
                <a:t>, </a:t>
              </a:r>
              <a:r>
                <a:rPr lang="ko-KR" altLang="en-US" sz="1100"/>
                <a:t>초록</a:t>
              </a:r>
              <a:r>
                <a:rPr lang="en-US" altLang="ko-KR" sz="1100"/>
                <a:t>, </a:t>
              </a:r>
              <a:r>
                <a:rPr lang="ko-KR" altLang="en-US" sz="1100"/>
                <a:t>파랑의 양</a:t>
              </a:r>
              <a:r>
                <a:rPr lang="en-US" altLang="ko-KR" sz="1100"/>
                <a:t>. </a:t>
              </a:r>
            </a:p>
            <a:p>
              <a:pPr marL="285750" indent="-2857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ko-KR" altLang="en-US" sz="1100"/>
                <a:t>하나도 섞이지 않았을 때는 </a:t>
              </a:r>
              <a:r>
                <a:rPr lang="en-US" altLang="ko-KR" sz="1100"/>
                <a:t>0, </a:t>
              </a:r>
              <a:r>
                <a:rPr lang="ko-KR" altLang="en-US" sz="1100"/>
                <a:t>가득 섞였을 때는 </a:t>
              </a:r>
              <a:r>
                <a:rPr lang="en-US" altLang="ko-KR" sz="1100"/>
                <a:t>255</a:t>
              </a:r>
              <a:endParaRPr lang="ko-KR" altLang="en-US" sz="1100"/>
            </a:p>
            <a:p>
              <a:pPr marL="285750" indent="-2857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ko-KR" altLang="en-US" sz="1100"/>
                <a:t>투명도를 조절할 때는 마지막에 알파값 추가 </a:t>
              </a:r>
              <a:r>
                <a:rPr lang="en-US" altLang="ko-KR" sz="1100"/>
                <a:t/>
              </a:r>
              <a:br>
                <a:rPr lang="en-US" altLang="ko-KR" sz="1100"/>
              </a:br>
              <a:r>
                <a:rPr lang="ko-KR" altLang="en-US" sz="1100"/>
                <a:t>예</a:t>
              </a:r>
              <a:r>
                <a:rPr lang="en-US" altLang="ko-KR" sz="1100"/>
                <a:t>) color:rgba(255,0,0,.3) </a:t>
              </a:r>
              <a:endParaRPr lang="ko-KR" altLang="en-US" sz="1100"/>
            </a:p>
            <a:p>
              <a:pPr marL="285750" indent="-2857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ko-KR" altLang="en-US" sz="1100"/>
                <a:t>알파값은 불투명도를 나타내는 값으로 </a:t>
              </a:r>
              <a:r>
                <a:rPr lang="en-US" altLang="ko-KR" sz="1100"/>
                <a:t>0~1 </a:t>
              </a:r>
              <a:r>
                <a:rPr lang="ko-KR" altLang="en-US" sz="1100"/>
                <a:t>값 중에서 사용</a:t>
              </a:r>
              <a:r>
                <a:rPr lang="en-US" altLang="ko-KR" sz="1100"/>
                <a:t/>
              </a:r>
              <a:br>
                <a:rPr lang="en-US" altLang="ko-KR" sz="1100"/>
              </a:br>
              <a:r>
                <a:rPr lang="en-US" altLang="ko-KR" sz="1100"/>
                <a:t>(1</a:t>
              </a:r>
              <a:r>
                <a:rPr lang="ko-KR" altLang="en-US" sz="1100"/>
                <a:t>은 불투명</a:t>
              </a:r>
              <a:r>
                <a:rPr lang="en-US" altLang="ko-KR" sz="1100"/>
                <a:t>, 0</a:t>
              </a:r>
              <a:r>
                <a:rPr lang="ko-KR" altLang="en-US" sz="1100"/>
                <a:t>은 완전 투명</a:t>
              </a:r>
              <a:r>
                <a:rPr lang="en-US" altLang="ko-KR" sz="1100"/>
                <a:t>)</a:t>
              </a: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0FD96CA9-F483-422E-B78E-D9472E4DF44B}"/>
              </a:ext>
            </a:extLst>
          </p:cNvPr>
          <p:cNvGrpSpPr/>
          <p:nvPr/>
        </p:nvGrpSpPr>
        <p:grpSpPr>
          <a:xfrm>
            <a:off x="707652" y="4181107"/>
            <a:ext cx="5081111" cy="2097247"/>
            <a:chOff x="6378430" y="1107347"/>
            <a:chExt cx="4896374" cy="2097247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A89D1B4A-9CD1-4B91-9A2A-0C01A6CB0E70}"/>
                </a:ext>
              </a:extLst>
            </p:cNvPr>
            <p:cNvSpPr/>
            <p:nvPr/>
          </p:nvSpPr>
          <p:spPr>
            <a:xfrm>
              <a:off x="6378430" y="1308683"/>
              <a:ext cx="4762150" cy="189591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7D158E7-5907-4BF8-A235-A6C8A726246C}"/>
                </a:ext>
              </a:extLst>
            </p:cNvPr>
            <p:cNvSpPr txBox="1"/>
            <p:nvPr/>
          </p:nvSpPr>
          <p:spPr>
            <a:xfrm>
              <a:off x="6512654" y="1107347"/>
              <a:ext cx="1364608" cy="27699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200" b="1"/>
                <a:t>hsl/hsla </a:t>
              </a:r>
              <a:r>
                <a:rPr lang="ko-KR" altLang="en-US" sz="1200" b="1"/>
                <a:t>표기법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D88C202-0D7F-4927-AF2C-6243B1D6E03D}"/>
                </a:ext>
              </a:extLst>
            </p:cNvPr>
            <p:cNvSpPr txBox="1"/>
            <p:nvPr/>
          </p:nvSpPr>
          <p:spPr>
            <a:xfrm>
              <a:off x="6512654" y="1452776"/>
              <a:ext cx="4762150" cy="1583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100"/>
                <a:t>color:hsl(240, 100%, 50%) </a:t>
              </a:r>
              <a:r>
                <a:rPr lang="ko-KR" altLang="en-US" sz="1100"/>
                <a:t>처럼 세 자리의 숫자로 표시</a:t>
              </a:r>
              <a:r>
                <a:rPr lang="en-US" altLang="ko-KR" sz="1100"/>
                <a:t>. 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100"/>
                <a:t>앞의 숫자부터 색상</a:t>
              </a:r>
              <a:r>
                <a:rPr lang="en-US" altLang="ko-KR" sz="1100"/>
                <a:t>(hue), </a:t>
              </a:r>
              <a:r>
                <a:rPr lang="ko-KR" altLang="en-US" sz="1100"/>
                <a:t>채도</a:t>
              </a:r>
              <a:r>
                <a:rPr lang="en-US" altLang="ko-KR" sz="1100"/>
                <a:t>(saturation), </a:t>
              </a:r>
              <a:r>
                <a:rPr lang="ko-KR" altLang="en-US" sz="1100"/>
                <a:t>밝기</a:t>
              </a:r>
              <a:r>
                <a:rPr lang="en-US" altLang="ko-KR" sz="1100"/>
                <a:t>(light)</a:t>
              </a:r>
              <a:r>
                <a:rPr lang="ko-KR" altLang="en-US" sz="1100"/>
                <a:t>의 양</a:t>
              </a:r>
              <a:r>
                <a:rPr lang="en-US" altLang="ko-KR" sz="1100"/>
                <a:t>.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100"/>
                <a:t>투명도를 조절할 때는 마지막에 알파값 추가 </a:t>
              </a:r>
              <a:r>
                <a:rPr lang="en-US" altLang="ko-KR" sz="1100"/>
                <a:t/>
              </a:r>
              <a:br>
                <a:rPr lang="en-US" altLang="ko-KR" sz="1100"/>
              </a:br>
              <a:r>
                <a:rPr lang="ko-KR" altLang="en-US" sz="1100"/>
                <a:t>예</a:t>
              </a:r>
              <a:r>
                <a:rPr lang="en-US" altLang="ko-KR" sz="1100"/>
                <a:t>) hsla(240,100%,50%,0.3)</a:t>
              </a:r>
              <a:endParaRPr lang="ko-KR" altLang="en-US" sz="1100"/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100"/>
                <a:t>알파값은 불투명도를 나타내는 값으로 </a:t>
              </a:r>
              <a:r>
                <a:rPr lang="en-US" altLang="ko-KR" sz="1100"/>
                <a:t>0~1 </a:t>
              </a:r>
              <a:r>
                <a:rPr lang="ko-KR" altLang="en-US" sz="1100"/>
                <a:t>값 중에서 사용</a:t>
              </a:r>
              <a:r>
                <a:rPr lang="en-US" altLang="ko-KR" sz="1100"/>
                <a:t/>
              </a:r>
              <a:br>
                <a:rPr lang="en-US" altLang="ko-KR" sz="1100"/>
              </a:br>
              <a:r>
                <a:rPr lang="en-US" altLang="ko-KR" sz="1100"/>
                <a:t>(1</a:t>
              </a:r>
              <a:r>
                <a:rPr lang="ko-KR" altLang="en-US" sz="1100"/>
                <a:t>은 불투명</a:t>
              </a:r>
              <a:r>
                <a:rPr lang="en-US" altLang="ko-KR" sz="1100"/>
                <a:t>, 0</a:t>
              </a:r>
              <a:r>
                <a:rPr lang="ko-KR" altLang="en-US" sz="1100"/>
                <a:t>은 완전 투명</a:t>
              </a:r>
              <a:r>
                <a:rPr lang="en-US" altLang="ko-KR" sz="1100"/>
                <a:t>)</a:t>
              </a:r>
              <a:endParaRPr lang="ko-KR" altLang="en-US" sz="1100">
                <a:solidFill>
                  <a:srgbClr val="0070C0"/>
                </a:solidFill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A2BDC31C-F33A-434A-8767-F7C130CEA9DE}"/>
              </a:ext>
            </a:extLst>
          </p:cNvPr>
          <p:cNvGrpSpPr/>
          <p:nvPr/>
        </p:nvGrpSpPr>
        <p:grpSpPr>
          <a:xfrm>
            <a:off x="6440126" y="1782764"/>
            <a:ext cx="4884871" cy="2097247"/>
            <a:chOff x="494950" y="1107347"/>
            <a:chExt cx="4479722" cy="2097247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2E2612E7-E49F-4B94-B529-1818009F2523}"/>
                </a:ext>
              </a:extLst>
            </p:cNvPr>
            <p:cNvSpPr/>
            <p:nvPr/>
          </p:nvSpPr>
          <p:spPr>
            <a:xfrm>
              <a:off x="494950" y="1308683"/>
              <a:ext cx="4479722" cy="189591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D725DAF-1EE5-4649-AAB3-0BA4E24B4DEA}"/>
                </a:ext>
              </a:extLst>
            </p:cNvPr>
            <p:cNvSpPr txBox="1"/>
            <p:nvPr/>
          </p:nvSpPr>
          <p:spPr>
            <a:xfrm>
              <a:off x="746619" y="1635853"/>
              <a:ext cx="4130001" cy="1389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en-US" altLang="ko-KR" sz="1100"/>
                <a:t>#ffffff </a:t>
              </a:r>
              <a:r>
                <a:rPr lang="ko-KR" altLang="en-US" sz="1100"/>
                <a:t>처럼 </a:t>
              </a:r>
              <a:r>
                <a:rPr lang="en-US" altLang="ko-KR" sz="1100"/>
                <a:t>#</a:t>
              </a:r>
              <a:r>
                <a:rPr lang="ko-KR" altLang="en-US" sz="1100"/>
                <a:t>과 함께 </a:t>
              </a:r>
              <a:r>
                <a:rPr lang="en-US" altLang="ko-KR" sz="1100"/>
                <a:t>6</a:t>
              </a:r>
              <a:r>
                <a:rPr lang="ko-KR" altLang="en-US" sz="1100"/>
                <a:t>자리의 </a:t>
              </a:r>
              <a:r>
                <a:rPr lang="en-US" altLang="ko-KR" sz="1100"/>
                <a:t>16</a:t>
              </a:r>
              <a:r>
                <a:rPr lang="ko-KR" altLang="en-US" sz="1100"/>
                <a:t>진수로 표시</a:t>
              </a:r>
              <a:r>
                <a:rPr lang="en-US" altLang="ko-KR" sz="1100"/>
                <a:t>. </a:t>
              </a:r>
            </a:p>
            <a:p>
              <a:pPr marL="285750" indent="-2857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ko-KR" altLang="en-US" sz="1100"/>
                <a:t>앞에서부터 두자리씩 묶어 빨강</a:t>
              </a:r>
              <a:r>
                <a:rPr lang="en-US" altLang="ko-KR" sz="1100"/>
                <a:t>, </a:t>
              </a:r>
              <a:r>
                <a:rPr lang="ko-KR" altLang="en-US" sz="1100"/>
                <a:t>초록</a:t>
              </a:r>
              <a:r>
                <a:rPr lang="en-US" altLang="ko-KR" sz="1100"/>
                <a:t>, </a:t>
              </a:r>
              <a:r>
                <a:rPr lang="ko-KR" altLang="en-US" sz="1100"/>
                <a:t>파랑의 양</a:t>
              </a:r>
              <a:r>
                <a:rPr lang="en-US" altLang="ko-KR" sz="1100"/>
                <a:t>. </a:t>
              </a:r>
            </a:p>
            <a:p>
              <a:pPr marL="285750" indent="-2857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ko-KR" altLang="en-US" sz="1100"/>
                <a:t>하나도 섞이지 않았을 때는 </a:t>
              </a:r>
              <a:r>
                <a:rPr lang="en-US" altLang="ko-KR" sz="1100"/>
                <a:t>00, </a:t>
              </a:r>
              <a:r>
                <a:rPr lang="ko-KR" altLang="en-US" sz="1100"/>
                <a:t>가득 섞였을 때는 </a:t>
              </a:r>
              <a:r>
                <a:rPr lang="en-US" altLang="ko-KR" sz="1100"/>
                <a:t>ff</a:t>
              </a:r>
              <a:r>
                <a:rPr lang="ko-KR" altLang="en-US" sz="1100"/>
                <a:t>로 표시</a:t>
              </a:r>
              <a:r>
                <a:rPr lang="en-US" altLang="ko-KR" sz="1100"/>
                <a:t>. </a:t>
              </a:r>
            </a:p>
            <a:p>
              <a:pPr marL="285750" indent="-2857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en-US" altLang="ko-KR" sz="1100"/>
                <a:t>000000(</a:t>
              </a:r>
              <a:r>
                <a:rPr lang="ko-KR" altLang="en-US" sz="1100"/>
                <a:t>검은색</a:t>
              </a:r>
              <a:r>
                <a:rPr lang="en-US" altLang="ko-KR" sz="1100"/>
                <a:t>) ~ ffffff(</a:t>
              </a:r>
              <a:r>
                <a:rPr lang="ko-KR" altLang="en-US" sz="1100"/>
                <a:t>흰색</a:t>
              </a:r>
              <a:r>
                <a:rPr lang="en-US" altLang="ko-KR" sz="1100"/>
                <a:t>)</a:t>
              </a:r>
            </a:p>
            <a:p>
              <a:pPr marL="285750" indent="-2857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ko-KR" altLang="en-US" sz="1100"/>
                <a:t>두자리씩 중복될 경우 줄여 사용할 수 있음</a:t>
              </a:r>
              <a:r>
                <a:rPr lang="en-US" altLang="ko-KR" sz="1100"/>
                <a:t>.</a:t>
              </a:r>
              <a:br>
                <a:rPr lang="en-US" altLang="ko-KR" sz="1100"/>
              </a:br>
              <a:r>
                <a:rPr lang="ko-KR" altLang="en-US" sz="1100"/>
                <a:t>예</a:t>
              </a:r>
              <a:r>
                <a:rPr lang="en-US" altLang="ko-KR" sz="1100"/>
                <a:t>) #ffff00 </a:t>
              </a:r>
              <a:r>
                <a:rPr lang="en-US" altLang="ko-KR" sz="1100">
                  <a:sym typeface="Wingdings" panose="05000000000000000000" pitchFamily="2" charset="2"/>
                </a:rPr>
                <a:t> #ff0, #cccccc  #ccc</a:t>
              </a:r>
              <a:endParaRPr lang="ko-KR" altLang="en-US" sz="110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987791D-E568-4452-8CF7-FFB1D81AE57B}"/>
                </a:ext>
              </a:extLst>
            </p:cNvPr>
            <p:cNvSpPr txBox="1"/>
            <p:nvPr/>
          </p:nvSpPr>
          <p:spPr>
            <a:xfrm>
              <a:off x="612397" y="1107347"/>
              <a:ext cx="1251946" cy="27699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200" b="1"/>
                <a:t>16</a:t>
              </a:r>
              <a:r>
                <a:rPr lang="ko-KR" altLang="en-US" sz="1200" b="1"/>
                <a:t>진수 표기법</a:t>
              </a: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ABE099F5-DF64-4F88-936A-DD271798204C}"/>
              </a:ext>
            </a:extLst>
          </p:cNvPr>
          <p:cNvGrpSpPr/>
          <p:nvPr/>
        </p:nvGrpSpPr>
        <p:grpSpPr>
          <a:xfrm>
            <a:off x="707652" y="2354608"/>
            <a:ext cx="4627746" cy="1628448"/>
            <a:chOff x="6378430" y="3833769"/>
            <a:chExt cx="3898084" cy="1655456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0CB9ABF-782E-4456-A39A-6C5D0BEBB1DF}"/>
                </a:ext>
              </a:extLst>
            </p:cNvPr>
            <p:cNvSpPr/>
            <p:nvPr/>
          </p:nvSpPr>
          <p:spPr>
            <a:xfrm>
              <a:off x="6378430" y="4035105"/>
              <a:ext cx="3898084" cy="145412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4CCD573-CE27-42F8-8CF8-7F3C14C9C8D1}"/>
                </a:ext>
              </a:extLst>
            </p:cNvPr>
            <p:cNvSpPr txBox="1"/>
            <p:nvPr/>
          </p:nvSpPr>
          <p:spPr>
            <a:xfrm>
              <a:off x="6512654" y="3833769"/>
              <a:ext cx="1482054" cy="27699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200" b="1"/>
                <a:t>색상 이름 표기법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E919B5B-2614-4D59-A8C0-5876053DF5C3}"/>
                </a:ext>
              </a:extLst>
            </p:cNvPr>
            <p:cNvSpPr txBox="1"/>
            <p:nvPr/>
          </p:nvSpPr>
          <p:spPr>
            <a:xfrm>
              <a:off x="6512655" y="4318456"/>
              <a:ext cx="3629636" cy="10752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100"/>
                <a:t>잘 알려진 색상 이름으로 표시</a:t>
              </a:r>
              <a:r>
                <a:rPr lang="en-US" altLang="ko-KR" sz="1100"/>
                <a:t>. </a:t>
              </a:r>
              <a:r>
                <a:rPr lang="ko-KR" altLang="en-US" sz="1100"/>
                <a:t>기본 색상 </a:t>
              </a:r>
              <a:r>
                <a:rPr lang="en-US" altLang="ko-KR" sz="1100"/>
                <a:t>16</a:t>
              </a:r>
              <a:r>
                <a:rPr lang="ko-KR" altLang="en-US" sz="1100"/>
                <a:t>가지 </a:t>
              </a:r>
              <a:endParaRPr lang="en-US" altLang="ko-KR" sz="1100"/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100"/>
                <a:t>웹 안전 색상</a:t>
              </a:r>
              <a:r>
                <a:rPr lang="en-US" altLang="ko-KR" sz="1100"/>
                <a:t>(web-safe color) </a:t>
              </a:r>
            </a:p>
            <a:p>
              <a:pPr marL="742950" lvl="1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100"/>
                <a:t>모든 브라우저에서 표현할 수 있는 색상</a:t>
              </a:r>
              <a:endParaRPr lang="en-US" altLang="ko-KR" sz="1100"/>
            </a:p>
            <a:p>
              <a:pPr marL="742950" lvl="1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100"/>
                <a:t>기본 </a:t>
              </a:r>
              <a:r>
                <a:rPr lang="en-US" altLang="ko-KR" sz="1100"/>
                <a:t>16</a:t>
              </a:r>
              <a:r>
                <a:rPr lang="ko-KR" altLang="en-US" sz="1100"/>
                <a:t>가지 색상을 포함해 모두 </a:t>
              </a:r>
              <a:r>
                <a:rPr lang="en-US" altLang="ko-KR" sz="1100"/>
                <a:t>216</a:t>
              </a:r>
              <a:r>
                <a:rPr lang="ko-KR" altLang="en-US" sz="1100"/>
                <a:t>가지</a:t>
              </a:r>
              <a:r>
                <a:rPr lang="en-US" altLang="ko-KR" sz="1100"/>
                <a:t> </a:t>
              </a:r>
              <a:endParaRPr lang="ko-KR" altLang="en-US" sz="110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1105787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2E5463-EF52-4D48-A265-916CE9EED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텍스트 관련 스타일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E51AF7-8FDE-4FDA-A961-06ACBF88C30B}"/>
              </a:ext>
            </a:extLst>
          </p:cNvPr>
          <p:cNvSpPr txBox="1"/>
          <p:nvPr/>
        </p:nvSpPr>
        <p:spPr>
          <a:xfrm>
            <a:off x="511728" y="1065402"/>
            <a:ext cx="23992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/>
              <a:t>text-align </a:t>
            </a:r>
            <a:r>
              <a:rPr lang="ko-KR" altLang="en-US" sz="1400" b="1"/>
              <a:t>속성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CB471E2-C0DE-43A1-B840-172B19E88F57}"/>
              </a:ext>
            </a:extLst>
          </p:cNvPr>
          <p:cNvSpPr/>
          <p:nvPr/>
        </p:nvSpPr>
        <p:spPr>
          <a:xfrm>
            <a:off x="511728" y="1373179"/>
            <a:ext cx="4938037" cy="3391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/>
              <a:t>텍스트</a:t>
            </a:r>
            <a:r>
              <a:rPr lang="en-US" altLang="ko-KR" sz="1200"/>
              <a:t> </a:t>
            </a:r>
            <a:r>
              <a:rPr lang="ko-KR" altLang="en-US" sz="1200"/>
              <a:t>정렬 방법 지정</a:t>
            </a:r>
            <a:endParaRPr lang="ko-KR" altLang="en-US" sz="1050">
              <a:solidFill>
                <a:srgbClr val="211D1E"/>
              </a:solidFill>
              <a:latin typeface="TDc_SSiMyungJo 12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BBD82BF-2739-4F51-873B-3ADCF87D70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186" y="1826521"/>
            <a:ext cx="4295208" cy="45377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C2DDF5A-D91C-4B0B-A0AE-E80D0AA461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186" y="2461033"/>
            <a:ext cx="4076700" cy="230505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787336C-825C-4463-A205-2DAD32C9DAA8}"/>
              </a:ext>
            </a:extLst>
          </p:cNvPr>
          <p:cNvSpPr txBox="1"/>
          <p:nvPr/>
        </p:nvSpPr>
        <p:spPr>
          <a:xfrm>
            <a:off x="6391189" y="1065402"/>
            <a:ext cx="39180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/>
              <a:t>line-height </a:t>
            </a:r>
            <a:r>
              <a:rPr lang="ko-KR" altLang="en-US" sz="1600" b="1"/>
              <a:t>속성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C910F82-B0A4-498C-85B8-572E8A932FFA}"/>
              </a:ext>
            </a:extLst>
          </p:cNvPr>
          <p:cNvSpPr/>
          <p:nvPr/>
        </p:nvSpPr>
        <p:spPr>
          <a:xfrm>
            <a:off x="6391189" y="1510235"/>
            <a:ext cx="5461060" cy="19956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211D1E"/>
                </a:solidFill>
                <a:latin typeface="+mn-ea"/>
              </a:rPr>
              <a:t>문단의</a:t>
            </a:r>
            <a:r>
              <a:rPr lang="en-US" altLang="ko-KR" sz="1200">
                <a:solidFill>
                  <a:srgbClr val="211D1E"/>
                </a:solidFill>
                <a:latin typeface="+mn-ea"/>
              </a:rPr>
              <a:t> </a:t>
            </a:r>
            <a:r>
              <a:rPr lang="ko-KR" altLang="en-US" sz="1200">
                <a:solidFill>
                  <a:srgbClr val="211D1E"/>
                </a:solidFill>
                <a:latin typeface="+mn-ea"/>
              </a:rPr>
              <a:t>줄 간격 지정</a:t>
            </a:r>
            <a:endParaRPr lang="en-US" altLang="ko-KR" sz="1200">
              <a:solidFill>
                <a:srgbClr val="211D1E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211D1E"/>
                </a:solidFill>
                <a:latin typeface="+mn-ea"/>
              </a:rPr>
              <a:t>&lt;</a:t>
            </a:r>
            <a:r>
              <a:rPr lang="ko-KR" altLang="en-US" sz="1200">
                <a:solidFill>
                  <a:srgbClr val="211D1E"/>
                </a:solidFill>
                <a:latin typeface="+mn-ea"/>
              </a:rPr>
              <a:t>숫자</a:t>
            </a:r>
            <a:r>
              <a:rPr lang="en-US" altLang="ko-KR" sz="1200">
                <a:solidFill>
                  <a:srgbClr val="211D1E"/>
                </a:solidFill>
                <a:latin typeface="+mn-ea"/>
              </a:rPr>
              <a:t>&gt;</a:t>
            </a:r>
            <a:r>
              <a:rPr lang="ko-KR" altLang="en-US" sz="1200">
                <a:solidFill>
                  <a:srgbClr val="211D1E"/>
                </a:solidFill>
                <a:latin typeface="+mn-ea"/>
              </a:rPr>
              <a:t>와 </a:t>
            </a:r>
            <a:r>
              <a:rPr lang="en-US" altLang="ko-KR" sz="1200">
                <a:solidFill>
                  <a:srgbClr val="211D1E"/>
                </a:solidFill>
                <a:latin typeface="+mn-ea"/>
              </a:rPr>
              <a:t>&lt;</a:t>
            </a:r>
            <a:r>
              <a:rPr lang="ko-KR" altLang="en-US" sz="1200">
                <a:solidFill>
                  <a:srgbClr val="211D1E"/>
                </a:solidFill>
                <a:latin typeface="+mn-ea"/>
              </a:rPr>
              <a:t>백분율</a:t>
            </a:r>
            <a:r>
              <a:rPr lang="en-US" altLang="ko-KR" sz="1200">
                <a:solidFill>
                  <a:srgbClr val="211D1E"/>
                </a:solidFill>
                <a:latin typeface="+mn-ea"/>
              </a:rPr>
              <a:t>&gt;</a:t>
            </a:r>
            <a:r>
              <a:rPr lang="ko-KR" altLang="en-US" sz="1200">
                <a:solidFill>
                  <a:srgbClr val="211D1E"/>
                </a:solidFill>
                <a:latin typeface="+mn-ea"/>
              </a:rPr>
              <a:t>은 부모 요소를 기준으로 몇 배인지 지정</a:t>
            </a:r>
            <a:endParaRPr lang="en-US" altLang="ko-KR" sz="1200">
              <a:solidFill>
                <a:srgbClr val="211D1E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+mn-ea"/>
              </a:rPr>
              <a:t>보통 글자 크기의 </a:t>
            </a:r>
            <a:r>
              <a:rPr lang="en-US" altLang="ko-KR" sz="1200">
                <a:latin typeface="+mn-ea"/>
              </a:rPr>
              <a:t>1.5~2</a:t>
            </a:r>
            <a:r>
              <a:rPr lang="ko-KR" altLang="en-US" sz="1200">
                <a:latin typeface="+mn-ea"/>
              </a:rPr>
              <a:t>배 정도면 적당</a:t>
            </a:r>
            <a:endParaRPr lang="en-US" altLang="ko-KR" sz="120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+mn-ea"/>
              </a:rPr>
              <a:t>줄</a:t>
            </a:r>
            <a:r>
              <a:rPr lang="en-US" altLang="ko-KR" sz="1200">
                <a:latin typeface="+mn-ea"/>
              </a:rPr>
              <a:t> </a:t>
            </a:r>
            <a:r>
              <a:rPr lang="ko-KR" altLang="en-US" sz="1200">
                <a:latin typeface="+mn-ea"/>
              </a:rPr>
              <a:t>간격은 텍스트를 세로 정렬할 때도 유용함</a:t>
            </a:r>
            <a:br>
              <a:rPr lang="ko-KR" altLang="en-US" sz="1200">
                <a:latin typeface="+mn-ea"/>
              </a:rPr>
            </a:br>
            <a:r>
              <a:rPr lang="en-US" altLang="ko-KR" sz="1200">
                <a:latin typeface="+mn-ea"/>
                <a:sym typeface="Wingdings" panose="05000000000000000000" pitchFamily="2" charset="2"/>
              </a:rPr>
              <a:t> line-height</a:t>
            </a:r>
            <a:r>
              <a:rPr lang="ko-KR" altLang="en-US" sz="1200">
                <a:latin typeface="+mn-ea"/>
                <a:sym typeface="Wingdings" panose="05000000000000000000" pitchFamily="2" charset="2"/>
              </a:rPr>
              <a:t>의 속성 값을 영역의 </a:t>
            </a:r>
            <a:r>
              <a:rPr lang="en-US" altLang="ko-KR" sz="1200">
                <a:latin typeface="+mn-ea"/>
                <a:sym typeface="Wingdings" panose="05000000000000000000" pitchFamily="2" charset="2"/>
              </a:rPr>
              <a:t>height</a:t>
            </a:r>
            <a:r>
              <a:rPr lang="ko-KR" altLang="en-US" sz="1200">
                <a:latin typeface="+mn-ea"/>
                <a:sym typeface="Wingdings" panose="05000000000000000000" pitchFamily="2" charset="2"/>
              </a:rPr>
              <a:t>의 값과 똑같이 지정</a:t>
            </a:r>
            <a:endParaRPr lang="en-US" altLang="ko-KR" sz="120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 sz="1200">
              <a:latin typeface="+mn-ea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EC265775-73AE-435F-8B99-9A2CDBEFE8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5340" y="3429000"/>
            <a:ext cx="4669129" cy="3149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09098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2E5463-EF52-4D48-A265-916CE9EED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텍스트 관련 스타일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E51AF7-8FDE-4FDA-A961-06ACBF88C30B}"/>
              </a:ext>
            </a:extLst>
          </p:cNvPr>
          <p:cNvSpPr txBox="1"/>
          <p:nvPr/>
        </p:nvSpPr>
        <p:spPr>
          <a:xfrm>
            <a:off x="511728" y="1065402"/>
            <a:ext cx="23992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/>
              <a:t>text-decoration </a:t>
            </a:r>
            <a:r>
              <a:rPr lang="ko-KR" altLang="en-US" sz="1400" b="1"/>
              <a:t>속성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CB471E2-C0DE-43A1-B840-172B19E88F57}"/>
              </a:ext>
            </a:extLst>
          </p:cNvPr>
          <p:cNvSpPr/>
          <p:nvPr/>
        </p:nvSpPr>
        <p:spPr>
          <a:xfrm>
            <a:off x="511728" y="1373179"/>
            <a:ext cx="4938037" cy="6161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텍스트에</a:t>
            </a:r>
            <a:r>
              <a:rPr lang="en-US" altLang="ko-KR" sz="1200"/>
              <a:t> </a:t>
            </a:r>
            <a:r>
              <a:rPr lang="ko-KR" altLang="en-US" sz="1200"/>
              <a:t>밑줄을 긋거나 가로지르는 줄 표시</a:t>
            </a:r>
            <a:endParaRPr lang="en-US" altLang="ko-KR" sz="12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211D1E"/>
                </a:solidFill>
                <a:latin typeface="TDc_SSiMyungJo 120"/>
              </a:rPr>
              <a:t>텍스트 링크의 밑줄을 없앨 때도 사용</a:t>
            </a:r>
            <a:endParaRPr lang="ko-KR" altLang="en-US" sz="1050">
              <a:solidFill>
                <a:srgbClr val="211D1E"/>
              </a:solidFill>
              <a:latin typeface="TDc_SSiMyungJo 120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39479C84-70C4-4F0C-B597-FB72027B29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728" y="2230567"/>
            <a:ext cx="4261608" cy="1819379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F201A7AB-B4E1-409D-8990-7141B6C30B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9024" y="1278046"/>
            <a:ext cx="4825112" cy="2150954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35BD0113-741C-4D97-9571-936A620ADC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9024" y="3700856"/>
            <a:ext cx="3790950" cy="177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53415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2E5463-EF52-4D48-A265-916CE9EED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텍스트 관련 스타일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787336C-825C-4463-A205-2DAD32C9DAA8}"/>
              </a:ext>
            </a:extLst>
          </p:cNvPr>
          <p:cNvSpPr txBox="1"/>
          <p:nvPr/>
        </p:nvSpPr>
        <p:spPr>
          <a:xfrm>
            <a:off x="539551" y="1203373"/>
            <a:ext cx="39180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/>
              <a:t>text-shadow </a:t>
            </a:r>
            <a:r>
              <a:rPr lang="ko-KR" altLang="en-US" sz="1600" b="1"/>
              <a:t>속성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CF6FE27-680A-4837-9FA4-D1816D5BE7C1}"/>
              </a:ext>
            </a:extLst>
          </p:cNvPr>
          <p:cNvSpPr/>
          <p:nvPr/>
        </p:nvSpPr>
        <p:spPr>
          <a:xfrm>
            <a:off x="578840" y="1701387"/>
            <a:ext cx="4938037" cy="3391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/>
              <a:t>텍스트에</a:t>
            </a:r>
            <a:r>
              <a:rPr lang="en-US" altLang="ko-KR" sz="1200"/>
              <a:t> </a:t>
            </a:r>
            <a:r>
              <a:rPr lang="ko-KR" altLang="en-US" sz="1200"/>
              <a:t>그림자 효과를 추가하는 속성</a:t>
            </a:r>
            <a:endParaRPr lang="ko-KR" altLang="en-US" sz="1050">
              <a:solidFill>
                <a:srgbClr val="211D1E"/>
              </a:solidFill>
              <a:latin typeface="TDc_SSiMyungJo 12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4DC10B0-784C-4F4A-B3D9-B63A40FBE3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1" y="2249856"/>
            <a:ext cx="4552338" cy="29759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F18EAB7-B8F4-4BB9-9C76-38CAA8BAC1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1" y="2658415"/>
            <a:ext cx="4489333" cy="1817111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01370FEC-6451-4A3C-9615-EF8750FD30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9044" y="849324"/>
            <a:ext cx="4844424" cy="5435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41699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2E5463-EF52-4D48-A265-916CE9EED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텍스트 관련 스타일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E51AF7-8FDE-4FDA-A961-06ACBF88C30B}"/>
              </a:ext>
            </a:extLst>
          </p:cNvPr>
          <p:cNvSpPr txBox="1"/>
          <p:nvPr/>
        </p:nvSpPr>
        <p:spPr>
          <a:xfrm>
            <a:off x="511728" y="1065402"/>
            <a:ext cx="23992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/>
              <a:t>text-transform </a:t>
            </a:r>
            <a:r>
              <a:rPr lang="ko-KR" altLang="en-US" sz="1400" b="1"/>
              <a:t>속성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CB471E2-C0DE-43A1-B840-172B19E88F57}"/>
              </a:ext>
            </a:extLst>
          </p:cNvPr>
          <p:cNvSpPr/>
          <p:nvPr/>
        </p:nvSpPr>
        <p:spPr>
          <a:xfrm>
            <a:off x="511729" y="1373179"/>
            <a:ext cx="3724712" cy="3391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/>
              <a:t>영문 텍스트의 대문자나 소문자를 바꾸는 속성</a:t>
            </a:r>
            <a:endParaRPr lang="ko-KR" altLang="en-US" sz="1050">
              <a:solidFill>
                <a:srgbClr val="211D1E"/>
              </a:solidFill>
              <a:latin typeface="TDc_SSiMyungJo 120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7B62B9DD-8B5E-42BC-B8A7-7F6EB687DC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728" y="1828583"/>
            <a:ext cx="4255732" cy="174449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161406D-63DF-4DEB-8904-214BE6901412}"/>
              </a:ext>
            </a:extLst>
          </p:cNvPr>
          <p:cNvSpPr txBox="1"/>
          <p:nvPr/>
        </p:nvSpPr>
        <p:spPr>
          <a:xfrm>
            <a:off x="6711191" y="1065402"/>
            <a:ext cx="35904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/>
              <a:t>letter-spacing, word-spacing</a:t>
            </a:r>
            <a:r>
              <a:rPr lang="ko-KR" altLang="en-US" sz="1400" b="1"/>
              <a:t> 속성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F036551-9C6A-4639-873F-98B4EAD86EBE}"/>
              </a:ext>
            </a:extLst>
          </p:cNvPr>
          <p:cNvSpPr/>
          <p:nvPr/>
        </p:nvSpPr>
        <p:spPr>
          <a:xfrm>
            <a:off x="6711193" y="1373179"/>
            <a:ext cx="3724712" cy="3391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/>
              <a:t>글자간</a:t>
            </a:r>
            <a:r>
              <a:rPr lang="en-US" altLang="ko-KR" sz="1200"/>
              <a:t> </a:t>
            </a:r>
            <a:r>
              <a:rPr lang="ko-KR" altLang="en-US" sz="1200"/>
              <a:t>간격</a:t>
            </a:r>
            <a:r>
              <a:rPr lang="en-US" altLang="ko-KR" sz="1200"/>
              <a:t>, </a:t>
            </a:r>
            <a:r>
              <a:rPr lang="ko-KR" altLang="en-US" sz="1200"/>
              <a:t>단어간 간격</a:t>
            </a:r>
            <a:endParaRPr lang="ko-KR" altLang="en-US" sz="1050">
              <a:solidFill>
                <a:srgbClr val="211D1E"/>
              </a:solidFill>
              <a:latin typeface="TDc_SSiMyungJo 120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14B29380-6845-426D-BA73-ECAA18F159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1384" y="1828583"/>
            <a:ext cx="2547174" cy="48396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85C2C6C-0C74-446E-AA1C-E8F06B84CC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439" y="3689290"/>
            <a:ext cx="4687535" cy="2199782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2A8AB56E-7A2A-4024-BFE7-FB386D5702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69641" y="4826000"/>
            <a:ext cx="2133600" cy="1895475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487D913D-FCE2-41E0-B6EA-C168181D31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11191" y="2428755"/>
            <a:ext cx="3235092" cy="2546137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3685A0D3-C020-442B-B506-145975A64F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75127" y="4384929"/>
            <a:ext cx="2139721" cy="2199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2160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EB6D438C-A184-447B-ACCE-00753F422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HTML</a:t>
            </a:r>
            <a:r>
              <a:rPr lang="ko-KR" altLang="en-US"/>
              <a:t> 문서의 기본 구조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3CDD3F-775C-4199-B99F-732D503D37C0}"/>
              </a:ext>
            </a:extLst>
          </p:cNvPr>
          <p:cNvSpPr txBox="1"/>
          <p:nvPr/>
        </p:nvSpPr>
        <p:spPr>
          <a:xfrm>
            <a:off x="682304" y="1221056"/>
            <a:ext cx="50710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>
                <a:highlight>
                  <a:srgbClr val="C0C0C0"/>
                </a:highlight>
              </a:rPr>
              <a:t>브라우저에게 정보를 주는 </a:t>
            </a:r>
            <a:r>
              <a:rPr lang="en-US" altLang="ko-KR" sz="1600" b="1">
                <a:highlight>
                  <a:srgbClr val="C0C0C0"/>
                </a:highlight>
              </a:rPr>
              <a:t>&lt;head&gt; </a:t>
            </a:r>
            <a:r>
              <a:rPr lang="ko-KR" altLang="en-US" sz="1600" b="1">
                <a:highlight>
                  <a:srgbClr val="C0C0C0"/>
                </a:highlight>
              </a:rPr>
              <a:t>태그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C422FF8-265A-48F7-B770-FCBAD65556B7}"/>
              </a:ext>
            </a:extLst>
          </p:cNvPr>
          <p:cNvSpPr txBox="1"/>
          <p:nvPr/>
        </p:nvSpPr>
        <p:spPr>
          <a:xfrm>
            <a:off x="682304" y="1649734"/>
            <a:ext cx="5562926" cy="697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/>
              <a:t>문서 관련 정보 입력</a:t>
            </a:r>
            <a:r>
              <a:rPr lang="en-US" altLang="ko-KR" sz="1400"/>
              <a:t>, </a:t>
            </a:r>
            <a:r>
              <a:rPr lang="ko-KR" altLang="en-US" sz="1400"/>
              <a:t>웹 브라우저 화면에는 보이지 않음</a:t>
            </a:r>
            <a:r>
              <a:rPr lang="en-US" altLang="ko-KR" sz="1400"/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/>
              <a:t>문서에서 사용할 외부 파일 링크</a:t>
            </a:r>
            <a:endParaRPr lang="en-US" altLang="ko-KR" sz="14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A9D5722-EEBC-43C7-8264-CADB7623EFF5}"/>
              </a:ext>
            </a:extLst>
          </p:cNvPr>
          <p:cNvSpPr txBox="1"/>
          <p:nvPr/>
        </p:nvSpPr>
        <p:spPr>
          <a:xfrm>
            <a:off x="7040908" y="2865586"/>
            <a:ext cx="3948670" cy="373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/>
              <a:t> </a:t>
            </a:r>
            <a:r>
              <a:rPr lang="ko-KR" altLang="en-US" sz="1400" b="1"/>
              <a:t>문서 제목을 나타내는 </a:t>
            </a:r>
            <a:r>
              <a:rPr lang="en-US" altLang="ko-KR" sz="1400" b="1"/>
              <a:t>&lt;title&gt; </a:t>
            </a:r>
            <a:r>
              <a:rPr lang="ko-KR" altLang="en-US" sz="1400"/>
              <a:t>태그 </a:t>
            </a:r>
            <a:endParaRPr lang="en-US" altLang="ko-KR" sz="14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668DD3E-224E-4A7B-899B-3A2DBEF7EE7A}"/>
              </a:ext>
            </a:extLst>
          </p:cNvPr>
          <p:cNvSpPr txBox="1"/>
          <p:nvPr/>
        </p:nvSpPr>
        <p:spPr>
          <a:xfrm>
            <a:off x="841445" y="2865586"/>
            <a:ext cx="5403786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b="1"/>
              <a:t>문자 세트 등 문서 정보가 들어 있는 </a:t>
            </a:r>
            <a:r>
              <a:rPr lang="en-US" altLang="ko-KR" sz="1400" b="1"/>
              <a:t>&lt;meta&gt; </a:t>
            </a:r>
            <a:r>
              <a:rPr lang="ko-KR" altLang="en-US" sz="1400" b="1"/>
              <a:t>태그</a:t>
            </a:r>
            <a:r>
              <a:rPr lang="ko-KR" altLang="en-US" sz="1400"/>
              <a:t> </a:t>
            </a:r>
            <a:endParaRPr lang="en-US" altLang="ko-KR" sz="1400"/>
          </a:p>
          <a:p>
            <a:endParaRPr lang="en-US" altLang="ko-KR" sz="1400"/>
          </a:p>
          <a:p>
            <a:r>
              <a:rPr lang="ko-KR" altLang="en-US" sz="1400"/>
              <a:t>한글로 된 내용을 표시하기 위해서 </a:t>
            </a:r>
            <a:r>
              <a:rPr lang="en-US" altLang="ko-KR" sz="1400"/>
              <a:t>UTF-8 </a:t>
            </a:r>
            <a:r>
              <a:rPr lang="ko-KR" altLang="en-US" sz="1400"/>
              <a:t>문자 세트를 사용</a:t>
            </a:r>
            <a:endParaRPr lang="en-US" altLang="ko-KR" sz="1400"/>
          </a:p>
          <a:p>
            <a:endParaRPr lang="en-US" altLang="ko-KR" sz="1400"/>
          </a:p>
          <a:p>
            <a:endParaRPr lang="en-US" altLang="ko-KR" sz="1400"/>
          </a:p>
          <a:p>
            <a:endParaRPr lang="en-US" altLang="ko-KR" sz="1400"/>
          </a:p>
          <a:p>
            <a:r>
              <a:rPr lang="ko-KR" altLang="en-US" sz="1400"/>
              <a:t>이외에도 다양한 문서 정보를 지정</a:t>
            </a:r>
            <a:endParaRPr lang="en-US" altLang="ko-KR" sz="140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137B65C-C2A5-4A0A-ABEC-E7D662509F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732" y="3665805"/>
            <a:ext cx="1528020" cy="269651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75778E91-E95F-4956-8309-53EDD285CB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732" y="4532389"/>
            <a:ext cx="4917173" cy="681944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CE4D9FC9-CBE3-4770-A4A5-1BD5A4D5D2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0025" y="3441594"/>
            <a:ext cx="2107866" cy="257057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5A568500-E5BD-4425-82D1-60375C060E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20025" y="3935456"/>
            <a:ext cx="3374779" cy="1838673"/>
          </a:xfrm>
          <a:prstGeom prst="rect">
            <a:avLst/>
          </a:prstGeom>
        </p:spPr>
      </p:pic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308BACE8-AFDE-41E7-BA51-584ACBEC6DED}"/>
              </a:ext>
            </a:extLst>
          </p:cNvPr>
          <p:cNvCxnSpPr/>
          <p:nvPr/>
        </p:nvCxnSpPr>
        <p:spPr>
          <a:xfrm>
            <a:off x="6425967" y="2768367"/>
            <a:ext cx="0" cy="3347207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3745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2E5463-EF52-4D48-A265-916CE9EED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목록 스타일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13FDB2-D129-4FBC-8C3C-83C930605D32}"/>
              </a:ext>
            </a:extLst>
          </p:cNvPr>
          <p:cNvSpPr txBox="1"/>
          <p:nvPr/>
        </p:nvSpPr>
        <p:spPr>
          <a:xfrm>
            <a:off x="472439" y="1049484"/>
            <a:ext cx="39180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/>
              <a:t>list-style-type </a:t>
            </a:r>
            <a:r>
              <a:rPr lang="ko-KR" altLang="en-US" sz="1600" b="1"/>
              <a:t>속성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FD0A6A9-195B-4BC3-A903-2A5349D711CC}"/>
              </a:ext>
            </a:extLst>
          </p:cNvPr>
          <p:cNvSpPr/>
          <p:nvPr/>
        </p:nvSpPr>
        <p:spPr>
          <a:xfrm>
            <a:off x="426182" y="1510235"/>
            <a:ext cx="5311888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211D1E"/>
                </a:solidFill>
                <a:latin typeface="+mn-ea"/>
              </a:rPr>
              <a:t>순서 없는 목록의 불릿이나 순서 목록의 숫자를 바꾸는 속성</a:t>
            </a:r>
            <a:endParaRPr lang="ko-KR" altLang="en-US" sz="1200">
              <a:latin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2BB91E6-89A4-4EBB-802D-670BE1E430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514" y="1966049"/>
            <a:ext cx="5038944" cy="277434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33F436C-DD33-48F2-B841-E4DA3E1476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6544" y="773757"/>
            <a:ext cx="4626452" cy="5568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08486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2E5463-EF52-4D48-A265-916CE9EED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목록 스타일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1279D0-B9D9-4124-9779-17BC27628363}"/>
              </a:ext>
            </a:extLst>
          </p:cNvPr>
          <p:cNvSpPr txBox="1"/>
          <p:nvPr/>
        </p:nvSpPr>
        <p:spPr>
          <a:xfrm>
            <a:off x="593963" y="1066262"/>
            <a:ext cx="39180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/>
              <a:t>list-style-image </a:t>
            </a:r>
            <a:r>
              <a:rPr lang="ko-KR" altLang="en-US" sz="1600" b="1"/>
              <a:t>속성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5B23185-FECA-402A-876D-C1AE978DD377}"/>
              </a:ext>
            </a:extLst>
          </p:cNvPr>
          <p:cNvSpPr/>
          <p:nvPr/>
        </p:nvSpPr>
        <p:spPr>
          <a:xfrm>
            <a:off x="593963" y="1510235"/>
            <a:ext cx="5311888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211D1E"/>
                </a:solidFill>
                <a:latin typeface="+mn-ea"/>
              </a:rPr>
              <a:t>순서 없는 목록의 불릿을 이미지로 바꾸는 속성</a:t>
            </a:r>
            <a:endParaRPr lang="ko-KR" altLang="en-US" sz="1200">
              <a:latin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1452F6B-B536-4B74-A1C7-5FD40BB794D1}"/>
              </a:ext>
            </a:extLst>
          </p:cNvPr>
          <p:cNvSpPr txBox="1"/>
          <p:nvPr/>
        </p:nvSpPr>
        <p:spPr>
          <a:xfrm>
            <a:off x="593963" y="2826607"/>
            <a:ext cx="39180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/>
              <a:t>list-style-position </a:t>
            </a:r>
            <a:r>
              <a:rPr lang="ko-KR" altLang="en-US" sz="1600" b="1"/>
              <a:t>속성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708A09A-A368-45AD-A168-DCB31CC38A7D}"/>
              </a:ext>
            </a:extLst>
          </p:cNvPr>
          <p:cNvSpPr/>
          <p:nvPr/>
        </p:nvSpPr>
        <p:spPr>
          <a:xfrm>
            <a:off x="593963" y="3262191"/>
            <a:ext cx="3684422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211D1E"/>
                </a:solidFill>
                <a:latin typeface="+mn-ea"/>
              </a:rPr>
              <a:t>불릿이나</a:t>
            </a:r>
            <a:r>
              <a:rPr lang="en-US" altLang="ko-KR" sz="1200">
                <a:solidFill>
                  <a:srgbClr val="211D1E"/>
                </a:solidFill>
                <a:latin typeface="+mn-ea"/>
              </a:rPr>
              <a:t> </a:t>
            </a:r>
            <a:r>
              <a:rPr lang="ko-KR" altLang="en-US" sz="1200">
                <a:solidFill>
                  <a:srgbClr val="211D1E"/>
                </a:solidFill>
                <a:latin typeface="+mn-ea"/>
              </a:rPr>
              <a:t>번호를 들여쓰거나 내어쓸 수 있음</a:t>
            </a:r>
            <a:endParaRPr lang="ko-KR" altLang="en-US" sz="1200"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31267E-D7CD-4CD9-8D48-66277E50A3F9}"/>
              </a:ext>
            </a:extLst>
          </p:cNvPr>
          <p:cNvSpPr txBox="1"/>
          <p:nvPr/>
        </p:nvSpPr>
        <p:spPr>
          <a:xfrm>
            <a:off x="6543413" y="1074651"/>
            <a:ext cx="39180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/>
              <a:t>list-style </a:t>
            </a:r>
            <a:r>
              <a:rPr lang="ko-KR" altLang="en-US" sz="1600" b="1"/>
              <a:t>속성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F6D1D80-93D3-4D82-AA57-AD5003DFEB74}"/>
              </a:ext>
            </a:extLst>
          </p:cNvPr>
          <p:cNvSpPr/>
          <p:nvPr/>
        </p:nvSpPr>
        <p:spPr>
          <a:xfrm>
            <a:off x="6543414" y="1510235"/>
            <a:ext cx="5134062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rgbClr val="211D1E"/>
                </a:solidFill>
                <a:latin typeface="+mn-ea"/>
              </a:rPr>
              <a:t>list-style-type, list-style-position, list-style-image </a:t>
            </a:r>
            <a:r>
              <a:rPr lang="ko-KR" altLang="en-US" sz="1200">
                <a:solidFill>
                  <a:srgbClr val="211D1E"/>
                </a:solidFill>
                <a:latin typeface="+mn-ea"/>
              </a:rPr>
              <a:t>속성을 한꺼번에 표기</a:t>
            </a:r>
            <a:endParaRPr lang="ko-KR" altLang="en-US" sz="1200"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94753D7-F1A8-410E-B0A7-3C84B6898E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963" y="1958001"/>
            <a:ext cx="4093789" cy="31849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CA54FC1-829C-4B00-9FCE-63663C2371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2912" b="5896"/>
          <a:stretch/>
        </p:blipFill>
        <p:spPr>
          <a:xfrm>
            <a:off x="581026" y="3769296"/>
            <a:ext cx="3684422" cy="318492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7D04CB73-5565-425A-ABD0-F3082FDBFC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027" y="4196002"/>
            <a:ext cx="4093790" cy="857662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5B38A5A2-7F35-4224-B145-409ECE010C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3294" y="2190557"/>
            <a:ext cx="4697579" cy="2005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58189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C9D664-1A19-40C8-84CF-BD80C4A3D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표 스타일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985EF7-DE2F-4583-8DCF-52E507AAB8AB}"/>
              </a:ext>
            </a:extLst>
          </p:cNvPr>
          <p:cNvSpPr txBox="1"/>
          <p:nvPr/>
        </p:nvSpPr>
        <p:spPr>
          <a:xfrm>
            <a:off x="520117" y="1132514"/>
            <a:ext cx="26593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/>
              <a:t>caption-side</a:t>
            </a:r>
            <a:endParaRPr lang="ko-KR" altLang="en-US" sz="1600" b="1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F6A4529-7A3F-4BB9-A320-DD9CEB1B6397}"/>
              </a:ext>
            </a:extLst>
          </p:cNvPr>
          <p:cNvSpPr txBox="1"/>
          <p:nvPr/>
        </p:nvSpPr>
        <p:spPr>
          <a:xfrm>
            <a:off x="620786" y="1647535"/>
            <a:ext cx="5360564" cy="610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캡션</a:t>
            </a:r>
            <a:r>
              <a:rPr lang="en-US" altLang="ko-KR" sz="1200"/>
              <a:t>(</a:t>
            </a:r>
            <a:r>
              <a:rPr lang="ko-KR" altLang="en-US" sz="1200"/>
              <a:t>설명글</a:t>
            </a:r>
            <a:r>
              <a:rPr lang="en-US" altLang="ko-KR" sz="1200"/>
              <a:t>)</a:t>
            </a:r>
            <a:r>
              <a:rPr lang="ko-KR" altLang="en-US" sz="1200"/>
              <a:t>은 기본으로 표 위쪽에 표시됨</a:t>
            </a:r>
            <a:r>
              <a:rPr lang="en-US" altLang="ko-KR" sz="120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이 속성을 이용해 아래쪽에 표시 가능</a:t>
            </a:r>
            <a:endParaRPr lang="en-US" altLang="ko-KR" sz="12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0B2B7C-26D5-443A-A1EC-CAB99A41F537}"/>
              </a:ext>
            </a:extLst>
          </p:cNvPr>
          <p:cNvSpPr txBox="1"/>
          <p:nvPr/>
        </p:nvSpPr>
        <p:spPr>
          <a:xfrm>
            <a:off x="6824443" y="1099606"/>
            <a:ext cx="26593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/>
              <a:t>border-collapse</a:t>
            </a:r>
            <a:endParaRPr lang="ko-KR" altLang="en-US" sz="1600" b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6697EE-D95C-4308-8D13-87DCAE37FFE0}"/>
              </a:ext>
            </a:extLst>
          </p:cNvPr>
          <p:cNvSpPr txBox="1"/>
          <p:nvPr/>
        </p:nvSpPr>
        <p:spPr>
          <a:xfrm>
            <a:off x="6824443" y="1554699"/>
            <a:ext cx="3540153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/>
              <a:t>표 테두리와 셀 테두리를 합칠 것인지 설정</a:t>
            </a:r>
            <a:endParaRPr lang="en-US" altLang="ko-KR" sz="12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8F17B2-2BC2-45F6-BE76-7A943837340F}"/>
              </a:ext>
            </a:extLst>
          </p:cNvPr>
          <p:cNvSpPr txBox="1"/>
          <p:nvPr/>
        </p:nvSpPr>
        <p:spPr>
          <a:xfrm>
            <a:off x="520117" y="3199104"/>
            <a:ext cx="26593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/>
              <a:t>border</a:t>
            </a:r>
            <a:endParaRPr lang="ko-KR" altLang="en-US" sz="1600" b="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A94031E-9A2D-4562-AF61-A7A104C77515}"/>
              </a:ext>
            </a:extLst>
          </p:cNvPr>
          <p:cNvSpPr txBox="1"/>
          <p:nvPr/>
        </p:nvSpPr>
        <p:spPr>
          <a:xfrm>
            <a:off x="620786" y="3714125"/>
            <a:ext cx="5360564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/>
              <a:t>표의</a:t>
            </a:r>
            <a:r>
              <a:rPr lang="en-US" altLang="ko-KR" sz="1200"/>
              <a:t> </a:t>
            </a:r>
            <a:r>
              <a:rPr lang="ko-KR" altLang="en-US" sz="1200"/>
              <a:t>바깥 테두리와 셀 테두리 모두 지정해야 함</a:t>
            </a:r>
            <a:r>
              <a:rPr lang="en-US" altLang="ko-KR" sz="1200"/>
              <a:t>.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6F08ADE-F5DC-49E0-8D26-60E28B3B76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557" y="2358561"/>
            <a:ext cx="2241871" cy="27451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CD29877-6CF2-4FC5-8B1F-6E25052D64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000"/>
          <a:stretch/>
        </p:blipFill>
        <p:spPr>
          <a:xfrm>
            <a:off x="520117" y="4238619"/>
            <a:ext cx="2199008" cy="178034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9DB6F2A9-3635-4C38-AD77-933918C01C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0763" y="2095052"/>
            <a:ext cx="2623823" cy="22318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77EFD386-9666-4405-9C00-4A0ADB1F89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02040" y="2453201"/>
            <a:ext cx="3267512" cy="834258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402C9FF1-2CB7-4E0B-89AB-67F59FBF7E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51781" y="3880933"/>
            <a:ext cx="2204634" cy="2308475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DD56A1C1-2077-492F-B535-811834D6CF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20139" y="3880933"/>
            <a:ext cx="2051744" cy="1866517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E3E8DDC3-AC4C-4E27-8B4F-E02951BE38A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40704" y="4149344"/>
            <a:ext cx="2099516" cy="2037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80910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C7C753-9F88-4254-9862-F6A87176F7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712259"/>
            <a:ext cx="9144000" cy="1301096"/>
          </a:xfrm>
        </p:spPr>
        <p:txBody>
          <a:bodyPr>
            <a:normAutofit/>
          </a:bodyPr>
          <a:lstStyle/>
          <a:p>
            <a:r>
              <a:rPr lang="en-US" altLang="ko-KR"/>
              <a:t>08. </a:t>
            </a:r>
            <a:r>
              <a:rPr lang="ko-KR" altLang="en-US"/>
              <a:t>레이아웃을 구성하는 </a:t>
            </a:r>
            <a:r>
              <a:rPr lang="en-US" altLang="ko-KR"/>
              <a:t/>
            </a:r>
            <a:br>
              <a:rPr lang="en-US" altLang="ko-KR"/>
            </a:br>
            <a:r>
              <a:rPr lang="en-US" altLang="ko-KR"/>
              <a:t>CSS </a:t>
            </a:r>
            <a:r>
              <a:rPr lang="ko-KR" altLang="en-US"/>
              <a:t>박스 모델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3020E55D-5D6E-47B7-BF49-67DF43FF0CB8}"/>
              </a:ext>
            </a:extLst>
          </p:cNvPr>
          <p:cNvGrpSpPr/>
          <p:nvPr/>
        </p:nvGrpSpPr>
        <p:grpSpPr>
          <a:xfrm>
            <a:off x="2308161" y="2594037"/>
            <a:ext cx="4686299" cy="485775"/>
            <a:chOff x="2282994" y="2753427"/>
            <a:chExt cx="4686299" cy="485775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7E6505BA-A9A1-46F5-BFC6-A45ABCE494AF}"/>
                </a:ext>
              </a:extLst>
            </p:cNvPr>
            <p:cNvSpPr/>
            <p:nvPr/>
          </p:nvSpPr>
          <p:spPr>
            <a:xfrm>
              <a:off x="2282994" y="2753427"/>
              <a:ext cx="685800" cy="48577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>
                  <a:solidFill>
                    <a:schemeClr val="tx1"/>
                  </a:solidFill>
                </a:rPr>
                <a:t>08-1</a:t>
              </a:r>
              <a:endParaRPr lang="ko-KR" altLang="en-US" sz="1600" b="1">
                <a:solidFill>
                  <a:schemeClr val="tx1"/>
                </a:solidFill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FAFC29B-A5E1-4F15-A5FF-C528129D6456}"/>
                </a:ext>
              </a:extLst>
            </p:cNvPr>
            <p:cNvSpPr txBox="1"/>
            <p:nvPr/>
          </p:nvSpPr>
          <p:spPr>
            <a:xfrm>
              <a:off x="2993233" y="2791371"/>
              <a:ext cx="39760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/>
                <a:t>CSS</a:t>
              </a:r>
              <a:r>
                <a:rPr lang="ko-KR" altLang="en-US" b="1"/>
                <a:t>와 박스 모델</a:t>
              </a: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D5239A65-4609-4585-95B3-13DD43DCD16F}"/>
                </a:ext>
              </a:extLst>
            </p:cNvPr>
            <p:cNvCxnSpPr/>
            <p:nvPr/>
          </p:nvCxnSpPr>
          <p:spPr>
            <a:xfrm>
              <a:off x="2959269" y="3220152"/>
              <a:ext cx="3333749" cy="0"/>
            </a:xfrm>
            <a:prstGeom prst="line">
              <a:avLst/>
            </a:prstGeom>
            <a:ln w="285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B0614DCC-6E2E-42A1-B1BF-C91E3AC40249}"/>
              </a:ext>
            </a:extLst>
          </p:cNvPr>
          <p:cNvGrpSpPr/>
          <p:nvPr/>
        </p:nvGrpSpPr>
        <p:grpSpPr>
          <a:xfrm>
            <a:off x="2308161" y="3186633"/>
            <a:ext cx="4686299" cy="485775"/>
            <a:chOff x="2282994" y="2753427"/>
            <a:chExt cx="4686299" cy="485775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A3E3C4D2-1DBA-4A0E-A550-EAF2AB14C472}"/>
                </a:ext>
              </a:extLst>
            </p:cNvPr>
            <p:cNvSpPr/>
            <p:nvPr/>
          </p:nvSpPr>
          <p:spPr>
            <a:xfrm>
              <a:off x="2282994" y="2753427"/>
              <a:ext cx="685800" cy="48577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>
                  <a:solidFill>
                    <a:schemeClr val="tx1"/>
                  </a:solidFill>
                </a:rPr>
                <a:t>08-2</a:t>
              </a:r>
              <a:endParaRPr lang="ko-KR" altLang="en-US" sz="1600" b="1">
                <a:solidFill>
                  <a:schemeClr val="tx1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2B8F594-A03E-4F15-991E-441D5CF52391}"/>
                </a:ext>
              </a:extLst>
            </p:cNvPr>
            <p:cNvSpPr txBox="1"/>
            <p:nvPr/>
          </p:nvSpPr>
          <p:spPr>
            <a:xfrm>
              <a:off x="2993233" y="2791371"/>
              <a:ext cx="39760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/>
                <a:t>테두리 스타일 지정하기</a:t>
              </a: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F6B9519B-E0ED-422F-B742-F74725D5E567}"/>
                </a:ext>
              </a:extLst>
            </p:cNvPr>
            <p:cNvCxnSpPr/>
            <p:nvPr/>
          </p:nvCxnSpPr>
          <p:spPr>
            <a:xfrm>
              <a:off x="2959269" y="3220152"/>
              <a:ext cx="3333749" cy="0"/>
            </a:xfrm>
            <a:prstGeom prst="line">
              <a:avLst/>
            </a:prstGeom>
            <a:ln w="285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AC6A8E73-B5AC-4BF3-884C-7FD4308504DC}"/>
              </a:ext>
            </a:extLst>
          </p:cNvPr>
          <p:cNvGrpSpPr/>
          <p:nvPr/>
        </p:nvGrpSpPr>
        <p:grpSpPr>
          <a:xfrm>
            <a:off x="2308161" y="3779229"/>
            <a:ext cx="4686299" cy="485775"/>
            <a:chOff x="2282994" y="2753427"/>
            <a:chExt cx="4686299" cy="485775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CA58518-65D0-4495-A168-16C62B6DFB21}"/>
                </a:ext>
              </a:extLst>
            </p:cNvPr>
            <p:cNvSpPr/>
            <p:nvPr/>
          </p:nvSpPr>
          <p:spPr>
            <a:xfrm>
              <a:off x="2282994" y="2753427"/>
              <a:ext cx="685800" cy="48577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>
                  <a:solidFill>
                    <a:schemeClr val="tx1"/>
                  </a:solidFill>
                </a:rPr>
                <a:t>08-3</a:t>
              </a:r>
              <a:endParaRPr lang="ko-KR" altLang="en-US" sz="1600" b="1">
                <a:solidFill>
                  <a:schemeClr val="tx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53DA1B2-602B-4A3F-B2FE-09DDDEE338EE}"/>
                </a:ext>
              </a:extLst>
            </p:cNvPr>
            <p:cNvSpPr txBox="1"/>
            <p:nvPr/>
          </p:nvSpPr>
          <p:spPr>
            <a:xfrm>
              <a:off x="2993233" y="2791371"/>
              <a:ext cx="39760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/>
                <a:t>여백을 조절하는 속성</a:t>
              </a:r>
            </a:p>
          </p:txBody>
        </p: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3B609F01-E5D7-43B8-94AB-7257DEABD120}"/>
                </a:ext>
              </a:extLst>
            </p:cNvPr>
            <p:cNvCxnSpPr/>
            <p:nvPr/>
          </p:nvCxnSpPr>
          <p:spPr>
            <a:xfrm>
              <a:off x="2959269" y="3220152"/>
              <a:ext cx="3333749" cy="0"/>
            </a:xfrm>
            <a:prstGeom prst="line">
              <a:avLst/>
            </a:prstGeom>
            <a:ln w="285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F4A99126-8CB6-4014-83C6-C2C82961E572}"/>
              </a:ext>
            </a:extLst>
          </p:cNvPr>
          <p:cNvGrpSpPr/>
          <p:nvPr/>
        </p:nvGrpSpPr>
        <p:grpSpPr>
          <a:xfrm>
            <a:off x="2308161" y="4371825"/>
            <a:ext cx="4686299" cy="485775"/>
            <a:chOff x="2282994" y="2753427"/>
            <a:chExt cx="4686299" cy="485775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6E7351EC-B8D1-47CB-9B25-7ABCDD6EA23D}"/>
                </a:ext>
              </a:extLst>
            </p:cNvPr>
            <p:cNvSpPr/>
            <p:nvPr/>
          </p:nvSpPr>
          <p:spPr>
            <a:xfrm>
              <a:off x="2282994" y="2753427"/>
              <a:ext cx="685800" cy="48577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>
                  <a:solidFill>
                    <a:schemeClr val="tx1"/>
                  </a:solidFill>
                </a:rPr>
                <a:t>08-4</a:t>
              </a:r>
              <a:endParaRPr lang="ko-KR" altLang="en-US" sz="1600" b="1">
                <a:solidFill>
                  <a:schemeClr val="tx1"/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E8D9283-50D0-404B-A358-3A5496DE8ABF}"/>
                </a:ext>
              </a:extLst>
            </p:cNvPr>
            <p:cNvSpPr txBox="1"/>
            <p:nvPr/>
          </p:nvSpPr>
          <p:spPr>
            <a:xfrm>
              <a:off x="2993233" y="2791371"/>
              <a:ext cx="39760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/>
                <a:t>웹 문서 레이아웃 만들기</a:t>
              </a:r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F0B65BD2-F8B3-45EF-93CB-3F9B60BCF98C}"/>
                </a:ext>
              </a:extLst>
            </p:cNvPr>
            <p:cNvCxnSpPr/>
            <p:nvPr/>
          </p:nvCxnSpPr>
          <p:spPr>
            <a:xfrm>
              <a:off x="2959269" y="3220152"/>
              <a:ext cx="3333749" cy="0"/>
            </a:xfrm>
            <a:prstGeom prst="line">
              <a:avLst/>
            </a:prstGeom>
            <a:ln w="285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14543BA1-34CB-4729-A8AA-6891A8A0D332}"/>
              </a:ext>
            </a:extLst>
          </p:cNvPr>
          <p:cNvGrpSpPr/>
          <p:nvPr/>
        </p:nvGrpSpPr>
        <p:grpSpPr>
          <a:xfrm>
            <a:off x="2308161" y="4964422"/>
            <a:ext cx="4686299" cy="485775"/>
            <a:chOff x="2282994" y="2753427"/>
            <a:chExt cx="4686299" cy="485775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A30FD20F-0B8D-429C-B77B-1AAD044160C3}"/>
                </a:ext>
              </a:extLst>
            </p:cNvPr>
            <p:cNvSpPr/>
            <p:nvPr/>
          </p:nvSpPr>
          <p:spPr>
            <a:xfrm>
              <a:off x="2282994" y="2753427"/>
              <a:ext cx="685800" cy="48577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>
                  <a:solidFill>
                    <a:schemeClr val="tx1"/>
                  </a:solidFill>
                </a:rPr>
                <a:t>08-5</a:t>
              </a:r>
              <a:endParaRPr lang="ko-KR" altLang="en-US" sz="1600" b="1">
                <a:solidFill>
                  <a:schemeClr val="tx1"/>
                </a:solidFill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93D2A2D-3F35-4ED5-857F-5F6DCB2A3963}"/>
                </a:ext>
              </a:extLst>
            </p:cNvPr>
            <p:cNvSpPr txBox="1"/>
            <p:nvPr/>
          </p:nvSpPr>
          <p:spPr>
            <a:xfrm>
              <a:off x="2993233" y="2791371"/>
              <a:ext cx="39760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/>
                <a:t>웹 요소 위치 지정하기</a:t>
              </a: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3F661305-AB95-4277-A625-ED17E3ACA7AF}"/>
                </a:ext>
              </a:extLst>
            </p:cNvPr>
            <p:cNvCxnSpPr/>
            <p:nvPr/>
          </p:nvCxnSpPr>
          <p:spPr>
            <a:xfrm>
              <a:off x="2959269" y="3220152"/>
              <a:ext cx="3333749" cy="0"/>
            </a:xfrm>
            <a:prstGeom prst="line">
              <a:avLst/>
            </a:prstGeom>
            <a:ln w="285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직사각형 2"/>
          <p:cNvSpPr/>
          <p:nvPr/>
        </p:nvSpPr>
        <p:spPr>
          <a:xfrm>
            <a:off x="2283917" y="5731874"/>
            <a:ext cx="5287666" cy="40011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r>
              <a:rPr lang="ko-KR" altLang="en-US" sz="2000" dirty="0">
                <a:hlinkClick r:id="rId2"/>
              </a:rPr>
              <a:t>https://</a:t>
            </a:r>
            <a:r>
              <a:rPr lang="ko-KR" altLang="en-US" sz="2000" dirty="0" smtClean="0">
                <a:hlinkClick r:id="rId2"/>
              </a:rPr>
              <a:t>www.w3schools.com/css/default.asp</a:t>
            </a:r>
            <a:r>
              <a:rPr lang="ko-KR" altLang="en-US" sz="2000" dirty="0" smtClean="0"/>
              <a:t> </a:t>
            </a:r>
            <a:endParaRPr lang="ko-KR" altLang="en-US" sz="2000" dirty="0"/>
          </a:p>
        </p:txBody>
      </p:sp>
      <p:sp>
        <p:nvSpPr>
          <p:cNvPr id="24" name="직사각형 23"/>
          <p:cNvSpPr/>
          <p:nvPr/>
        </p:nvSpPr>
        <p:spPr>
          <a:xfrm>
            <a:off x="2296427" y="6313176"/>
            <a:ext cx="6506547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3"/>
              </a:rPr>
              <a:t>https://</a:t>
            </a:r>
            <a:r>
              <a:rPr lang="ko-KR" altLang="en-US" dirty="0" smtClean="0">
                <a:hlinkClick r:id="rId3"/>
              </a:rPr>
              <a:t>github.com/Eun-Sook-Kim/doit_html_css_javascript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41528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EB6D438C-A184-447B-ACCE-00753F422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CSS</a:t>
            </a:r>
            <a:r>
              <a:rPr lang="ko-KR" altLang="en-US"/>
              <a:t>와 박스 모델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6E0698-9C59-46BD-9A47-18CA535C97DF}"/>
              </a:ext>
            </a:extLst>
          </p:cNvPr>
          <p:cNvSpPr txBox="1"/>
          <p:nvPr/>
        </p:nvSpPr>
        <p:spPr>
          <a:xfrm>
            <a:off x="620784" y="1157681"/>
            <a:ext cx="39344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/>
              <a:t>블록 레벨 요소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0417D0-E284-4E8E-9B43-63A19FCD6981}"/>
              </a:ext>
            </a:extLst>
          </p:cNvPr>
          <p:cNvSpPr txBox="1"/>
          <p:nvPr/>
        </p:nvSpPr>
        <p:spPr>
          <a:xfrm>
            <a:off x="771787" y="1728132"/>
            <a:ext cx="4446165" cy="887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요소를 삽입했을 때 혼자 한 줄을 차지하는 요소</a:t>
            </a:r>
            <a:endParaRPr lang="en-US" altLang="ko-KR" sz="12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요소의 너비가 </a:t>
            </a:r>
            <a:r>
              <a:rPr lang="en-US" altLang="ko-KR" sz="1200"/>
              <a:t>100%</a:t>
            </a:r>
            <a:br>
              <a:rPr lang="en-US" altLang="ko-KR" sz="1200"/>
            </a:br>
            <a:r>
              <a:rPr lang="ko-KR" altLang="en-US" sz="1100"/>
              <a:t>예</a:t>
            </a:r>
            <a:r>
              <a:rPr lang="en-US" altLang="ko-KR" sz="1100"/>
              <a:t>) &lt;div&gt;, &lt;p&gt; </a:t>
            </a:r>
            <a:r>
              <a:rPr lang="ko-KR" altLang="en-US" sz="1100"/>
              <a:t>등</a:t>
            </a:r>
            <a:endParaRPr lang="ko-KR" altLang="en-US" sz="12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D6D925-C550-4961-93F8-F1BF4967987C}"/>
              </a:ext>
            </a:extLst>
          </p:cNvPr>
          <p:cNvSpPr txBox="1"/>
          <p:nvPr/>
        </p:nvSpPr>
        <p:spPr>
          <a:xfrm>
            <a:off x="6050303" y="1157681"/>
            <a:ext cx="39344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/>
              <a:t>인라인 레벨 요소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9BFCDB-D4BC-4411-9142-A6A220E0CAFA}"/>
              </a:ext>
            </a:extLst>
          </p:cNvPr>
          <p:cNvSpPr txBox="1"/>
          <p:nvPr/>
        </p:nvSpPr>
        <p:spPr>
          <a:xfrm>
            <a:off x="6241408" y="1728132"/>
            <a:ext cx="4764948" cy="11646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줄을 차지하지 않는 요소</a:t>
            </a:r>
            <a:endParaRPr lang="en-US" altLang="ko-KR" sz="12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화면에 표시되는 콘텐츠만큼만 영역을 차지하고 나머지 공간에는 다른 요소가 올 수 있음</a:t>
            </a:r>
            <a:r>
              <a:rPr lang="en-US" altLang="ko-KR" sz="1200"/>
              <a:t/>
            </a:r>
            <a:br>
              <a:rPr lang="en-US" altLang="ko-KR" sz="1200"/>
            </a:br>
            <a:r>
              <a:rPr lang="ko-KR" altLang="en-US" sz="1100"/>
              <a:t>예</a:t>
            </a:r>
            <a:r>
              <a:rPr lang="en-US" altLang="ko-KR" sz="1100"/>
              <a:t>) &lt;img&gt;, &lt;strong&gt; </a:t>
            </a:r>
            <a:r>
              <a:rPr lang="ko-KR" altLang="en-US" sz="1100"/>
              <a:t>등</a:t>
            </a:r>
            <a:endParaRPr lang="ko-KR" altLang="en-US" sz="120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7F1604F-5681-456E-A10E-3DE9FE2F56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040" y="2663651"/>
            <a:ext cx="5384553" cy="333599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99690FD-EE96-4101-BEF4-708C16CD1C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8898" y="3155624"/>
            <a:ext cx="5187062" cy="3079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913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EB6D438C-A184-447B-ACCE-00753F422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CSS</a:t>
            </a:r>
            <a:r>
              <a:rPr lang="ko-KR" altLang="en-US"/>
              <a:t>와 박스 모델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C412E3-A492-40EC-B783-268B662C7DF5}"/>
              </a:ext>
            </a:extLst>
          </p:cNvPr>
          <p:cNvSpPr txBox="1"/>
          <p:nvPr/>
        </p:nvSpPr>
        <p:spPr>
          <a:xfrm>
            <a:off x="620784" y="1157681"/>
            <a:ext cx="39344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/>
              <a:t>박스</a:t>
            </a:r>
            <a:r>
              <a:rPr lang="en-US" altLang="ko-KR" sz="1600" b="1"/>
              <a:t> </a:t>
            </a:r>
            <a:r>
              <a:rPr lang="ko-KR" altLang="en-US" sz="1600" b="1"/>
              <a:t>모델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98086C-E254-40F6-8D1B-09EDD9135361}"/>
              </a:ext>
            </a:extLst>
          </p:cNvPr>
          <p:cNvSpPr txBox="1"/>
          <p:nvPr/>
        </p:nvSpPr>
        <p:spPr>
          <a:xfrm>
            <a:off x="771787" y="1673112"/>
            <a:ext cx="7180976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/>
              <a:t>실제 콘텐츠 영역</a:t>
            </a:r>
            <a:r>
              <a:rPr lang="en-US" altLang="ko-KR" sz="1200"/>
              <a:t>, </a:t>
            </a:r>
            <a:r>
              <a:rPr lang="ko-KR" altLang="en-US" sz="1200"/>
              <a:t>패딩</a:t>
            </a:r>
            <a:r>
              <a:rPr lang="en-US" altLang="ko-KR" sz="1200"/>
              <a:t>(padding), </a:t>
            </a:r>
            <a:r>
              <a:rPr lang="ko-KR" altLang="en-US" sz="1200"/>
              <a:t>박스의 테두리</a:t>
            </a:r>
            <a:r>
              <a:rPr lang="en-US" altLang="ko-KR" sz="1200"/>
              <a:t>(border), </a:t>
            </a:r>
            <a:r>
              <a:rPr lang="ko-KR" altLang="en-US" sz="1200"/>
              <a:t>그리고 마진</a:t>
            </a:r>
            <a:r>
              <a:rPr lang="en-US" altLang="ko-KR" sz="1200"/>
              <a:t>(margin) </a:t>
            </a:r>
            <a:r>
              <a:rPr lang="ko-KR" altLang="en-US" sz="1200"/>
              <a:t>등의 요소로 구성됨</a:t>
            </a:r>
            <a:r>
              <a:rPr lang="en-US" altLang="ko-KR" sz="1200"/>
              <a:t>.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516AAF1-D265-41AE-8B8E-EC16E4870B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2763" y="842186"/>
            <a:ext cx="2062206" cy="188950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6DD1A01-9372-49E2-BF48-D174B3D30B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3001" y="3081828"/>
            <a:ext cx="5457562" cy="353888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80AA4F1-AF6F-440E-9094-F72A5DCCE4DD}"/>
              </a:ext>
            </a:extLst>
          </p:cNvPr>
          <p:cNvSpPr txBox="1"/>
          <p:nvPr/>
        </p:nvSpPr>
        <p:spPr>
          <a:xfrm>
            <a:off x="472439" y="2731695"/>
            <a:ext cx="5208477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/>
              <a:t>개발자 도구 창에서 박스 모델 확인 가능</a:t>
            </a:r>
          </a:p>
          <a:p>
            <a:endParaRPr lang="en-US" altLang="ko-KR" sz="1200"/>
          </a:p>
          <a:p>
            <a:endParaRPr lang="en-US" altLang="ko-KR" sz="1200"/>
          </a:p>
          <a:p>
            <a:pPr marL="228600" indent="-228600">
              <a:buFont typeface="+mj-ea"/>
              <a:buAutoNum type="circleNumDbPlain"/>
            </a:pPr>
            <a:r>
              <a:rPr lang="ko-KR" altLang="en-US" sz="1200"/>
              <a:t>웹 브라우저에서 웹 문서 열기</a:t>
            </a:r>
            <a:endParaRPr lang="en-US" altLang="ko-KR" sz="1200"/>
          </a:p>
          <a:p>
            <a:pPr marL="228600" indent="-228600">
              <a:buFont typeface="+mj-ea"/>
              <a:buAutoNum type="circleNumDbPlain"/>
            </a:pPr>
            <a:r>
              <a:rPr lang="ko-KR" altLang="en-US" sz="1200"/>
              <a:t>박스 모델 확인할 부분을 마우스 오른쪽 버튼으로 누른 뒤 </a:t>
            </a:r>
            <a:r>
              <a:rPr lang="en-US" altLang="ko-KR" sz="1200"/>
              <a:t>[</a:t>
            </a:r>
            <a:r>
              <a:rPr lang="ko-KR" altLang="en-US" sz="1200"/>
              <a:t>검사</a:t>
            </a:r>
            <a:r>
              <a:rPr lang="en-US" altLang="ko-KR" sz="1200"/>
              <a:t>]</a:t>
            </a:r>
            <a:r>
              <a:rPr lang="ko-KR" altLang="en-US" sz="1200"/>
              <a:t> 선택</a:t>
            </a:r>
            <a:endParaRPr lang="en-US" altLang="ko-KR" sz="1200"/>
          </a:p>
          <a:p>
            <a:pPr marL="228600" indent="-228600">
              <a:buFont typeface="+mj-ea"/>
              <a:buAutoNum type="circleNumDbPlain"/>
            </a:pPr>
            <a:r>
              <a:rPr lang="ko-KR" altLang="en-US" sz="1200"/>
              <a:t>개발자 도구 창 위에서 </a:t>
            </a:r>
            <a:r>
              <a:rPr lang="en-US" altLang="ko-KR" sz="1200"/>
              <a:t>[Computed] </a:t>
            </a:r>
            <a:r>
              <a:rPr lang="ko-KR" altLang="en-US" sz="1200"/>
              <a:t>탭 클릭</a:t>
            </a:r>
            <a:endParaRPr lang="en-US" altLang="ko-KR" sz="1200"/>
          </a:p>
          <a:p>
            <a:pPr marL="228600" indent="-228600">
              <a:buFont typeface="+mj-ea"/>
              <a:buAutoNum type="circleNumDbPlain"/>
            </a:pPr>
            <a:r>
              <a:rPr lang="ko-KR" altLang="en-US" sz="1200"/>
              <a:t>해당 부분의 박스 모델이 그림으로 표시됨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D4596F3E-8D5A-4429-9595-5F099D2493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784" y="4254915"/>
            <a:ext cx="4770103" cy="2355877"/>
          </a:xfrm>
          <a:prstGeom prst="rect">
            <a:avLst/>
          </a:prstGeom>
        </p:spPr>
      </p:pic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920E3FF4-8A10-45FE-8216-238064A5D142}"/>
              </a:ext>
            </a:extLst>
          </p:cNvPr>
          <p:cNvSpPr/>
          <p:nvPr/>
        </p:nvSpPr>
        <p:spPr>
          <a:xfrm>
            <a:off x="5647974" y="5654180"/>
            <a:ext cx="603016" cy="2684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9937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436B27-75E9-4B5F-8CE6-4108DEF50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CSS</a:t>
            </a:r>
            <a:r>
              <a:rPr lang="ko-KR" altLang="en-US"/>
              <a:t>와 박스 모델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DE11A3-AFCD-4044-8C4A-6C1C716F645B}"/>
              </a:ext>
            </a:extLst>
          </p:cNvPr>
          <p:cNvSpPr txBox="1"/>
          <p:nvPr/>
        </p:nvSpPr>
        <p:spPr>
          <a:xfrm>
            <a:off x="620784" y="1157681"/>
            <a:ext cx="39344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/>
              <a:t>width, height </a:t>
            </a:r>
            <a:r>
              <a:rPr lang="ko-KR" altLang="en-US" sz="1600" b="1"/>
              <a:t>속성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BDDB49-1233-4236-BCD2-97A08CECDDDA}"/>
              </a:ext>
            </a:extLst>
          </p:cNvPr>
          <p:cNvSpPr txBox="1"/>
          <p:nvPr/>
        </p:nvSpPr>
        <p:spPr>
          <a:xfrm>
            <a:off x="620784" y="1613717"/>
            <a:ext cx="3095539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/>
              <a:t>실제 콘텐츠 영역의 크기 지정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712985A-8B5A-4A68-B9E9-FAF02629C3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896" y="3645830"/>
            <a:ext cx="5831073" cy="148166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2E3455C-576E-431C-A96B-93EB915AE7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9528" y="1201568"/>
            <a:ext cx="2118779" cy="194927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B7C065C-4BC1-447F-A7AE-CBFA91F290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9704" y="4374334"/>
            <a:ext cx="4452798" cy="212713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21530FB-12CE-4F60-9099-5924AB73EE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33083" y="958572"/>
            <a:ext cx="3808110" cy="316377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563628" y="958572"/>
            <a:ext cx="1759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Box-width.html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40753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436B27-75E9-4B5F-8CE6-4108DEF50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CSS</a:t>
            </a:r>
            <a:r>
              <a:rPr lang="ko-KR" altLang="en-US"/>
              <a:t>와 박스 모델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DE11A3-AFCD-4044-8C4A-6C1C716F645B}"/>
              </a:ext>
            </a:extLst>
          </p:cNvPr>
          <p:cNvSpPr txBox="1"/>
          <p:nvPr/>
        </p:nvSpPr>
        <p:spPr>
          <a:xfrm>
            <a:off x="620784" y="1157681"/>
            <a:ext cx="39344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/>
              <a:t>box-sizing </a:t>
            </a:r>
            <a:r>
              <a:rPr lang="ko-KR" altLang="en-US" sz="1600" b="1"/>
              <a:t>속성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BDDB49-1233-4236-BCD2-97A08CECDDDA}"/>
              </a:ext>
            </a:extLst>
          </p:cNvPr>
          <p:cNvSpPr txBox="1"/>
          <p:nvPr/>
        </p:nvSpPr>
        <p:spPr>
          <a:xfrm>
            <a:off x="620784" y="1613717"/>
            <a:ext cx="5343788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/>
              <a:t>실제</a:t>
            </a:r>
            <a:r>
              <a:rPr lang="en-US" altLang="ko-KR" sz="1200"/>
              <a:t> </a:t>
            </a:r>
            <a:r>
              <a:rPr lang="ko-KR" altLang="en-US" sz="1200"/>
              <a:t>박스 모델의 너비를 계산할 때 어디까지 포함할지 결정하는 속성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D5EE525-662F-4BC6-9E26-C8C9DAA20B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784" y="2074117"/>
            <a:ext cx="4428339" cy="93268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7275BA5-056A-41C3-A2AA-EB7624EA128C}"/>
              </a:ext>
            </a:extLst>
          </p:cNvPr>
          <p:cNvSpPr txBox="1"/>
          <p:nvPr/>
        </p:nvSpPr>
        <p:spPr>
          <a:xfrm>
            <a:off x="5964572" y="1059147"/>
            <a:ext cx="39344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/>
              <a:t>box-shdow </a:t>
            </a:r>
            <a:r>
              <a:rPr lang="ko-KR" altLang="en-US" sz="1400" b="1"/>
              <a:t>속성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0090F29-0C38-45AF-8C1C-BE9CF1F79AF8}"/>
              </a:ext>
            </a:extLst>
          </p:cNvPr>
          <p:cNvSpPr txBox="1"/>
          <p:nvPr/>
        </p:nvSpPr>
        <p:spPr>
          <a:xfrm>
            <a:off x="6051085" y="1432512"/>
            <a:ext cx="5058562" cy="313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/>
              <a:t>선택한 요소에 그림자 효과 내기</a:t>
            </a:r>
            <a:endParaRPr lang="en-US" altLang="ko-KR" sz="110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0503DD64-9113-404D-8CC4-671F653423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624510"/>
            <a:ext cx="5421776" cy="2710888"/>
          </a:xfrm>
          <a:prstGeom prst="rect">
            <a:avLst/>
          </a:prstGeom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E49C4DE1-8FFF-43EF-893A-3C1209FCFB51}"/>
              </a:ext>
            </a:extLst>
          </p:cNvPr>
          <p:cNvGrpSpPr/>
          <p:nvPr/>
        </p:nvGrpSpPr>
        <p:grpSpPr>
          <a:xfrm>
            <a:off x="6096000" y="1264457"/>
            <a:ext cx="5142453" cy="1046430"/>
            <a:chOff x="620785" y="3119549"/>
            <a:chExt cx="5142453" cy="1046430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BA31DDDD-10AF-4CC4-9E0F-C8E6A982BE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0785" y="3914774"/>
              <a:ext cx="4664279" cy="251205"/>
            </a:xfrm>
            <a:prstGeom prst="rect">
              <a:avLst/>
            </a:prstGeom>
          </p:spPr>
        </p:pic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E9EB99E5-297C-498E-9C6D-FAA665556963}"/>
                </a:ext>
              </a:extLst>
            </p:cNvPr>
            <p:cNvSpPr/>
            <p:nvPr/>
          </p:nvSpPr>
          <p:spPr>
            <a:xfrm>
              <a:off x="3772268" y="3119549"/>
              <a:ext cx="1990970" cy="441422"/>
            </a:xfrm>
            <a:custGeom>
              <a:avLst/>
              <a:gdLst>
                <a:gd name="connsiteX0" fmla="*/ 0 w 1990970"/>
                <a:gd name="connsiteY0" fmla="*/ 0 h 441422"/>
                <a:gd name="connsiteX1" fmla="*/ 643747 w 1990970"/>
                <a:gd name="connsiteY1" fmla="*/ 0 h 441422"/>
                <a:gd name="connsiteX2" fmla="*/ 1287494 w 1990970"/>
                <a:gd name="connsiteY2" fmla="*/ 0 h 441422"/>
                <a:gd name="connsiteX3" fmla="*/ 1990970 w 1990970"/>
                <a:gd name="connsiteY3" fmla="*/ 0 h 441422"/>
                <a:gd name="connsiteX4" fmla="*/ 1990970 w 1990970"/>
                <a:gd name="connsiteY4" fmla="*/ 441422 h 441422"/>
                <a:gd name="connsiteX5" fmla="*/ 1307404 w 1990970"/>
                <a:gd name="connsiteY5" fmla="*/ 441422 h 441422"/>
                <a:gd name="connsiteX6" fmla="*/ 603928 w 1990970"/>
                <a:gd name="connsiteY6" fmla="*/ 441422 h 441422"/>
                <a:gd name="connsiteX7" fmla="*/ 0 w 1990970"/>
                <a:gd name="connsiteY7" fmla="*/ 441422 h 441422"/>
                <a:gd name="connsiteX8" fmla="*/ 0 w 1990970"/>
                <a:gd name="connsiteY8" fmla="*/ 0 h 441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90970" h="441422" fill="none" extrusionOk="0">
                  <a:moveTo>
                    <a:pt x="0" y="0"/>
                  </a:moveTo>
                  <a:cubicBezTo>
                    <a:pt x="205032" y="20806"/>
                    <a:pt x="408742" y="20224"/>
                    <a:pt x="643747" y="0"/>
                  </a:cubicBezTo>
                  <a:cubicBezTo>
                    <a:pt x="878752" y="-20224"/>
                    <a:pt x="1071585" y="-5555"/>
                    <a:pt x="1287494" y="0"/>
                  </a:cubicBezTo>
                  <a:cubicBezTo>
                    <a:pt x="1503403" y="5555"/>
                    <a:pt x="1690998" y="30120"/>
                    <a:pt x="1990970" y="0"/>
                  </a:cubicBezTo>
                  <a:cubicBezTo>
                    <a:pt x="1971711" y="95630"/>
                    <a:pt x="2010641" y="293179"/>
                    <a:pt x="1990970" y="441422"/>
                  </a:cubicBezTo>
                  <a:cubicBezTo>
                    <a:pt x="1660514" y="443479"/>
                    <a:pt x="1594165" y="440159"/>
                    <a:pt x="1307404" y="441422"/>
                  </a:cubicBezTo>
                  <a:cubicBezTo>
                    <a:pt x="1020643" y="442685"/>
                    <a:pt x="800466" y="414160"/>
                    <a:pt x="603928" y="441422"/>
                  </a:cubicBezTo>
                  <a:cubicBezTo>
                    <a:pt x="407390" y="468684"/>
                    <a:pt x="266649" y="468835"/>
                    <a:pt x="0" y="441422"/>
                  </a:cubicBezTo>
                  <a:cubicBezTo>
                    <a:pt x="16816" y="232698"/>
                    <a:pt x="10320" y="212274"/>
                    <a:pt x="0" y="0"/>
                  </a:cubicBezTo>
                  <a:close/>
                </a:path>
                <a:path w="1990970" h="441422" stroke="0" extrusionOk="0">
                  <a:moveTo>
                    <a:pt x="0" y="0"/>
                  </a:moveTo>
                  <a:cubicBezTo>
                    <a:pt x="164541" y="-3752"/>
                    <a:pt x="368076" y="19224"/>
                    <a:pt x="703476" y="0"/>
                  </a:cubicBezTo>
                  <a:cubicBezTo>
                    <a:pt x="1038876" y="-19224"/>
                    <a:pt x="1227081" y="1667"/>
                    <a:pt x="1367133" y="0"/>
                  </a:cubicBezTo>
                  <a:cubicBezTo>
                    <a:pt x="1507185" y="-1667"/>
                    <a:pt x="1802437" y="-24629"/>
                    <a:pt x="1990970" y="0"/>
                  </a:cubicBezTo>
                  <a:cubicBezTo>
                    <a:pt x="2006982" y="100245"/>
                    <a:pt x="1994745" y="328230"/>
                    <a:pt x="1990970" y="441422"/>
                  </a:cubicBezTo>
                  <a:cubicBezTo>
                    <a:pt x="1718354" y="470635"/>
                    <a:pt x="1606288" y="455748"/>
                    <a:pt x="1327313" y="441422"/>
                  </a:cubicBezTo>
                  <a:cubicBezTo>
                    <a:pt x="1048338" y="427096"/>
                    <a:pt x="955286" y="411539"/>
                    <a:pt x="703476" y="441422"/>
                  </a:cubicBezTo>
                  <a:cubicBezTo>
                    <a:pt x="451666" y="471305"/>
                    <a:pt x="248666" y="458209"/>
                    <a:pt x="0" y="441422"/>
                  </a:cubicBezTo>
                  <a:cubicBezTo>
                    <a:pt x="-8924" y="335512"/>
                    <a:pt x="-10413" y="201635"/>
                    <a:pt x="0" y="0"/>
                  </a:cubicBezTo>
                  <a:close/>
                </a:path>
              </a:pathLst>
            </a:custGeom>
            <a:solidFill>
              <a:srgbClr val="FFFFCC"/>
            </a:solidFill>
            <a:ln w="3175">
              <a:solidFill>
                <a:srgbClr val="0070C0"/>
              </a:solidFill>
              <a:prstDash val="lgDashDotDot"/>
              <a:extLst>
                <a:ext uri="{C807C97D-BFC1-408E-A445-0C87EB9F89A2}">
                  <ask:lineSketchStyleProps xmlns="" xmlns:ask="http://schemas.microsoft.com/office/drawing/2018/sketchyshapes" sd="98176570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50">
                  <a:solidFill>
                    <a:srgbClr val="0070C0"/>
                  </a:solidFill>
                </a:rPr>
                <a:t>수평 거리와</a:t>
              </a:r>
              <a:r>
                <a:rPr lang="en-US" altLang="ko-KR" sz="1050">
                  <a:solidFill>
                    <a:srgbClr val="0070C0"/>
                  </a:solidFill>
                </a:rPr>
                <a:t> </a:t>
              </a:r>
              <a:r>
                <a:rPr lang="ko-KR" altLang="en-US" sz="1050">
                  <a:solidFill>
                    <a:srgbClr val="0070C0"/>
                  </a:solidFill>
                </a:rPr>
                <a:t>수직 거리는 필수</a:t>
              </a:r>
              <a:r>
                <a:rPr lang="en-US" altLang="ko-KR" sz="1050">
                  <a:solidFill>
                    <a:srgbClr val="0070C0"/>
                  </a:solidFill>
                </a:rPr>
                <a:t>, </a:t>
              </a:r>
            </a:p>
            <a:p>
              <a:r>
                <a:rPr lang="ko-KR" altLang="en-US" sz="1050">
                  <a:solidFill>
                    <a:srgbClr val="0070C0"/>
                  </a:solidFill>
                </a:rPr>
                <a:t>기타 속성은 옵션</a:t>
              </a:r>
            </a:p>
          </p:txBody>
        </p:sp>
        <p:cxnSp>
          <p:nvCxnSpPr>
            <p:cNvPr id="21" name="연결선: 꺾임 20">
              <a:extLst>
                <a:ext uri="{FF2B5EF4-FFF2-40B4-BE49-F238E27FC236}">
                  <a16:creationId xmlns:a16="http://schemas.microsoft.com/office/drawing/2014/main" id="{E15F1D00-D0AF-4A9D-90B8-8F7B9052FACD}"/>
                </a:ext>
              </a:extLst>
            </p:cNvPr>
            <p:cNvCxnSpPr>
              <a:stCxn id="19" idx="2"/>
              <a:endCxn id="16" idx="0"/>
            </p:cNvCxnSpPr>
            <p:nvPr/>
          </p:nvCxnSpPr>
          <p:spPr>
            <a:xfrm rot="5400000">
              <a:off x="3683438" y="2830458"/>
              <a:ext cx="353803" cy="1814828"/>
            </a:xfrm>
            <a:prstGeom prst="bentConnector3">
              <a:avLst/>
            </a:prstGeom>
            <a:ln>
              <a:prstDash val="lgDashDot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4" name="그림 23">
            <a:extLst>
              <a:ext uri="{FF2B5EF4-FFF2-40B4-BE49-F238E27FC236}">
                <a16:creationId xmlns:a16="http://schemas.microsoft.com/office/drawing/2014/main" id="{D82F69EE-0437-45D7-99FE-6FB0CB9E8D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439" y="3851203"/>
            <a:ext cx="5310505" cy="2553962"/>
          </a:xfrm>
          <a:prstGeom prst="rect">
            <a:avLst/>
          </a:prstGeom>
        </p:spPr>
      </p:pic>
      <p:grpSp>
        <p:nvGrpSpPr>
          <p:cNvPr id="31" name="그룹 30">
            <a:extLst>
              <a:ext uri="{FF2B5EF4-FFF2-40B4-BE49-F238E27FC236}">
                <a16:creationId xmlns:a16="http://schemas.microsoft.com/office/drawing/2014/main" id="{CA0B73DF-D018-4402-83C5-7EF0DDC97B86}"/>
              </a:ext>
            </a:extLst>
          </p:cNvPr>
          <p:cNvGrpSpPr/>
          <p:nvPr/>
        </p:nvGrpSpPr>
        <p:grpSpPr>
          <a:xfrm>
            <a:off x="0" y="706582"/>
            <a:ext cx="5704514" cy="2722418"/>
            <a:chOff x="0" y="706582"/>
            <a:chExt cx="5704514" cy="2722418"/>
          </a:xfrm>
        </p:grpSpPr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E0AD805F-AED0-4397-BAFC-16C589B97959}"/>
                </a:ext>
              </a:extLst>
            </p:cNvPr>
            <p:cNvCxnSpPr>
              <a:cxnSpLocks/>
            </p:cNvCxnSpPr>
            <p:nvPr/>
          </p:nvCxnSpPr>
          <p:spPr>
            <a:xfrm>
              <a:off x="5704514" y="706582"/>
              <a:ext cx="0" cy="2722418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84FC458D-CA75-4CF8-83B7-AC9102387625}"/>
                </a:ext>
              </a:extLst>
            </p:cNvPr>
            <p:cNvCxnSpPr/>
            <p:nvPr/>
          </p:nvCxnSpPr>
          <p:spPr>
            <a:xfrm flipH="1">
              <a:off x="0" y="3429000"/>
              <a:ext cx="5704514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23070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678AA9-27D0-4D96-AFA4-D64F7FC2D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테두리 스타일 지정하기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C24C57-2F28-4B8F-B1B7-83D8494B5560}"/>
              </a:ext>
            </a:extLst>
          </p:cNvPr>
          <p:cNvSpPr txBox="1"/>
          <p:nvPr/>
        </p:nvSpPr>
        <p:spPr>
          <a:xfrm>
            <a:off x="472439" y="4222473"/>
            <a:ext cx="39344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/>
              <a:t>border-style </a:t>
            </a:r>
            <a:r>
              <a:rPr lang="ko-KR" altLang="en-US" sz="1600" b="1"/>
              <a:t>속성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DBEACE-E099-432D-B4ED-48F1A3A9D43F}"/>
              </a:ext>
            </a:extLst>
          </p:cNvPr>
          <p:cNvSpPr txBox="1"/>
          <p:nvPr/>
        </p:nvSpPr>
        <p:spPr>
          <a:xfrm>
            <a:off x="556330" y="4658700"/>
            <a:ext cx="5343787" cy="610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기본 값이 </a:t>
            </a:r>
            <a:r>
              <a:rPr lang="en-US" altLang="ko-KR" sz="1200"/>
              <a:t>none </a:t>
            </a:r>
            <a:r>
              <a:rPr lang="en-US" altLang="ko-KR" sz="1200">
                <a:sym typeface="Wingdings" panose="05000000000000000000" pitchFamily="2" charset="2"/>
              </a:rPr>
              <a:t> </a:t>
            </a:r>
            <a:r>
              <a:rPr lang="ko-KR" altLang="en-US" sz="1200">
                <a:sym typeface="Wingdings" panose="05000000000000000000" pitchFamily="2" charset="2"/>
              </a:rPr>
              <a:t>화면에</a:t>
            </a:r>
            <a:r>
              <a:rPr lang="en-US" altLang="ko-KR" sz="1200">
                <a:sym typeface="Wingdings" panose="05000000000000000000" pitchFamily="2" charset="2"/>
              </a:rPr>
              <a:t> </a:t>
            </a:r>
            <a:r>
              <a:rPr lang="ko-KR" altLang="en-US" sz="1200">
                <a:sym typeface="Wingdings" panose="05000000000000000000" pitchFamily="2" charset="2"/>
              </a:rPr>
              <a:t>테두리 표시안됨</a:t>
            </a:r>
            <a:endParaRPr lang="en-US" altLang="ko-KR" sz="1200">
              <a:sym typeface="Wingdings" panose="05000000000000000000" pitchFamily="2" charset="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테두리를 그리기 위해서는 맨 먼저 테두리 스타일부터 지정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8889C5A-8678-4B0A-95E0-7CA346D9D8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6339" y="967729"/>
            <a:ext cx="5173448" cy="538693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0C8D10B-4539-46EA-910F-06A9AD9F18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857" y="5366989"/>
            <a:ext cx="4345379" cy="44145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557B607-54B2-465E-883A-9F52D45728BD}"/>
              </a:ext>
            </a:extLst>
          </p:cNvPr>
          <p:cNvSpPr txBox="1"/>
          <p:nvPr/>
        </p:nvSpPr>
        <p:spPr>
          <a:xfrm>
            <a:off x="601210" y="1137045"/>
            <a:ext cx="39344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/>
              <a:t>박스 모델의 값 지정 방향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9EAFD06-ED24-43E2-B5DF-486FC0054D58}"/>
              </a:ext>
            </a:extLst>
          </p:cNvPr>
          <p:cNvSpPr txBox="1"/>
          <p:nvPr/>
        </p:nvSpPr>
        <p:spPr>
          <a:xfrm>
            <a:off x="685101" y="1573272"/>
            <a:ext cx="5343787" cy="610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/>
              <a:t>4</a:t>
            </a:r>
            <a:r>
              <a:rPr lang="ko-KR" altLang="en-US" sz="1200"/>
              <a:t>개 방향의 값을 한꺼번에 지정할 때는 방향 순서를 지켜야 함</a:t>
            </a:r>
            <a:endParaRPr lang="en-US" altLang="ko-KR" sz="1200">
              <a:sym typeface="Wingdings" panose="05000000000000000000" pitchFamily="2" charset="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/>
              <a:t>top</a:t>
            </a:r>
            <a:r>
              <a:rPr lang="ko-KR" altLang="en-US" sz="1200"/>
              <a:t> </a:t>
            </a:r>
            <a:r>
              <a:rPr lang="en-US" altLang="ko-KR" sz="1200">
                <a:sym typeface="Wingdings" panose="05000000000000000000" pitchFamily="2" charset="2"/>
              </a:rPr>
              <a:t> right  bottom  left</a:t>
            </a:r>
            <a:endParaRPr lang="ko-KR" altLang="en-US" sz="1200"/>
          </a:p>
        </p:txBody>
      </p:sp>
      <p:cxnSp>
        <p:nvCxnSpPr>
          <p:cNvPr id="11" name="연결선: 구부러짐 10">
            <a:extLst>
              <a:ext uri="{FF2B5EF4-FFF2-40B4-BE49-F238E27FC236}">
                <a16:creationId xmlns:a16="http://schemas.microsoft.com/office/drawing/2014/main" id="{BDAD17FC-450F-443E-9255-39EDB0B04D12}"/>
              </a:ext>
            </a:extLst>
          </p:cNvPr>
          <p:cNvCxnSpPr>
            <a:stCxn id="7" idx="3"/>
            <a:endCxn id="6" idx="1"/>
          </p:cNvCxnSpPr>
          <p:nvPr/>
        </p:nvCxnSpPr>
        <p:spPr>
          <a:xfrm flipV="1">
            <a:off x="5047236" y="3661195"/>
            <a:ext cx="1219103" cy="1926520"/>
          </a:xfrm>
          <a:prstGeom prst="curvedConnector3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>
            <a:extLst>
              <a:ext uri="{FF2B5EF4-FFF2-40B4-BE49-F238E27FC236}">
                <a16:creationId xmlns:a16="http://schemas.microsoft.com/office/drawing/2014/main" id="{4B1C34AF-0D38-4A8E-AA39-C404891A44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7696" y="1945220"/>
            <a:ext cx="2214165" cy="181788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01857" y="6120882"/>
            <a:ext cx="1610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Border-1.html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10075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678AA9-27D0-4D96-AFA4-D64F7FC2D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테두리 스타일 지정하기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B8EDF67-6756-4597-9E3A-3AA7D503566F}"/>
              </a:ext>
            </a:extLst>
          </p:cNvPr>
          <p:cNvSpPr txBox="1"/>
          <p:nvPr/>
        </p:nvSpPr>
        <p:spPr>
          <a:xfrm>
            <a:off x="620784" y="1157681"/>
            <a:ext cx="39344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/>
              <a:t>border-width </a:t>
            </a:r>
            <a:r>
              <a:rPr lang="ko-KR" altLang="en-US" sz="1600" b="1"/>
              <a:t>속성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6B5E7C9-87A6-4644-B885-6FF799567D96}"/>
              </a:ext>
            </a:extLst>
          </p:cNvPr>
          <p:cNvSpPr txBox="1"/>
          <p:nvPr/>
        </p:nvSpPr>
        <p:spPr>
          <a:xfrm>
            <a:off x="771787" y="1553837"/>
            <a:ext cx="5033395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/>
              <a:t>테두리</a:t>
            </a:r>
            <a:r>
              <a:rPr lang="en-US" altLang="ko-KR" sz="1200"/>
              <a:t> </a:t>
            </a:r>
            <a:r>
              <a:rPr lang="ko-KR" altLang="en-US" sz="1200"/>
              <a:t>두께 지정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26CA3B81-4B29-4E39-873C-434B451F6D13}"/>
              </a:ext>
            </a:extLst>
          </p:cNvPr>
          <p:cNvGrpSpPr/>
          <p:nvPr/>
        </p:nvGrpSpPr>
        <p:grpSpPr>
          <a:xfrm>
            <a:off x="855677" y="1390826"/>
            <a:ext cx="4896665" cy="900954"/>
            <a:chOff x="855677" y="1390826"/>
            <a:chExt cx="4896665" cy="900954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B4E9F01A-6768-4A5D-B810-6362567BDE2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55677" y="1995817"/>
              <a:ext cx="3699544" cy="295963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599848E-50F4-427B-BDEF-FA7AAA1AFA0C}"/>
                </a:ext>
              </a:extLst>
            </p:cNvPr>
            <p:cNvSpPr txBox="1"/>
            <p:nvPr/>
          </p:nvSpPr>
          <p:spPr>
            <a:xfrm>
              <a:off x="3057373" y="1390826"/>
              <a:ext cx="2694969" cy="261610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100">
                  <a:solidFill>
                    <a:srgbClr val="0070C0"/>
                  </a:solidFill>
                </a:rPr>
                <a:t>thin &lt; medium &lt; thick</a:t>
              </a:r>
              <a:r>
                <a:rPr lang="ko-KR" altLang="en-US" sz="1100">
                  <a:solidFill>
                    <a:srgbClr val="0070C0"/>
                  </a:solidFill>
                </a:rPr>
                <a:t>순으로 두꺼워짐</a:t>
              </a:r>
            </a:p>
          </p:txBody>
        </p:sp>
        <p:cxnSp>
          <p:nvCxnSpPr>
            <p:cNvPr id="20" name="연결선: 꺾임 19">
              <a:extLst>
                <a:ext uri="{FF2B5EF4-FFF2-40B4-BE49-F238E27FC236}">
                  <a16:creationId xmlns:a16="http://schemas.microsoft.com/office/drawing/2014/main" id="{A2A56C74-E7F5-4427-9794-266CD25A1BFF}"/>
                </a:ext>
              </a:extLst>
            </p:cNvPr>
            <p:cNvCxnSpPr>
              <a:cxnSpLocks/>
              <a:stCxn id="19" idx="2"/>
              <a:endCxn id="18" idx="0"/>
            </p:cNvCxnSpPr>
            <p:nvPr/>
          </p:nvCxnSpPr>
          <p:spPr>
            <a:xfrm rot="5400000">
              <a:off x="3383464" y="974422"/>
              <a:ext cx="343381" cy="1699409"/>
            </a:xfrm>
            <a:prstGeom prst="bentConnector3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1" name="그림 20">
            <a:extLst>
              <a:ext uri="{FF2B5EF4-FFF2-40B4-BE49-F238E27FC236}">
                <a16:creationId xmlns:a16="http://schemas.microsoft.com/office/drawing/2014/main" id="{D8267A7F-8EA2-4FF7-912D-021A5BA0CD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6681" y="1664464"/>
            <a:ext cx="4218064" cy="2089321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C5BFD72B-71D9-42B1-B387-8A0E776D57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5449" y="4094297"/>
            <a:ext cx="3345231" cy="2010073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C0363872-AEFF-40B0-AF13-DDA52F2D79FF}"/>
              </a:ext>
            </a:extLst>
          </p:cNvPr>
          <p:cNvSpPr txBox="1"/>
          <p:nvPr/>
        </p:nvSpPr>
        <p:spPr>
          <a:xfrm>
            <a:off x="6736072" y="4085560"/>
            <a:ext cx="3892779" cy="18370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1100"/>
              <a:t>4</a:t>
            </a:r>
            <a:r>
              <a:rPr lang="ko-KR" altLang="en-US" sz="1100"/>
              <a:t>개 방향 테두리 모두 같은 값이 적용됨</a:t>
            </a:r>
            <a:endParaRPr lang="en-US" altLang="ko-KR" sz="1100"/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100"/>
              <a:t>top → right → bottom으로 적용하다가 </a:t>
            </a:r>
            <a:r>
              <a:rPr lang="en-US" altLang="ko-KR" sz="1100"/>
              <a:t/>
            </a:r>
            <a:br>
              <a:rPr lang="en-US" altLang="ko-KR" sz="1100"/>
            </a:br>
            <a:r>
              <a:rPr lang="ko-KR" altLang="en-US" sz="1100"/>
              <a:t>마지막 left 속성값이 빠짐</a:t>
            </a:r>
            <a:r>
              <a:rPr lang="en-US" altLang="ko-KR" sz="1100"/>
              <a:t>.</a:t>
            </a:r>
            <a:br>
              <a:rPr lang="en-US" altLang="ko-KR" sz="1100"/>
            </a:br>
            <a:r>
              <a:rPr lang="en-US" altLang="ko-KR" sz="1100">
                <a:sym typeface="Wingdings" panose="05000000000000000000" pitchFamily="2" charset="2"/>
              </a:rPr>
              <a:t> </a:t>
            </a:r>
            <a:r>
              <a:rPr lang="ko-KR" altLang="en-US" sz="1100"/>
              <a:t>left 속성값은 마주 보는 right 속성값과 똑같이 적용됨</a:t>
            </a:r>
            <a:endParaRPr lang="en-US" altLang="ko-KR" sz="1100"/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100"/>
              <a:t>첫 번째 값인 </a:t>
            </a:r>
            <a:r>
              <a:rPr lang="en-US" altLang="ko-KR" sz="1100"/>
              <a:t>thick</a:t>
            </a:r>
            <a:r>
              <a:rPr lang="ko-KR" altLang="en-US" sz="1100"/>
              <a:t>이 </a:t>
            </a:r>
            <a:r>
              <a:rPr lang="en-US" altLang="ko-KR" sz="1100"/>
              <a:t>top, bottom</a:t>
            </a:r>
            <a:r>
              <a:rPr lang="ko-KR" altLang="en-US" sz="1100"/>
              <a:t> 값이 되고</a:t>
            </a:r>
            <a:r>
              <a:rPr lang="en-US" altLang="ko-KR" sz="1100"/>
              <a:t>, </a:t>
            </a:r>
            <a:br>
              <a:rPr lang="en-US" altLang="ko-KR" sz="1100"/>
            </a:br>
            <a:r>
              <a:rPr lang="ko-KR" altLang="en-US" sz="1100"/>
              <a:t>두 번째 값 </a:t>
            </a:r>
            <a:r>
              <a:rPr lang="en-US" altLang="ko-KR" sz="1100"/>
              <a:t>thin</a:t>
            </a:r>
            <a:r>
              <a:rPr lang="ko-KR" altLang="en-US" sz="1100"/>
              <a:t>은 </a:t>
            </a:r>
            <a:r>
              <a:rPr lang="en-US" altLang="ko-KR" sz="1100"/>
              <a:t>left, right</a:t>
            </a:r>
            <a:r>
              <a:rPr lang="ko-KR" altLang="en-US" sz="1100"/>
              <a:t> 값이 됨</a:t>
            </a:r>
            <a:endParaRPr lang="en-US" altLang="ko-KR" sz="1100"/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1100"/>
              <a:t>top → right →bottom → left</a:t>
            </a:r>
            <a:r>
              <a:rPr lang="ko-KR" altLang="en-US" sz="1100"/>
              <a:t>순으로 적용됨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123715" y="1665029"/>
            <a:ext cx="1610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Border-2.html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82019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EB6D438C-A184-447B-ACCE-00753F422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HTML</a:t>
            </a:r>
            <a:r>
              <a:rPr lang="ko-KR" altLang="en-US"/>
              <a:t> 문서의 기본 구조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3CDD3F-775C-4199-B99F-732D503D37C0}"/>
              </a:ext>
            </a:extLst>
          </p:cNvPr>
          <p:cNvSpPr txBox="1"/>
          <p:nvPr/>
        </p:nvSpPr>
        <p:spPr>
          <a:xfrm>
            <a:off x="841444" y="978915"/>
            <a:ext cx="50710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>
                <a:highlight>
                  <a:srgbClr val="C0C0C0"/>
                </a:highlight>
              </a:rPr>
              <a:t>웹 브라우저에 내용을 표시하는 </a:t>
            </a:r>
            <a:r>
              <a:rPr lang="en-US" altLang="ko-KR" sz="1600" b="1">
                <a:highlight>
                  <a:srgbClr val="C0C0C0"/>
                </a:highlight>
              </a:rPr>
              <a:t>&lt;body&gt; </a:t>
            </a:r>
            <a:r>
              <a:rPr lang="ko-KR" altLang="en-US" sz="1600" b="1">
                <a:highlight>
                  <a:srgbClr val="C0C0C0"/>
                </a:highlight>
              </a:rPr>
              <a:t>태그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C422FF8-265A-48F7-B770-FCBAD65556B7}"/>
              </a:ext>
            </a:extLst>
          </p:cNvPr>
          <p:cNvSpPr txBox="1"/>
          <p:nvPr/>
        </p:nvSpPr>
        <p:spPr>
          <a:xfrm>
            <a:off x="623581" y="1403265"/>
            <a:ext cx="8092580" cy="697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/>
              <a:t>실제 브라우저에 표시될 내용 입력 </a:t>
            </a:r>
            <a:endParaRPr lang="en-US" altLang="ko-KR" sz="140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/>
              <a:t>대부분의 태그가 </a:t>
            </a:r>
            <a:r>
              <a:rPr lang="en-US" altLang="ko-KR" sz="1400"/>
              <a:t>&lt;body&gt; </a:t>
            </a:r>
            <a:r>
              <a:rPr lang="ko-KR" altLang="en-US" sz="1400"/>
              <a:t>태그와 </a:t>
            </a:r>
            <a:r>
              <a:rPr lang="en-US" altLang="ko-KR" sz="1400"/>
              <a:t>&lt;/body&gt; </a:t>
            </a:r>
            <a:r>
              <a:rPr lang="ko-KR" altLang="en-US" sz="1400"/>
              <a:t>태그 사이에서 사용하는 태그들</a:t>
            </a:r>
            <a:r>
              <a:rPr lang="en-US" altLang="ko-KR" sz="1400" b="1"/>
              <a:t> </a:t>
            </a:r>
            <a:endParaRPr lang="ko-KR" altLang="en-US" sz="1400" i="1">
              <a:solidFill>
                <a:srgbClr val="0070C0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060A136-91A8-49C1-9042-9BA355A9E7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841" y="2733369"/>
            <a:ext cx="2229011" cy="139126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3F511EC-5DB2-42BF-B7BF-FAADF464F8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8931" y="2354390"/>
            <a:ext cx="4414061" cy="2149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255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3262E0-6321-4BDF-9487-582041622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테두리 스타일 지정하기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531371-4824-44BB-A87C-1ACF30317EAF}"/>
              </a:ext>
            </a:extLst>
          </p:cNvPr>
          <p:cNvSpPr txBox="1"/>
          <p:nvPr/>
        </p:nvSpPr>
        <p:spPr>
          <a:xfrm>
            <a:off x="562651" y="1075448"/>
            <a:ext cx="39344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/>
              <a:t>border-color </a:t>
            </a:r>
            <a:r>
              <a:rPr lang="ko-KR" altLang="en-US" sz="1600" b="1"/>
              <a:t>속성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322413-2220-4FCA-BD00-41CA3F314D82}"/>
              </a:ext>
            </a:extLst>
          </p:cNvPr>
          <p:cNvSpPr txBox="1"/>
          <p:nvPr/>
        </p:nvSpPr>
        <p:spPr>
          <a:xfrm>
            <a:off x="713655" y="1471604"/>
            <a:ext cx="2063102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/>
              <a:t>테두리</a:t>
            </a:r>
            <a:r>
              <a:rPr lang="en-US" altLang="ko-KR" sz="1200"/>
              <a:t> </a:t>
            </a:r>
            <a:r>
              <a:rPr lang="ko-KR" altLang="en-US" sz="1200"/>
              <a:t>색상</a:t>
            </a:r>
            <a:r>
              <a:rPr lang="en-US" altLang="ko-KR" sz="1200"/>
              <a:t> </a:t>
            </a:r>
            <a:r>
              <a:rPr lang="ko-KR" altLang="en-US" sz="1200"/>
              <a:t>지정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10CA06-52C2-49D1-A07E-5541D7BEB626}"/>
              </a:ext>
            </a:extLst>
          </p:cNvPr>
          <p:cNvSpPr txBox="1"/>
          <p:nvPr/>
        </p:nvSpPr>
        <p:spPr>
          <a:xfrm>
            <a:off x="6182684" y="1039733"/>
            <a:ext cx="39344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/>
              <a:t>border </a:t>
            </a:r>
            <a:r>
              <a:rPr lang="ko-KR" altLang="en-US" sz="1600" b="1"/>
              <a:t>속성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914440-AF69-4C80-BBAF-9AA28651F2A2}"/>
              </a:ext>
            </a:extLst>
          </p:cNvPr>
          <p:cNvSpPr txBox="1"/>
          <p:nvPr/>
        </p:nvSpPr>
        <p:spPr>
          <a:xfrm>
            <a:off x="6249797" y="1414002"/>
            <a:ext cx="5033395" cy="11646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테두리 스타일과 두께</a:t>
            </a:r>
            <a:r>
              <a:rPr lang="en-US" altLang="ko-KR" sz="1200"/>
              <a:t>, </a:t>
            </a:r>
            <a:r>
              <a:rPr lang="ko-KR" altLang="en-US" sz="1200"/>
              <a:t>색상 등을 묶어 표기</a:t>
            </a:r>
            <a:endParaRPr lang="en-US" altLang="ko-KR" sz="12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/>
              <a:t>border-top</a:t>
            </a:r>
            <a:r>
              <a:rPr lang="ko-KR" altLang="en-US" sz="1200"/>
              <a:t>이나 </a:t>
            </a:r>
            <a:r>
              <a:rPr lang="en-US" altLang="ko-KR" sz="1200"/>
              <a:t>border-right</a:t>
            </a:r>
            <a:r>
              <a:rPr lang="ko-KR" altLang="en-US" sz="1200"/>
              <a:t>처럼 방향을 함께 써서 </a:t>
            </a:r>
            <a:r>
              <a:rPr lang="en-US" altLang="ko-KR" sz="1200"/>
              <a:t>4</a:t>
            </a:r>
            <a:r>
              <a:rPr lang="ko-KR" altLang="en-US" sz="1200"/>
              <a:t>개 방향의 스타일을 따로 지정할 수 있음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순서는 상관없음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0CD7C4D-373B-4D0F-BB01-F148C5C194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39" y="2022644"/>
            <a:ext cx="5179896" cy="336375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E2ABBF1-2CB7-4152-A67D-BE1B8527E2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7241" y="2640162"/>
            <a:ext cx="4915951" cy="3547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015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9662B7-7655-4421-9CBC-039B16D64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테두리 스타일 지정하기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D4B778-EF46-4DDA-8CC4-344399211D06}"/>
              </a:ext>
            </a:extLst>
          </p:cNvPr>
          <p:cNvSpPr txBox="1"/>
          <p:nvPr/>
        </p:nvSpPr>
        <p:spPr>
          <a:xfrm>
            <a:off x="620784" y="1157681"/>
            <a:ext cx="39344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/>
              <a:t>border-radius </a:t>
            </a:r>
            <a:r>
              <a:rPr lang="ko-KR" altLang="en-US" sz="1600" b="1"/>
              <a:t>속성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09D09A-70A4-498C-B393-C6870CD9595C}"/>
              </a:ext>
            </a:extLst>
          </p:cNvPr>
          <p:cNvSpPr txBox="1"/>
          <p:nvPr/>
        </p:nvSpPr>
        <p:spPr>
          <a:xfrm>
            <a:off x="679508" y="1604227"/>
            <a:ext cx="5318620" cy="610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박스 모델의 테두리를 둥글게 처리</a:t>
            </a:r>
            <a:endParaRPr lang="en-US" altLang="ko-KR" sz="120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박스 모델의 꼭짓점 부분에 원</a:t>
            </a:r>
            <a:r>
              <a:rPr lang="en-US" altLang="ko-KR" sz="1200"/>
              <a:t>(</a:t>
            </a:r>
            <a:r>
              <a:rPr lang="ko-KR" altLang="en-US" sz="1200"/>
              <a:t>반지름 </a:t>
            </a:r>
            <a:r>
              <a:rPr lang="en-US" altLang="ko-KR" sz="1200"/>
              <a:t>r)</a:t>
            </a:r>
            <a:r>
              <a:rPr lang="ko-KR" altLang="en-US" sz="1200"/>
              <a:t>이 있다고 가정해서 둥글게 처리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774C42C-7C71-486F-B15F-C69F789F3C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508" y="2214843"/>
            <a:ext cx="2306973" cy="144674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68F14D1-F3F1-4D04-B9DF-603C13B7DA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508" y="3940851"/>
            <a:ext cx="2944536" cy="33135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D85A935-A053-4536-AF4A-45D834A951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784" y="4537515"/>
            <a:ext cx="4083429" cy="85008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11233F2D-A783-4BA9-B716-BA0A15CD5B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5937" y="1405375"/>
            <a:ext cx="3166844" cy="188031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4A1DDDD-1C2C-4C71-88E4-0D875EAD06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52240" y="2019111"/>
            <a:ext cx="1874234" cy="1271107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51F0C2B0-6EE2-4189-8926-1B03E60B23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21173" y="3654217"/>
            <a:ext cx="3116371" cy="1752061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B6BD51F0-32AF-4CA4-9DA3-790F6F6F5AA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25286" y="3737320"/>
            <a:ext cx="1728141" cy="166895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837714" y="1125455"/>
            <a:ext cx="1610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Border-5.html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7827488" y="3441558"/>
            <a:ext cx="1610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Border-6.html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76424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9662B7-7655-4421-9CBC-039B16D64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테두리 스타일 지정하기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D4B778-EF46-4DDA-8CC4-344399211D06}"/>
              </a:ext>
            </a:extLst>
          </p:cNvPr>
          <p:cNvSpPr txBox="1"/>
          <p:nvPr/>
        </p:nvSpPr>
        <p:spPr>
          <a:xfrm>
            <a:off x="620784" y="1157681"/>
            <a:ext cx="39344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/>
              <a:t>border-radius </a:t>
            </a:r>
            <a:r>
              <a:rPr lang="ko-KR" altLang="en-US" sz="1600" b="1"/>
              <a:t>속성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09D09A-70A4-498C-B393-C6870CD9595C}"/>
              </a:ext>
            </a:extLst>
          </p:cNvPr>
          <p:cNvSpPr txBox="1"/>
          <p:nvPr/>
        </p:nvSpPr>
        <p:spPr>
          <a:xfrm>
            <a:off x="679507" y="1604227"/>
            <a:ext cx="6476302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/>
              <a:t>border</a:t>
            </a:r>
            <a:r>
              <a:rPr lang="ko-KR" altLang="en-US" sz="1200"/>
              <a:t>와 </a:t>
            </a:r>
            <a:r>
              <a:rPr lang="en-US" altLang="ko-KR" sz="1200"/>
              <a:t>radius </a:t>
            </a:r>
            <a:r>
              <a:rPr lang="ko-KR" altLang="en-US" sz="1200"/>
              <a:t>사이에 위치를 나타내는 예약어를 사용하면</a:t>
            </a:r>
            <a:r>
              <a:rPr lang="en-US" altLang="ko-KR" sz="1200"/>
              <a:t> </a:t>
            </a:r>
            <a:r>
              <a:rPr lang="ko-KR" altLang="en-US" sz="1200"/>
              <a:t>꼭짓점마다 다르게 처리 가능</a:t>
            </a:r>
            <a:endParaRPr lang="en-US" altLang="ko-KR" sz="12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F1F1FE-1C19-457B-A9E9-0B7C17FA1B25}"/>
              </a:ext>
            </a:extLst>
          </p:cNvPr>
          <p:cNvSpPr txBox="1"/>
          <p:nvPr/>
        </p:nvSpPr>
        <p:spPr>
          <a:xfrm>
            <a:off x="679507" y="2255380"/>
            <a:ext cx="21948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/>
              <a:t>각 꼭짓점을 나타내는 예약어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826EA8D-4C07-4314-9516-4206E5AB22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606" y="2532379"/>
            <a:ext cx="3076034" cy="156983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5643D97-36E7-4869-9B4C-66CDFFA1A7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8486" y="2045836"/>
            <a:ext cx="3008109" cy="340411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361853" y="2136031"/>
            <a:ext cx="1610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Border-7.html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12450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AE9B60-DF42-4AA7-A243-11782AA34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여백을 조절하는 속성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5D6C4E7-FC78-4379-A8FA-BD1666C523FB}"/>
              </a:ext>
            </a:extLst>
          </p:cNvPr>
          <p:cNvSpPr txBox="1"/>
          <p:nvPr/>
        </p:nvSpPr>
        <p:spPr>
          <a:xfrm>
            <a:off x="620784" y="1157681"/>
            <a:ext cx="39344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/>
              <a:t>margin </a:t>
            </a:r>
            <a:r>
              <a:rPr lang="ko-KR" altLang="en-US" sz="1600" b="1"/>
              <a:t>속성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3A02E3D-BB0F-4232-B144-1CF2944A1623}"/>
              </a:ext>
            </a:extLst>
          </p:cNvPr>
          <p:cNvSpPr txBox="1"/>
          <p:nvPr/>
        </p:nvSpPr>
        <p:spPr>
          <a:xfrm>
            <a:off x="707297" y="1531046"/>
            <a:ext cx="5058562" cy="610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현재 요소 주변의 여백</a:t>
            </a:r>
            <a:endParaRPr lang="en-US" altLang="ko-KR" sz="12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마진을</a:t>
            </a:r>
            <a:r>
              <a:rPr lang="en-US" altLang="ko-KR" sz="1200"/>
              <a:t> </a:t>
            </a:r>
            <a:r>
              <a:rPr lang="ko-KR" altLang="en-US" sz="1200"/>
              <a:t>이용하면 요소와 요소 간의 간격 조절 가능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452A041-9207-4639-8B57-7FF4ACE807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031" y="2320699"/>
            <a:ext cx="3137352" cy="34424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DEDBDB2-DC02-4197-8DDE-08D80B044A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295" y="2911224"/>
            <a:ext cx="5263611" cy="126238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62F46CB-AAEB-4F6D-A77F-C4C5DA6320E2}"/>
              </a:ext>
            </a:extLst>
          </p:cNvPr>
          <p:cNvSpPr txBox="1"/>
          <p:nvPr/>
        </p:nvSpPr>
        <p:spPr>
          <a:xfrm>
            <a:off x="7133438" y="1188458"/>
            <a:ext cx="39344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/>
              <a:t>margin </a:t>
            </a:r>
            <a:r>
              <a:rPr lang="ko-KR" altLang="en-US" sz="1400" b="1"/>
              <a:t>속성을 사용해 가운데 정렬하기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534AAE-1328-47F6-B87F-B8455CE373C8}"/>
              </a:ext>
            </a:extLst>
          </p:cNvPr>
          <p:cNvSpPr txBox="1"/>
          <p:nvPr/>
        </p:nvSpPr>
        <p:spPr>
          <a:xfrm>
            <a:off x="7133438" y="1531046"/>
            <a:ext cx="5058562" cy="610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배치할 요소의 너빗값이 정해져 있어야 함</a:t>
            </a:r>
            <a:endParaRPr lang="en-US" altLang="ko-KR" sz="12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/>
              <a:t>margin-left</a:t>
            </a:r>
            <a:r>
              <a:rPr lang="ko-KR" altLang="en-US" sz="1200"/>
              <a:t>와 </a:t>
            </a:r>
            <a:r>
              <a:rPr lang="en-US" altLang="ko-KR" sz="1200"/>
              <a:t>margin-right</a:t>
            </a:r>
            <a:r>
              <a:rPr lang="ko-KR" altLang="en-US" sz="1200"/>
              <a:t>의 속성값을 </a:t>
            </a:r>
            <a:r>
              <a:rPr lang="en-US" altLang="ko-KR" sz="1200"/>
              <a:t>auto</a:t>
            </a:r>
            <a:r>
              <a:rPr lang="ko-KR" altLang="en-US" sz="1200"/>
              <a:t>로 지정</a:t>
            </a:r>
            <a:endParaRPr lang="en-US" altLang="ko-KR" sz="120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EBB407D-5260-4F55-910C-89B303D1CF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5603" y="2214887"/>
            <a:ext cx="4803484" cy="345465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F95C6A7-70C0-48C8-81FE-4371798CC1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3490" y="4346304"/>
            <a:ext cx="4702510" cy="2489126"/>
          </a:xfrm>
          <a:prstGeom prst="rect">
            <a:avLst/>
          </a:prstGeom>
        </p:spPr>
      </p:pic>
      <p:sp>
        <p:nvSpPr>
          <p:cNvPr id="18" name="화살표: 굽음 17">
            <a:extLst>
              <a:ext uri="{FF2B5EF4-FFF2-40B4-BE49-F238E27FC236}">
                <a16:creationId xmlns:a16="http://schemas.microsoft.com/office/drawing/2014/main" id="{E076F5A9-5814-458D-A371-E18EF6725C92}"/>
              </a:ext>
            </a:extLst>
          </p:cNvPr>
          <p:cNvSpPr/>
          <p:nvPr/>
        </p:nvSpPr>
        <p:spPr>
          <a:xfrm rot="10800000">
            <a:off x="6014906" y="5669541"/>
            <a:ext cx="3085750" cy="694009"/>
          </a:xfrm>
          <a:prstGeom prst="bentArrow">
            <a:avLst>
              <a:gd name="adj1" fmla="val 25000"/>
              <a:gd name="adj2" fmla="val 20270"/>
              <a:gd name="adj3" fmla="val 25000"/>
              <a:gd name="adj4" fmla="val 43750"/>
            </a:avLst>
          </a:prstGeom>
          <a:solidFill>
            <a:schemeClr val="accent1">
              <a:lumMod val="20000"/>
              <a:lumOff val="80000"/>
            </a:schemeClr>
          </a:solidFill>
          <a:ln w="63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3E5E264E-018B-4F1B-B29D-7C97A4FF67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12263" y="1188458"/>
            <a:ext cx="1701349" cy="1522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614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AE9B60-DF42-4AA7-A243-11782AA34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여백을 조절하는 속성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6552C80-157E-4EF6-BF75-9F89A7B2E019}"/>
              </a:ext>
            </a:extLst>
          </p:cNvPr>
          <p:cNvSpPr txBox="1"/>
          <p:nvPr/>
        </p:nvSpPr>
        <p:spPr>
          <a:xfrm>
            <a:off x="620784" y="1157681"/>
            <a:ext cx="44757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/>
              <a:t>마진</a:t>
            </a:r>
            <a:r>
              <a:rPr lang="en-US" altLang="ko-KR" sz="1600" b="1"/>
              <a:t> </a:t>
            </a:r>
            <a:r>
              <a:rPr lang="ko-KR" altLang="en-US" sz="1600" b="1"/>
              <a:t>중첩 현상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A2BE6CD-A492-423C-B3A9-FE22CACACEAC}"/>
              </a:ext>
            </a:extLst>
          </p:cNvPr>
          <p:cNvSpPr txBox="1"/>
          <p:nvPr/>
        </p:nvSpPr>
        <p:spPr>
          <a:xfrm>
            <a:off x="707296" y="1531046"/>
            <a:ext cx="4468711" cy="887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요소를 세로로 배치할 경우</a:t>
            </a:r>
            <a:r>
              <a:rPr lang="en-US" altLang="ko-KR" sz="1200"/>
              <a:t>, </a:t>
            </a:r>
            <a:br>
              <a:rPr lang="en-US" altLang="ko-KR" sz="1200"/>
            </a:br>
            <a:r>
              <a:rPr lang="ko-KR" altLang="en-US" sz="1200"/>
              <a:t>마진과 마진이 만날 때 마진 값이 큰 쪽으로 겹쳐지는 것</a:t>
            </a:r>
            <a:endParaRPr lang="en-US" altLang="ko-KR" sz="12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요소를 가로로 배치할 경우에는 상관없음</a:t>
            </a:r>
          </a:p>
        </p:txBody>
      </p:sp>
      <p:pic>
        <p:nvPicPr>
          <p:cNvPr id="16" name="그림 15" descr="텍스트이(가) 표시된 사진&#10;&#10;자동 생성된 설명">
            <a:extLst>
              <a:ext uri="{FF2B5EF4-FFF2-40B4-BE49-F238E27FC236}">
                <a16:creationId xmlns:a16="http://schemas.microsoft.com/office/drawing/2014/main" id="{B21E5EAA-19DB-418A-828C-7C3A5FC91B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4254" y="2647460"/>
            <a:ext cx="2412102" cy="246618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5C26216-2E47-4092-B288-152147B46996}"/>
              </a:ext>
            </a:extLst>
          </p:cNvPr>
          <p:cNvSpPr txBox="1"/>
          <p:nvPr/>
        </p:nvSpPr>
        <p:spPr>
          <a:xfrm>
            <a:off x="1021814" y="3539984"/>
            <a:ext cx="854721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1200" b="1"/>
              <a:t>예상 모습</a:t>
            </a: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A99FC2CF-DD6B-493A-8A2B-B045AC3CB9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8660" y="4594510"/>
            <a:ext cx="1055563" cy="1969032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970AFFF4-C381-42CB-B6B3-485BCAD0B2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329" y="4439340"/>
            <a:ext cx="1089846" cy="227937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462BEA1-4313-4B29-BE71-B46E9FE866D4}"/>
              </a:ext>
            </a:extLst>
          </p:cNvPr>
          <p:cNvSpPr txBox="1"/>
          <p:nvPr/>
        </p:nvSpPr>
        <p:spPr>
          <a:xfrm>
            <a:off x="4564074" y="3513254"/>
            <a:ext cx="854721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1200" b="1">
                <a:solidFill>
                  <a:srgbClr val="C00000"/>
                </a:solidFill>
              </a:rPr>
              <a:t>실제 화면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DCB2A51-2540-4FF8-8848-761FA26EE25D}"/>
              </a:ext>
            </a:extLst>
          </p:cNvPr>
          <p:cNvSpPr txBox="1"/>
          <p:nvPr/>
        </p:nvSpPr>
        <p:spPr>
          <a:xfrm>
            <a:off x="7759816" y="1232482"/>
            <a:ext cx="39344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/>
              <a:t>padding </a:t>
            </a:r>
            <a:r>
              <a:rPr lang="ko-KR" altLang="en-US" sz="1600" b="1"/>
              <a:t>속성 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0328AAB-E0C4-4599-B85F-9E12EB8C4D91}"/>
              </a:ext>
            </a:extLst>
          </p:cNvPr>
          <p:cNvSpPr txBox="1"/>
          <p:nvPr/>
        </p:nvSpPr>
        <p:spPr>
          <a:xfrm>
            <a:off x="7846329" y="1605847"/>
            <a:ext cx="5058562" cy="610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콘텐츠 영역과 테두리 사이의 여백</a:t>
            </a:r>
            <a:endParaRPr lang="en-US" altLang="ko-KR" sz="12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마진을 지정하는 방법과 같다</a:t>
            </a:r>
            <a:endParaRPr lang="en-US" altLang="ko-KR" sz="1200"/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D8765DF9-A63F-49B7-8E3C-0EAECDB43C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58773" y="2408175"/>
            <a:ext cx="1844618" cy="1682199"/>
          </a:xfrm>
          <a:prstGeom prst="rect">
            <a:avLst/>
          </a:prstGeom>
        </p:spPr>
      </p:pic>
      <p:cxnSp>
        <p:nvCxnSpPr>
          <p:cNvPr id="43" name="연결선: 꺾임 42">
            <a:extLst>
              <a:ext uri="{FF2B5EF4-FFF2-40B4-BE49-F238E27FC236}">
                <a16:creationId xmlns:a16="http://schemas.microsoft.com/office/drawing/2014/main" id="{491DA906-38B9-4C7F-97D3-08BC78C710DA}"/>
              </a:ext>
            </a:extLst>
          </p:cNvPr>
          <p:cNvCxnSpPr>
            <a:stCxn id="16" idx="1"/>
            <a:endCxn id="30" idx="0"/>
          </p:cNvCxnSpPr>
          <p:nvPr/>
        </p:nvCxnSpPr>
        <p:spPr>
          <a:xfrm rot="10800000" flipV="1">
            <a:off x="904252" y="3880552"/>
            <a:ext cx="1110002" cy="55878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연결선: 꺾임 45">
            <a:extLst>
              <a:ext uri="{FF2B5EF4-FFF2-40B4-BE49-F238E27FC236}">
                <a16:creationId xmlns:a16="http://schemas.microsoft.com/office/drawing/2014/main" id="{D887FFAC-BCF6-4596-80AF-8148D6D1314A}"/>
              </a:ext>
            </a:extLst>
          </p:cNvPr>
          <p:cNvCxnSpPr>
            <a:stCxn id="16" idx="3"/>
            <a:endCxn id="28" idx="0"/>
          </p:cNvCxnSpPr>
          <p:nvPr/>
        </p:nvCxnSpPr>
        <p:spPr>
          <a:xfrm>
            <a:off x="4426356" y="3880553"/>
            <a:ext cx="1180086" cy="713957"/>
          </a:xfrm>
          <a:prstGeom prst="bentConnector2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4564074" y="2619467"/>
            <a:ext cx="2310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Margin-overlab.html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74711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BB9F8E-3DFF-43D7-9C3C-A02B4E34B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웹 문서 레이아웃 만들기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05422F-AC2F-4C43-9A6B-AB9DC6DD8C8C}"/>
              </a:ext>
            </a:extLst>
          </p:cNvPr>
          <p:cNvSpPr txBox="1"/>
          <p:nvPr/>
        </p:nvSpPr>
        <p:spPr>
          <a:xfrm>
            <a:off x="520117" y="1132514"/>
            <a:ext cx="26593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/>
              <a:t>display </a:t>
            </a:r>
            <a:r>
              <a:rPr lang="ko-KR" altLang="en-US" sz="1600" b="1"/>
              <a:t>속성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00AD90A-4A65-4B9C-930F-73EE749FA456}"/>
              </a:ext>
            </a:extLst>
          </p:cNvPr>
          <p:cNvSpPr txBox="1"/>
          <p:nvPr/>
        </p:nvSpPr>
        <p:spPr>
          <a:xfrm>
            <a:off x="620785" y="1661020"/>
            <a:ext cx="3892492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/>
              <a:t>요소의</a:t>
            </a:r>
            <a:r>
              <a:rPr lang="en-US" altLang="ko-KR" sz="1200"/>
              <a:t> </a:t>
            </a:r>
            <a:r>
              <a:rPr lang="ko-KR" altLang="en-US" sz="1200"/>
              <a:t>배치 방법 결정</a:t>
            </a:r>
            <a:r>
              <a:rPr lang="en-US" altLang="ko-KR" sz="1200"/>
              <a:t>.</a:t>
            </a:r>
            <a:endParaRPr lang="en-US" altLang="ko-KR" sz="1200">
              <a:sym typeface="Wingdings" panose="05000000000000000000" pitchFamily="2" charset="2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B98E262-3C47-485A-A2F7-2ADE2D05DA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39" y="3442268"/>
            <a:ext cx="4837739" cy="123992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CB73F99-5C20-49AE-827E-0AFF9A3BDDF0}"/>
              </a:ext>
            </a:extLst>
          </p:cNvPr>
          <p:cNvSpPr txBox="1"/>
          <p:nvPr/>
        </p:nvSpPr>
        <p:spPr>
          <a:xfrm>
            <a:off x="472439" y="2954134"/>
            <a:ext cx="45887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/>
              <a:t>블록 레벨 요소</a:t>
            </a:r>
            <a:r>
              <a:rPr lang="en-US" altLang="ko-KR" sz="1200" b="1"/>
              <a:t>, </a:t>
            </a:r>
            <a:r>
              <a:rPr lang="ko-KR" altLang="en-US" sz="1200" b="1"/>
              <a:t>인라인 레벨 요소를 바꿀 때 사용하는 속성 값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478645E0-FA40-4445-984F-DFB927E481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9267" y="1807614"/>
            <a:ext cx="5613368" cy="214942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979E756-F3D6-4609-AF8C-EA9D7FCD60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4997" y="4499632"/>
            <a:ext cx="5263501" cy="961601"/>
          </a:xfrm>
          <a:prstGeom prst="rect">
            <a:avLst/>
          </a:prstGeom>
        </p:spPr>
      </p:pic>
      <p:sp>
        <p:nvSpPr>
          <p:cNvPr id="19" name="말풍선: 모서리가 둥근 사각형 18">
            <a:extLst>
              <a:ext uri="{FF2B5EF4-FFF2-40B4-BE49-F238E27FC236}">
                <a16:creationId xmlns:a16="http://schemas.microsoft.com/office/drawing/2014/main" id="{3F5D57E0-E6C2-423F-AFE6-314797304849}"/>
              </a:ext>
            </a:extLst>
          </p:cNvPr>
          <p:cNvSpPr/>
          <p:nvPr/>
        </p:nvSpPr>
        <p:spPr>
          <a:xfrm>
            <a:off x="2097247" y="1172886"/>
            <a:ext cx="2659311" cy="333617"/>
          </a:xfrm>
          <a:prstGeom prst="wedgeRoundRectCallout">
            <a:avLst>
              <a:gd name="adj1" fmla="val -60824"/>
              <a:gd name="adj2" fmla="val -20480"/>
              <a:gd name="adj3" fmla="val 16667"/>
            </a:avLst>
          </a:prstGeom>
          <a:solidFill>
            <a:schemeClr val="accent6">
              <a:lumMod val="20000"/>
              <a:lumOff val="80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2AC8427-38C0-4C8A-9735-922CD79477DE}"/>
              </a:ext>
            </a:extLst>
          </p:cNvPr>
          <p:cNvSpPr txBox="1"/>
          <p:nvPr/>
        </p:nvSpPr>
        <p:spPr>
          <a:xfrm>
            <a:off x="2190574" y="1161410"/>
            <a:ext cx="2472655" cy="313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>
                <a:sym typeface="Wingdings" panose="05000000000000000000" pitchFamily="2" charset="2"/>
              </a:rPr>
              <a:t>사용할 수 있는 속성 값이 아주 많다  </a:t>
            </a:r>
            <a:endParaRPr lang="en-US" altLang="ko-KR" sz="1100"/>
          </a:p>
        </p:txBody>
      </p:sp>
      <p:sp>
        <p:nvSpPr>
          <p:cNvPr id="3" name="TextBox 2"/>
          <p:cNvSpPr txBox="1"/>
          <p:nvPr/>
        </p:nvSpPr>
        <p:spPr>
          <a:xfrm>
            <a:off x="9199984" y="1483734"/>
            <a:ext cx="14419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Display.html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12648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BB9F8E-3DFF-43D7-9C3C-A02B4E34B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웹 문서 레이아웃 만들기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68E46C3-459D-432D-AA19-2A28B2468BB8}"/>
              </a:ext>
            </a:extLst>
          </p:cNvPr>
          <p:cNvSpPr txBox="1"/>
          <p:nvPr/>
        </p:nvSpPr>
        <p:spPr>
          <a:xfrm>
            <a:off x="812177" y="1079768"/>
            <a:ext cx="26593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/>
              <a:t>float </a:t>
            </a:r>
            <a:r>
              <a:rPr lang="ko-KR" altLang="en-US" sz="1600" b="1"/>
              <a:t>속성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B0A41A4-59A9-41C3-AADF-8A664E3BE6C5}"/>
              </a:ext>
            </a:extLst>
          </p:cNvPr>
          <p:cNvSpPr txBox="1"/>
          <p:nvPr/>
        </p:nvSpPr>
        <p:spPr>
          <a:xfrm>
            <a:off x="812178" y="1566636"/>
            <a:ext cx="1833486" cy="610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/>
              <a:t>요소를</a:t>
            </a:r>
            <a:r>
              <a:rPr lang="en-US" altLang="ko-KR" sz="1200"/>
              <a:t> </a:t>
            </a:r>
            <a:r>
              <a:rPr lang="ko-KR" altLang="en-US" sz="1200"/>
              <a:t>왼쪽이나 </a:t>
            </a:r>
            <a:r>
              <a:rPr lang="en-US" altLang="ko-KR" sz="1200"/>
              <a:t/>
            </a:r>
            <a:br>
              <a:rPr lang="en-US" altLang="ko-KR" sz="1200"/>
            </a:br>
            <a:r>
              <a:rPr lang="ko-KR" altLang="en-US" sz="1200"/>
              <a:t>오른쪽에 떠 있게 만듦</a:t>
            </a:r>
            <a:endParaRPr lang="en-US" altLang="ko-KR" sz="1200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BC0B9DF9-8B4A-4E03-971A-974D9D0635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0762" y="1032446"/>
            <a:ext cx="2744414" cy="1582417"/>
          </a:xfrm>
          <a:prstGeom prst="rect">
            <a:avLst/>
          </a:prstGeom>
        </p:spPr>
      </p:pic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61CCF61E-76B2-430A-91F7-7C29445CAD5B}"/>
              </a:ext>
            </a:extLst>
          </p:cNvPr>
          <p:cNvCxnSpPr/>
          <p:nvPr/>
        </p:nvCxnSpPr>
        <p:spPr>
          <a:xfrm>
            <a:off x="6266576" y="780176"/>
            <a:ext cx="0" cy="5918017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그림 25">
            <a:extLst>
              <a:ext uri="{FF2B5EF4-FFF2-40B4-BE49-F238E27FC236}">
                <a16:creationId xmlns:a16="http://schemas.microsoft.com/office/drawing/2014/main" id="{DD5C7F67-5D2D-4647-9778-3940CF84EE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39" y="2902102"/>
            <a:ext cx="3338786" cy="2359142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27F167D2-5355-4CC2-9B27-B65CDF8926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9128" y="4346196"/>
            <a:ext cx="3197049" cy="223064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03FFACF-6138-4201-8E08-770D81F7C0CA}"/>
              </a:ext>
            </a:extLst>
          </p:cNvPr>
          <p:cNvSpPr txBox="1"/>
          <p:nvPr/>
        </p:nvSpPr>
        <p:spPr>
          <a:xfrm>
            <a:off x="6962862" y="1132514"/>
            <a:ext cx="26593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/>
              <a:t>clear </a:t>
            </a:r>
            <a:r>
              <a:rPr lang="ko-KR" altLang="en-US" sz="1600" b="1"/>
              <a:t>속성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FB10A0D-B073-422C-AC4F-5358AF4DD75F}"/>
              </a:ext>
            </a:extLst>
          </p:cNvPr>
          <p:cNvSpPr txBox="1"/>
          <p:nvPr/>
        </p:nvSpPr>
        <p:spPr>
          <a:xfrm>
            <a:off x="7021586" y="1665842"/>
            <a:ext cx="31542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/>
              <a:t>float </a:t>
            </a:r>
            <a:r>
              <a:rPr lang="ko-KR" altLang="en-US" sz="1200"/>
              <a:t>속성을 무효화 시키는 속성</a:t>
            </a:r>
            <a:endParaRPr lang="en-US" altLang="ko-KR" sz="120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77FA813-8438-487E-960F-C42A37278A4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5135"/>
          <a:stretch/>
        </p:blipFill>
        <p:spPr>
          <a:xfrm>
            <a:off x="7088698" y="2604377"/>
            <a:ext cx="3423311" cy="1154705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007827D4-A982-4EA6-98F6-2FCBAADD26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55810" y="2141460"/>
            <a:ext cx="2550247" cy="27695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023118" y="2929810"/>
            <a:ext cx="1422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Float-1.html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26432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BB9F8E-3DFF-43D7-9C3C-A02B4E34B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웹 요소의 위치 지정하기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8858CB-B369-4256-9874-086C653A2505}"/>
              </a:ext>
            </a:extLst>
          </p:cNvPr>
          <p:cNvSpPr txBox="1"/>
          <p:nvPr/>
        </p:nvSpPr>
        <p:spPr>
          <a:xfrm>
            <a:off x="520117" y="1132514"/>
            <a:ext cx="43874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/>
              <a:t>left, right, bottom, top  </a:t>
            </a:r>
            <a:r>
              <a:rPr lang="ko-KR" altLang="en-US" sz="1600" b="1"/>
              <a:t>속성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1358AFD-8DD2-4EC6-8B50-54923928CA2A}"/>
              </a:ext>
            </a:extLst>
          </p:cNvPr>
          <p:cNvSpPr txBox="1"/>
          <p:nvPr/>
        </p:nvSpPr>
        <p:spPr>
          <a:xfrm>
            <a:off x="620786" y="1661020"/>
            <a:ext cx="51005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/>
              <a:t>웹 요소의 위치를 지정하는 속성</a:t>
            </a:r>
            <a:endParaRPr lang="en-US" altLang="ko-KR" sz="120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4E4FF98-CA27-4AE0-8043-26A9A9E3FB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8003"/>
          <a:stretch/>
        </p:blipFill>
        <p:spPr>
          <a:xfrm>
            <a:off x="620786" y="2044083"/>
            <a:ext cx="4546832" cy="151994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5AF94FB-9A14-417C-94B8-DC38C0B6BE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5224" y="1026166"/>
            <a:ext cx="5246659" cy="448760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4C1543A-57B3-46AD-A1D4-F654C41AD9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556" y="3582303"/>
            <a:ext cx="4610232" cy="3229354"/>
          </a:xfrm>
          <a:prstGeom prst="rect">
            <a:avLst/>
          </a:prstGeom>
        </p:spPr>
      </p:pic>
      <p:sp>
        <p:nvSpPr>
          <p:cNvPr id="14" name="화살표: 굽음 13">
            <a:extLst>
              <a:ext uri="{FF2B5EF4-FFF2-40B4-BE49-F238E27FC236}">
                <a16:creationId xmlns:a16="http://schemas.microsoft.com/office/drawing/2014/main" id="{08012977-7E1D-4BD0-80DE-08D5C3360A9C}"/>
              </a:ext>
            </a:extLst>
          </p:cNvPr>
          <p:cNvSpPr/>
          <p:nvPr/>
        </p:nvSpPr>
        <p:spPr>
          <a:xfrm rot="10800000">
            <a:off x="5234730" y="5513768"/>
            <a:ext cx="3573710" cy="570056"/>
          </a:xfrm>
          <a:prstGeom prst="bentArrow">
            <a:avLst>
              <a:gd name="adj1" fmla="val 25000"/>
              <a:gd name="adj2" fmla="val 22793"/>
              <a:gd name="adj3" fmla="val 25000"/>
              <a:gd name="adj4" fmla="val 4375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5997189" y="6092504"/>
            <a:ext cx="5622501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r>
              <a:rPr lang="ko-KR" altLang="en-US" dirty="0">
                <a:hlinkClick r:id="rId5"/>
              </a:rPr>
              <a:t>https://</a:t>
            </a:r>
            <a:r>
              <a:rPr lang="ko-KR" altLang="en-US" dirty="0" smtClean="0">
                <a:hlinkClick r:id="rId5"/>
              </a:rPr>
              <a:t>www.w3schools.com/css/css_positioning.asp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07492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BB9F8E-3DFF-43D7-9C3C-A02B4E34B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웹 요소의 위치 지정하기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85B39B5-4192-4F5A-913F-D2A0E12A61BE}"/>
              </a:ext>
            </a:extLst>
          </p:cNvPr>
          <p:cNvSpPr txBox="1"/>
          <p:nvPr/>
        </p:nvSpPr>
        <p:spPr>
          <a:xfrm>
            <a:off x="520117" y="1132514"/>
            <a:ext cx="26593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/>
              <a:t>position </a:t>
            </a:r>
            <a:r>
              <a:rPr lang="ko-KR" altLang="en-US" sz="1600" b="1"/>
              <a:t>속성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7B77B9F-22ED-410B-9911-AB7EAA05B23D}"/>
              </a:ext>
            </a:extLst>
          </p:cNvPr>
          <p:cNvSpPr txBox="1"/>
          <p:nvPr/>
        </p:nvSpPr>
        <p:spPr>
          <a:xfrm>
            <a:off x="520117" y="1620001"/>
            <a:ext cx="51005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/>
              <a:t>웹</a:t>
            </a:r>
            <a:r>
              <a:rPr lang="en-US" altLang="ko-KR" sz="1200"/>
              <a:t> </a:t>
            </a:r>
            <a:r>
              <a:rPr lang="ko-KR" altLang="en-US" sz="1200"/>
              <a:t>문서 안에 요소들을 배치하기 위한 속성</a:t>
            </a:r>
            <a:endParaRPr lang="en-US" altLang="ko-KR" sz="120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35D113AB-20C7-4C1E-A67E-232424603D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117" y="1979796"/>
            <a:ext cx="3305263" cy="29787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815C226-F53C-4C1A-A0DB-352FE158DA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117" y="2324734"/>
            <a:ext cx="4035105" cy="130973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CF8E522-7136-48F7-8757-52E7266FAC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0196" y="1015609"/>
            <a:ext cx="4856487" cy="449815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A05AC53-D698-4686-BA02-5BE9C72AF9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4656" y="3786627"/>
            <a:ext cx="4130467" cy="3071373"/>
          </a:xfrm>
          <a:prstGeom prst="rect">
            <a:avLst/>
          </a:prstGeom>
        </p:spPr>
      </p:pic>
      <p:sp>
        <p:nvSpPr>
          <p:cNvPr id="14" name="화살표: 굽음 13">
            <a:extLst>
              <a:ext uri="{FF2B5EF4-FFF2-40B4-BE49-F238E27FC236}">
                <a16:creationId xmlns:a16="http://schemas.microsoft.com/office/drawing/2014/main" id="{08012977-7E1D-4BD0-80DE-08D5C3360A9C}"/>
              </a:ext>
            </a:extLst>
          </p:cNvPr>
          <p:cNvSpPr/>
          <p:nvPr/>
        </p:nvSpPr>
        <p:spPr>
          <a:xfrm rot="10800000">
            <a:off x="5234730" y="5513768"/>
            <a:ext cx="3573710" cy="570056"/>
          </a:xfrm>
          <a:prstGeom prst="bentArrow">
            <a:avLst>
              <a:gd name="adj1" fmla="val 25000"/>
              <a:gd name="adj2" fmla="val 22793"/>
              <a:gd name="adj3" fmla="val 25000"/>
              <a:gd name="adj4" fmla="val 4375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78157" y="838993"/>
            <a:ext cx="2252490" cy="1353329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041365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Display </a:t>
            </a:r>
            <a:r>
              <a:rPr lang="ko-KR" altLang="en-US" dirty="0" smtClean="0"/>
              <a:t>속성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89709" y="773083"/>
            <a:ext cx="5932393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hlinkClick r:id="rId2"/>
              </a:rPr>
              <a:t>https://</a:t>
            </a:r>
            <a:r>
              <a:rPr lang="en-US" altLang="ko-KR" dirty="0" smtClean="0">
                <a:hlinkClick r:id="rId2"/>
              </a:rPr>
              <a:t>www.w3schools.com/cssref/pr_class_display.asp</a:t>
            </a:r>
            <a:r>
              <a:rPr lang="en-US" altLang="ko-KR" dirty="0" smtClean="0"/>
              <a:t> </a:t>
            </a:r>
          </a:p>
          <a:p>
            <a:endParaRPr lang="en-US" altLang="ko-KR" dirty="0"/>
          </a:p>
          <a:p>
            <a:r>
              <a:rPr lang="en-US" altLang="ko-KR" dirty="0" smtClean="0"/>
              <a:t>inline</a:t>
            </a:r>
            <a:r>
              <a:rPr lang="ko-KR" altLang="en-US" dirty="0" smtClean="0"/>
              <a:t> </a:t>
            </a:r>
            <a:r>
              <a:rPr lang="en-US" altLang="ko-KR" dirty="0" smtClean="0"/>
              <a:t>: inline element</a:t>
            </a:r>
            <a:r>
              <a:rPr lang="ko-KR" altLang="en-US" dirty="0" smtClean="0"/>
              <a:t>로 취급 </a:t>
            </a:r>
            <a:endParaRPr lang="en-US" altLang="ko-KR" dirty="0" smtClean="0"/>
          </a:p>
          <a:p>
            <a:r>
              <a:rPr lang="en-US" altLang="ko-KR" dirty="0" smtClean="0"/>
              <a:t>block : block element</a:t>
            </a:r>
            <a:r>
              <a:rPr lang="ko-KR" altLang="en-US" dirty="0" smtClean="0"/>
              <a:t>로 취급</a:t>
            </a:r>
            <a:endParaRPr lang="en-US" altLang="ko-KR" dirty="0" smtClean="0"/>
          </a:p>
          <a:p>
            <a:r>
              <a:rPr lang="en-US" altLang="ko-KR" dirty="0" smtClean="0"/>
              <a:t>flex : block-level flex </a:t>
            </a:r>
            <a:r>
              <a:rPr lang="ko-KR" altLang="en-US" dirty="0" smtClean="0"/>
              <a:t>컨테이너로 취급 </a:t>
            </a:r>
            <a:endParaRPr lang="en-US" altLang="ko-KR" dirty="0" smtClean="0"/>
          </a:p>
          <a:p>
            <a:r>
              <a:rPr lang="en-US" altLang="ko-KR" dirty="0" smtClean="0"/>
              <a:t>grid : block-level grid </a:t>
            </a:r>
            <a:r>
              <a:rPr lang="ko-KR" altLang="en-US" dirty="0" smtClean="0"/>
              <a:t>컨테이너로 취급 </a:t>
            </a:r>
            <a:endParaRPr lang="en-US" altLang="ko-KR" dirty="0" smtClean="0"/>
          </a:p>
          <a:p>
            <a:r>
              <a:rPr lang="en-US" altLang="ko-KR" dirty="0" smtClean="0"/>
              <a:t>inline-block : inline-level block </a:t>
            </a:r>
            <a:r>
              <a:rPr lang="ko-KR" altLang="en-US" dirty="0" smtClean="0"/>
              <a:t>컨테이너로 취급 </a:t>
            </a:r>
            <a:endParaRPr lang="en-US" altLang="ko-KR" dirty="0" smtClean="0"/>
          </a:p>
          <a:p>
            <a:r>
              <a:rPr lang="en-US" altLang="ko-KR" dirty="0" smtClean="0"/>
              <a:t>inline-flex : inline-level flex </a:t>
            </a:r>
            <a:r>
              <a:rPr lang="ko-KR" altLang="en-US" dirty="0" smtClean="0"/>
              <a:t>컨테이너로 취급 </a:t>
            </a:r>
            <a:endParaRPr lang="en-US" altLang="ko-KR" dirty="0" smtClean="0"/>
          </a:p>
          <a:p>
            <a:r>
              <a:rPr lang="en-US" altLang="ko-KR" dirty="0" smtClean="0"/>
              <a:t>inline-grid </a:t>
            </a:r>
            <a:r>
              <a:rPr lang="en-US" altLang="ko-KR" dirty="0"/>
              <a:t>: inline-level </a:t>
            </a:r>
            <a:r>
              <a:rPr lang="en-US" altLang="ko-KR" dirty="0" smtClean="0"/>
              <a:t>grid </a:t>
            </a:r>
            <a:r>
              <a:rPr lang="ko-KR" altLang="en-US" dirty="0"/>
              <a:t>컨테이너로 취급 </a:t>
            </a:r>
            <a:endParaRPr lang="en-US" altLang="ko-KR" dirty="0" smtClean="0"/>
          </a:p>
          <a:p>
            <a:r>
              <a:rPr lang="en-US" altLang="ko-KR" dirty="0" smtClean="0"/>
              <a:t>……</a:t>
            </a:r>
          </a:p>
          <a:p>
            <a:r>
              <a:rPr lang="ko-KR" altLang="en-US" dirty="0" smtClean="0"/>
              <a:t>매우</a:t>
            </a:r>
            <a:r>
              <a:rPr lang="en-US" altLang="ko-KR" dirty="0" smtClean="0"/>
              <a:t> </a:t>
            </a:r>
            <a:r>
              <a:rPr lang="ko-KR" altLang="en-US" dirty="0" smtClean="0"/>
              <a:t>많음 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3341" y="496858"/>
            <a:ext cx="5302048" cy="5963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145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EB6D438C-A184-447B-ACCE-00753F422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웹 문서 구조를 만드는 시맨틱 태그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6193C9-6CE0-47D8-BBCA-2800E041E56B}"/>
              </a:ext>
            </a:extLst>
          </p:cNvPr>
          <p:cNvSpPr txBox="1"/>
          <p:nvPr/>
        </p:nvSpPr>
        <p:spPr>
          <a:xfrm>
            <a:off x="625355" y="1601835"/>
            <a:ext cx="5540554" cy="3272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0070C0"/>
                </a:solidFill>
                <a:latin typeface="Courier"/>
              </a:rPr>
              <a:t>시맨틱</a:t>
            </a:r>
            <a:r>
              <a:rPr lang="en-US" altLang="ko-KR" sz="1100">
                <a:solidFill>
                  <a:srgbClr val="0070C0"/>
                </a:solidFill>
                <a:latin typeface="Courier"/>
              </a:rPr>
              <a:t>(semantic) : </a:t>
            </a:r>
            <a:r>
              <a:rPr lang="ko-KR" altLang="en-US" sz="1100">
                <a:solidFill>
                  <a:srgbClr val="0070C0"/>
                </a:solidFill>
                <a:latin typeface="Courier"/>
              </a:rPr>
              <a:t>의미론적인</a:t>
            </a:r>
            <a:r>
              <a:rPr lang="en-US" altLang="ko-KR" sz="1100">
                <a:solidFill>
                  <a:srgbClr val="0070C0"/>
                </a:solidFill>
                <a:latin typeface="Courier"/>
              </a:rPr>
              <a:t>, </a:t>
            </a:r>
            <a:r>
              <a:rPr lang="ko-KR" altLang="en-US" sz="1100">
                <a:solidFill>
                  <a:srgbClr val="0070C0"/>
                </a:solidFill>
                <a:latin typeface="Courier"/>
              </a:rPr>
              <a:t>의미가 통하는 </a:t>
            </a:r>
            <a:endParaRPr lang="en-US" altLang="ko-KR" sz="1100">
              <a:solidFill>
                <a:srgbClr val="0070C0"/>
              </a:solidFill>
              <a:latin typeface="Courier"/>
            </a:endParaRPr>
          </a:p>
          <a:p>
            <a:pPr>
              <a:lnSpc>
                <a:spcPct val="150000"/>
              </a:lnSpc>
            </a:pPr>
            <a:r>
              <a:rPr lang="ko-KR" altLang="en-US" sz="1400">
                <a:latin typeface="Courier"/>
              </a:rPr>
              <a:t>이름만 봐도 의미를 알 수 있는 </a:t>
            </a:r>
            <a:r>
              <a:rPr lang="en-US" altLang="ko-KR" sz="1400">
                <a:latin typeface="Courier"/>
              </a:rPr>
              <a:t>HTML </a:t>
            </a:r>
            <a:r>
              <a:rPr lang="ko-KR" altLang="en-US" sz="1400">
                <a:latin typeface="Courier"/>
              </a:rPr>
              <a:t>태그</a:t>
            </a:r>
            <a:endParaRPr lang="en-US" altLang="ko-KR" sz="1400">
              <a:latin typeface="Courier"/>
            </a:endParaRPr>
          </a:p>
          <a:p>
            <a:pPr>
              <a:lnSpc>
                <a:spcPct val="150000"/>
              </a:lnSpc>
            </a:pPr>
            <a:endParaRPr lang="en-US" altLang="ko-KR" sz="1400">
              <a:latin typeface="Courier"/>
            </a:endParaRPr>
          </a:p>
          <a:p>
            <a:pPr>
              <a:lnSpc>
                <a:spcPct val="150000"/>
              </a:lnSpc>
            </a:pPr>
            <a:endParaRPr lang="en-US" altLang="ko-KR" sz="1400">
              <a:latin typeface="Courier"/>
            </a:endParaRPr>
          </a:p>
          <a:p>
            <a:pPr>
              <a:lnSpc>
                <a:spcPct val="150000"/>
              </a:lnSpc>
            </a:pPr>
            <a:r>
              <a:rPr lang="ko-KR" altLang="en-US" sz="1600" b="1">
                <a:latin typeface="Courier"/>
              </a:rPr>
              <a:t>왜 사용할까</a:t>
            </a:r>
            <a:r>
              <a:rPr lang="en-US" altLang="ko-KR" sz="1600" b="1">
                <a:latin typeface="Courier"/>
              </a:rPr>
              <a:t>?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latin typeface="Courier"/>
                <a:sym typeface="Wingdings" panose="05000000000000000000" pitchFamily="2" charset="2"/>
              </a:rPr>
              <a:t>화면 낭독기 같은 보조 기기에서 사이트의 구조를 이해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latin typeface="Courier"/>
                <a:sym typeface="Wingdings" panose="05000000000000000000" pitchFamily="2" charset="2"/>
              </a:rPr>
              <a:t>할 수 있다</a:t>
            </a:r>
            <a:endParaRPr lang="en-US" altLang="ko-KR" sz="1400">
              <a:latin typeface="Courier"/>
              <a:sym typeface="Wingdings" panose="05000000000000000000" pitchFamily="2" charset="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latin typeface="Courier"/>
              </a:rPr>
              <a:t>문서 구조가 정확히 나눠지므로 </a:t>
            </a:r>
            <a:r>
              <a:rPr lang="en-US" altLang="ko-KR" sz="1400">
                <a:latin typeface="Courier"/>
              </a:rPr>
              <a:t>PC</a:t>
            </a:r>
            <a:r>
              <a:rPr lang="ko-KR" altLang="en-US" sz="1400">
                <a:latin typeface="Courier"/>
              </a:rPr>
              <a:t>나 모바일 등 </a:t>
            </a:r>
            <a:r>
              <a:rPr lang="en-US" altLang="ko-KR" sz="1400">
                <a:latin typeface="Courier"/>
              </a:rPr>
              <a:t/>
            </a:r>
            <a:br>
              <a:rPr lang="en-US" altLang="ko-KR" sz="1400">
                <a:latin typeface="Courier"/>
              </a:rPr>
            </a:br>
            <a:r>
              <a:rPr lang="ko-KR" altLang="en-US" sz="1400">
                <a:latin typeface="Courier"/>
              </a:rPr>
              <a:t>다양한 화면에서 웹 문서를 표현하기가 쉽다</a:t>
            </a:r>
            <a:endParaRPr lang="en-US" altLang="ko-KR" sz="1400">
              <a:latin typeface="Courier"/>
              <a:sym typeface="Wingdings" panose="05000000000000000000" pitchFamily="2" charset="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latin typeface="Courier"/>
              </a:rPr>
              <a:t>웹 사이트를 검색할 때 필요한 내용을 정확히 찾을 수 있다</a:t>
            </a:r>
            <a:endParaRPr lang="en-US" altLang="ko-KR" sz="1400">
              <a:latin typeface="Courier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C4E7E3B-0EBB-471C-BFED-C363125EF8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6316" y="934830"/>
            <a:ext cx="4161868" cy="5379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869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Flexbox Layout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89956" y="714894"/>
            <a:ext cx="1003479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Flexbox</a:t>
            </a:r>
            <a:r>
              <a:rPr lang="ko-KR" altLang="en-US" dirty="0" smtClean="0"/>
              <a:t>란</a:t>
            </a:r>
            <a:r>
              <a:rPr lang="en-US" altLang="ko-KR" dirty="0" smtClean="0"/>
              <a:t>? </a:t>
            </a:r>
          </a:p>
          <a:p>
            <a:r>
              <a:rPr lang="en-US" altLang="ko-KR" dirty="0" smtClean="0"/>
              <a:t>- </a:t>
            </a:r>
            <a:r>
              <a:rPr lang="ko-KR" altLang="en-US" dirty="0" smtClean="0"/>
              <a:t>유연한 </a:t>
            </a:r>
            <a:r>
              <a:rPr lang="ko-KR" altLang="en-US" dirty="0" err="1" smtClean="0"/>
              <a:t>반응형</a:t>
            </a:r>
            <a:r>
              <a:rPr lang="ko-KR" altLang="en-US" dirty="0" smtClean="0"/>
              <a:t> 레이아웃을 쉽게 디자인할 수 있도록 개발된 레이아웃  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Display </a:t>
            </a:r>
            <a:r>
              <a:rPr lang="ko-KR" altLang="en-US" dirty="0" smtClean="0"/>
              <a:t>속성을 </a:t>
            </a:r>
            <a:r>
              <a:rPr lang="en-US" altLang="ko-KR" dirty="0" smtClean="0"/>
              <a:t>flex</a:t>
            </a:r>
            <a:r>
              <a:rPr lang="ko-KR" altLang="en-US" dirty="0" smtClean="0"/>
              <a:t>로 지정한 컨테이너 내부에 </a:t>
            </a:r>
            <a:r>
              <a:rPr lang="en-US" altLang="ko-KR" dirty="0" smtClean="0"/>
              <a:t>child element</a:t>
            </a:r>
            <a:r>
              <a:rPr lang="ko-KR" altLang="en-US" dirty="0" smtClean="0"/>
              <a:t>들을 넣으면 </a:t>
            </a:r>
            <a:r>
              <a:rPr lang="en-US" altLang="ko-KR" dirty="0" smtClean="0"/>
              <a:t>flexible item</a:t>
            </a:r>
            <a:r>
              <a:rPr lang="ko-KR" altLang="en-US" dirty="0" smtClean="0"/>
              <a:t>으로 취급 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22960" y="1970120"/>
            <a:ext cx="7156126" cy="440120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&lt;!DOCTYPE html&gt;</a:t>
            </a:r>
          </a:p>
          <a:p>
            <a:r>
              <a:rPr lang="en-US" altLang="ko-KR" sz="1000" dirty="0"/>
              <a:t>&lt;html&gt;</a:t>
            </a:r>
          </a:p>
          <a:p>
            <a:r>
              <a:rPr lang="en-US" altLang="ko-KR" sz="1000" dirty="0"/>
              <a:t>&lt;head&gt;</a:t>
            </a:r>
          </a:p>
          <a:p>
            <a:r>
              <a:rPr lang="en-US" altLang="ko-KR" sz="1000" dirty="0"/>
              <a:t>&lt;style&gt;</a:t>
            </a:r>
          </a:p>
          <a:p>
            <a:r>
              <a:rPr lang="en-US" altLang="ko-KR" sz="1000" dirty="0"/>
              <a:t>.flex-container {</a:t>
            </a:r>
          </a:p>
          <a:p>
            <a:r>
              <a:rPr lang="en-US" altLang="ko-KR" sz="1000" b="1" dirty="0"/>
              <a:t>  display: flex;</a:t>
            </a:r>
          </a:p>
          <a:p>
            <a:r>
              <a:rPr lang="en-US" altLang="ko-KR" sz="1000" dirty="0"/>
              <a:t>  background-color: </a:t>
            </a:r>
            <a:r>
              <a:rPr lang="en-US" altLang="ko-KR" sz="1000" dirty="0" err="1"/>
              <a:t>DodgerBlue</a:t>
            </a:r>
            <a:r>
              <a:rPr lang="en-US" altLang="ko-KR" sz="1000" dirty="0"/>
              <a:t>;</a:t>
            </a:r>
          </a:p>
          <a:p>
            <a:r>
              <a:rPr lang="en-US" altLang="ko-KR" sz="1000" dirty="0" smtClean="0"/>
              <a:t>}</a:t>
            </a:r>
            <a:endParaRPr lang="en-US" altLang="ko-KR" sz="1000" dirty="0"/>
          </a:p>
          <a:p>
            <a:r>
              <a:rPr lang="en-US" altLang="ko-KR" sz="1000" dirty="0"/>
              <a:t>.flex-container &gt; div {</a:t>
            </a:r>
          </a:p>
          <a:p>
            <a:r>
              <a:rPr lang="en-US" altLang="ko-KR" sz="1000" dirty="0"/>
              <a:t>  background-color: #f1f1f1;</a:t>
            </a:r>
          </a:p>
          <a:p>
            <a:r>
              <a:rPr lang="en-US" altLang="ko-KR" sz="1000" dirty="0"/>
              <a:t>  margin: 10px;</a:t>
            </a:r>
          </a:p>
          <a:p>
            <a:r>
              <a:rPr lang="en-US" altLang="ko-KR" sz="1000" dirty="0"/>
              <a:t>  padding: 20px;</a:t>
            </a:r>
          </a:p>
          <a:p>
            <a:r>
              <a:rPr lang="en-US" altLang="ko-KR" sz="1000" dirty="0"/>
              <a:t>  font-size: 30px;</a:t>
            </a:r>
          </a:p>
          <a:p>
            <a:r>
              <a:rPr lang="en-US" altLang="ko-KR" sz="1000" dirty="0"/>
              <a:t>}</a:t>
            </a:r>
          </a:p>
          <a:p>
            <a:r>
              <a:rPr lang="en-US" altLang="ko-KR" sz="1000" dirty="0"/>
              <a:t>&lt;/style&gt;</a:t>
            </a:r>
          </a:p>
          <a:p>
            <a:r>
              <a:rPr lang="en-US" altLang="ko-KR" sz="1000" dirty="0"/>
              <a:t>&lt;/head&gt;</a:t>
            </a:r>
          </a:p>
          <a:p>
            <a:r>
              <a:rPr lang="en-US" altLang="ko-KR" sz="1000" dirty="0"/>
              <a:t>&lt;body</a:t>
            </a:r>
            <a:r>
              <a:rPr lang="en-US" altLang="ko-KR" sz="1000" dirty="0" smtClean="0"/>
              <a:t>&gt;</a:t>
            </a:r>
          </a:p>
          <a:p>
            <a:endParaRPr lang="en-US" altLang="ko-KR" sz="1000" dirty="0"/>
          </a:p>
          <a:p>
            <a:r>
              <a:rPr lang="en-US" altLang="ko-KR" sz="1000" b="1" dirty="0"/>
              <a:t>&lt;div class="flex-container"&gt;</a:t>
            </a:r>
          </a:p>
          <a:p>
            <a:r>
              <a:rPr lang="en-US" altLang="ko-KR" sz="1000" b="1" dirty="0"/>
              <a:t>  &lt;div&gt;1&lt;/div&gt;</a:t>
            </a:r>
          </a:p>
          <a:p>
            <a:r>
              <a:rPr lang="en-US" altLang="ko-KR" sz="1000" b="1" dirty="0"/>
              <a:t>  &lt;div&gt;2&lt;/div&gt;</a:t>
            </a:r>
          </a:p>
          <a:p>
            <a:r>
              <a:rPr lang="en-US" altLang="ko-KR" sz="1000" b="1" dirty="0"/>
              <a:t>  &lt;div&gt;3&lt;/div&gt;  </a:t>
            </a:r>
          </a:p>
          <a:p>
            <a:r>
              <a:rPr lang="en-US" altLang="ko-KR" sz="1000" b="1" dirty="0"/>
              <a:t>&lt;/div</a:t>
            </a:r>
            <a:r>
              <a:rPr lang="en-US" altLang="ko-KR" sz="1000" b="1" dirty="0" smtClean="0"/>
              <a:t>&gt;</a:t>
            </a:r>
          </a:p>
          <a:p>
            <a:endParaRPr lang="en-US" altLang="ko-KR" sz="1000" dirty="0"/>
          </a:p>
          <a:p>
            <a:r>
              <a:rPr lang="en-US" altLang="ko-KR" sz="1000" dirty="0"/>
              <a:t>&lt;p&gt;A Flexible Layout must have a parent element with the &lt;</a:t>
            </a:r>
            <a:r>
              <a:rPr lang="en-US" altLang="ko-KR" sz="1000" dirty="0" err="1"/>
              <a:t>em</a:t>
            </a:r>
            <a:r>
              <a:rPr lang="en-US" altLang="ko-KR" sz="1000" dirty="0"/>
              <a:t>&gt;display&lt;/</a:t>
            </a:r>
            <a:r>
              <a:rPr lang="en-US" altLang="ko-KR" sz="1000" dirty="0" err="1"/>
              <a:t>em</a:t>
            </a:r>
            <a:r>
              <a:rPr lang="en-US" altLang="ko-KR" sz="1000" dirty="0"/>
              <a:t>&gt; property set to &lt;</a:t>
            </a:r>
            <a:r>
              <a:rPr lang="en-US" altLang="ko-KR" sz="1000" dirty="0" err="1"/>
              <a:t>em</a:t>
            </a:r>
            <a:r>
              <a:rPr lang="en-US" altLang="ko-KR" sz="1000" dirty="0"/>
              <a:t>&gt;flex&lt;/</a:t>
            </a:r>
            <a:r>
              <a:rPr lang="en-US" altLang="ko-KR" sz="1000" dirty="0" err="1"/>
              <a:t>em</a:t>
            </a:r>
            <a:r>
              <a:rPr lang="en-US" altLang="ko-KR" sz="1000" dirty="0"/>
              <a:t>&gt;.&lt;/p&gt;</a:t>
            </a:r>
          </a:p>
          <a:p>
            <a:r>
              <a:rPr lang="en-US" altLang="ko-KR" sz="1000" dirty="0" smtClean="0"/>
              <a:t>&lt;</a:t>
            </a:r>
            <a:r>
              <a:rPr lang="en-US" altLang="ko-KR" sz="1000" dirty="0"/>
              <a:t>p&gt;Direct child elements(s) of the flexible container automatically becomes flexible items.&lt;/p&gt;</a:t>
            </a:r>
          </a:p>
          <a:p>
            <a:r>
              <a:rPr lang="en-US" altLang="ko-KR" sz="1000" dirty="0" smtClean="0"/>
              <a:t>&lt;/</a:t>
            </a:r>
            <a:r>
              <a:rPr lang="en-US" altLang="ko-KR" sz="1000" dirty="0"/>
              <a:t>body&gt;</a:t>
            </a:r>
          </a:p>
          <a:p>
            <a:r>
              <a:rPr lang="en-US" altLang="ko-KR" sz="1000" dirty="0"/>
              <a:t>&lt;/html&gt;</a:t>
            </a:r>
            <a:endParaRPr lang="ko-KR" altLang="en-US" sz="10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4561" y="2510206"/>
            <a:ext cx="5142807" cy="2403994"/>
          </a:xfrm>
          <a:prstGeom prst="rect">
            <a:avLst/>
          </a:prstGeom>
        </p:spPr>
      </p:pic>
      <p:cxnSp>
        <p:nvCxnSpPr>
          <p:cNvPr id="7" name="직선 화살표 연결선 6"/>
          <p:cNvCxnSpPr/>
          <p:nvPr/>
        </p:nvCxnSpPr>
        <p:spPr>
          <a:xfrm flipH="1" flipV="1">
            <a:off x="8575964" y="4494182"/>
            <a:ext cx="415635" cy="114104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/>
          <p:cNvCxnSpPr/>
          <p:nvPr/>
        </p:nvCxnSpPr>
        <p:spPr>
          <a:xfrm flipH="1" flipV="1">
            <a:off x="10185862" y="3817500"/>
            <a:ext cx="318654" cy="124495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0152610" y="5084270"/>
            <a:ext cx="1443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Flex</a:t>
            </a:r>
            <a:r>
              <a:rPr lang="ko-KR" altLang="en-US" dirty="0" smtClean="0"/>
              <a:t> 아이템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575964" y="5635222"/>
            <a:ext cx="1673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Flex</a:t>
            </a:r>
            <a:r>
              <a:rPr lang="ko-KR" altLang="en-US" dirty="0" smtClean="0"/>
              <a:t> 컨테이너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495800" y="2091264"/>
            <a:ext cx="5322932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>
                <a:hlinkClick r:id="rId3"/>
              </a:rPr>
              <a:t>https://</a:t>
            </a:r>
            <a:r>
              <a:rPr lang="en-US" altLang="ko-KR" dirty="0" smtClean="0">
                <a:hlinkClick r:id="rId3"/>
              </a:rPr>
              <a:t>www.w3schools.com/css/css3_flexbox.asp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88160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Flex</a:t>
            </a:r>
            <a:r>
              <a:rPr lang="ko-KR" altLang="en-US" dirty="0" smtClean="0"/>
              <a:t> </a:t>
            </a:r>
            <a:r>
              <a:rPr lang="en-US" altLang="ko-KR" dirty="0" smtClean="0"/>
              <a:t>Containers &amp; Flex Items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718" y="1907087"/>
            <a:ext cx="5096508" cy="192263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5261" y="1907087"/>
            <a:ext cx="4483752" cy="345080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560320" y="5744584"/>
            <a:ext cx="54464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hlinkClick r:id="rId4"/>
              </a:rPr>
              <a:t>https://</a:t>
            </a:r>
            <a:r>
              <a:rPr lang="en-US" altLang="ko-KR" dirty="0" smtClean="0">
                <a:hlinkClick r:id="rId4"/>
              </a:rPr>
              <a:t>www.youtube.com/watch?v=3YW65K6LcIA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2397872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Axes 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033" y="1549101"/>
            <a:ext cx="11664603" cy="4031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75450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Flexbox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14895" y="1221971"/>
            <a:ext cx="10852202" cy="4801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Flex </a:t>
            </a:r>
            <a:r>
              <a:rPr lang="ko-KR" altLang="en-US" b="1" dirty="0" smtClean="0"/>
              <a:t>컨테이너의 속성 </a:t>
            </a:r>
            <a:endParaRPr lang="en-US" altLang="ko-KR" b="1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flex-direction : column, row, column-reverse, row-reverse (</a:t>
            </a:r>
            <a:r>
              <a:rPr lang="ko-KR" altLang="en-US" dirty="0" smtClean="0"/>
              <a:t>아이템들을</a:t>
            </a:r>
            <a:r>
              <a:rPr lang="en-US" altLang="ko-KR" dirty="0" smtClean="0"/>
              <a:t> </a:t>
            </a:r>
            <a:r>
              <a:rPr lang="ko-KR" altLang="en-US" dirty="0" smtClean="0"/>
              <a:t>쌓는 방향</a:t>
            </a:r>
            <a:r>
              <a:rPr lang="en-US" altLang="ko-KR" dirty="0" smtClean="0"/>
              <a:t>)</a:t>
            </a:r>
            <a:endParaRPr lang="en-US" altLang="ko-KR" dirty="0"/>
          </a:p>
          <a:p>
            <a:r>
              <a:rPr lang="en-US" altLang="ko-KR" dirty="0" smtClean="0"/>
              <a:t>flex-wrap : wrap, </a:t>
            </a:r>
            <a:r>
              <a:rPr lang="en-US" altLang="ko-KR" dirty="0" err="1" smtClean="0"/>
              <a:t>nowrap</a:t>
            </a:r>
            <a:r>
              <a:rPr lang="en-US" altLang="ko-KR" dirty="0" smtClean="0"/>
              <a:t>, wrap-reverse (</a:t>
            </a:r>
            <a:r>
              <a:rPr lang="ko-KR" altLang="en-US" dirty="0" smtClean="0"/>
              <a:t>컨테이너를 넘치는 경우의 처리 방법</a:t>
            </a:r>
            <a:r>
              <a:rPr lang="en-US" altLang="ko-KR" dirty="0" smtClean="0"/>
              <a:t>)  </a:t>
            </a:r>
            <a:endParaRPr lang="en-US" altLang="ko-KR" dirty="0"/>
          </a:p>
          <a:p>
            <a:r>
              <a:rPr lang="en-US" altLang="ko-KR" dirty="0" smtClean="0"/>
              <a:t>Flex-flow : row wrap, … (flex-direction</a:t>
            </a:r>
            <a:r>
              <a:rPr lang="ko-KR" altLang="en-US" dirty="0" smtClean="0"/>
              <a:t>과 </a:t>
            </a:r>
            <a:r>
              <a:rPr lang="en-US" altLang="ko-KR" dirty="0" smtClean="0"/>
              <a:t>flex-wrap</a:t>
            </a:r>
            <a:r>
              <a:rPr lang="ko-KR" altLang="en-US" dirty="0" smtClean="0"/>
              <a:t>을 함께 설정하는 방법</a:t>
            </a:r>
            <a:r>
              <a:rPr lang="en-US" altLang="ko-KR" dirty="0" smtClean="0"/>
              <a:t>)  </a:t>
            </a:r>
            <a:endParaRPr lang="en-US" altLang="ko-KR" dirty="0"/>
          </a:p>
          <a:p>
            <a:r>
              <a:rPr lang="en-US" altLang="ko-KR" dirty="0" smtClean="0"/>
              <a:t>Justify-content : center, flex-start, flex-end, space-around, space-between (flex </a:t>
            </a:r>
            <a:r>
              <a:rPr lang="ko-KR" altLang="en-US" dirty="0" smtClean="0"/>
              <a:t>아이템들의 정렬 방법</a:t>
            </a:r>
            <a:r>
              <a:rPr lang="en-US" altLang="ko-KR" dirty="0" smtClean="0"/>
              <a:t>) </a:t>
            </a:r>
            <a:endParaRPr lang="en-US" altLang="ko-KR" dirty="0"/>
          </a:p>
          <a:p>
            <a:r>
              <a:rPr lang="en-US" altLang="ko-KR" dirty="0" smtClean="0"/>
              <a:t>align-items : </a:t>
            </a:r>
            <a:r>
              <a:rPr lang="en-US" altLang="ko-KR" dirty="0"/>
              <a:t>center, flex-start, flex-end, </a:t>
            </a:r>
            <a:r>
              <a:rPr lang="en-US" altLang="ko-KR" dirty="0" smtClean="0"/>
              <a:t>stretch, baseline (flex </a:t>
            </a:r>
            <a:r>
              <a:rPr lang="ko-KR" altLang="en-US" dirty="0" smtClean="0"/>
              <a:t>아이템들의 정렬 방법</a:t>
            </a:r>
            <a:r>
              <a:rPr lang="en-US" altLang="ko-KR" dirty="0" smtClean="0"/>
              <a:t>) </a:t>
            </a:r>
            <a:endParaRPr lang="en-US" altLang="ko-KR" dirty="0"/>
          </a:p>
          <a:p>
            <a:r>
              <a:rPr lang="en-US" altLang="ko-KR" dirty="0" smtClean="0"/>
              <a:t>align-content : space-around, space-between, stretch, center (flex </a:t>
            </a:r>
            <a:r>
              <a:rPr lang="ko-KR" altLang="en-US" dirty="0" smtClean="0"/>
              <a:t>라인의 정렬</a:t>
            </a:r>
            <a:r>
              <a:rPr lang="en-US" altLang="ko-KR" dirty="0"/>
              <a:t> </a:t>
            </a:r>
            <a:r>
              <a:rPr lang="ko-KR" altLang="en-US" dirty="0" smtClean="0"/>
              <a:t>방법</a:t>
            </a:r>
            <a:r>
              <a:rPr lang="en-US" altLang="ko-KR" dirty="0" smtClean="0"/>
              <a:t>) </a:t>
            </a:r>
          </a:p>
          <a:p>
            <a:endParaRPr lang="en-US" altLang="ko-KR" dirty="0"/>
          </a:p>
          <a:p>
            <a:r>
              <a:rPr lang="en-US" altLang="ko-KR" b="1" dirty="0" smtClean="0"/>
              <a:t>Flex </a:t>
            </a:r>
            <a:r>
              <a:rPr lang="ko-KR" altLang="en-US" b="1" dirty="0" smtClean="0"/>
              <a:t>아이템의 속성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endParaRPr lang="en-US" altLang="ko-KR" dirty="0" smtClean="0"/>
          </a:p>
          <a:p>
            <a:r>
              <a:rPr lang="en-US" altLang="ko-KR" dirty="0" smtClean="0"/>
              <a:t>order : </a:t>
            </a:r>
            <a:r>
              <a:rPr lang="ko-KR" altLang="en-US" dirty="0" smtClean="0"/>
              <a:t>아이템의 순서 지정 </a:t>
            </a:r>
            <a:endParaRPr lang="en-US" altLang="ko-KR" dirty="0"/>
          </a:p>
          <a:p>
            <a:r>
              <a:rPr lang="en-US" altLang="ko-KR" dirty="0" smtClean="0"/>
              <a:t>flex-grow : </a:t>
            </a:r>
            <a:r>
              <a:rPr lang="ko-KR" altLang="en-US" dirty="0" smtClean="0"/>
              <a:t>아이템의 크기 지정</a:t>
            </a:r>
            <a:endParaRPr lang="en-US" altLang="ko-KR" dirty="0"/>
          </a:p>
          <a:p>
            <a:r>
              <a:rPr lang="en-US" altLang="ko-KR" dirty="0" smtClean="0"/>
              <a:t>flex-shrink : </a:t>
            </a:r>
            <a:r>
              <a:rPr lang="ko-KR" altLang="en-US" dirty="0" smtClean="0"/>
              <a:t>축소 필요시의 축소 정도 지정 </a:t>
            </a:r>
            <a:endParaRPr lang="en-US" altLang="ko-KR" dirty="0"/>
          </a:p>
          <a:p>
            <a:r>
              <a:rPr lang="en-US" altLang="ko-KR" dirty="0" smtClean="0"/>
              <a:t>flex-basis : </a:t>
            </a:r>
            <a:r>
              <a:rPr lang="ko-KR" altLang="en-US" dirty="0" smtClean="0"/>
              <a:t>아이템의 초기 길이 지정 </a:t>
            </a:r>
            <a:endParaRPr lang="en-US" altLang="ko-KR" dirty="0"/>
          </a:p>
          <a:p>
            <a:r>
              <a:rPr lang="en-US" altLang="ko-KR" dirty="0" smtClean="0"/>
              <a:t>flex </a:t>
            </a:r>
            <a:r>
              <a:rPr lang="en-US" altLang="ko-KR" dirty="0"/>
              <a:t>: flex-grow, flex-shrink, </a:t>
            </a:r>
            <a:r>
              <a:rPr lang="en-US" altLang="ko-KR" dirty="0" smtClean="0"/>
              <a:t>flex-basis </a:t>
            </a:r>
            <a:r>
              <a:rPr lang="ko-KR" altLang="en-US" dirty="0" smtClean="0"/>
              <a:t>를</a:t>
            </a:r>
            <a:r>
              <a:rPr lang="en-US" altLang="ko-KR" dirty="0" smtClean="0"/>
              <a:t> </a:t>
            </a:r>
            <a:r>
              <a:rPr lang="ko-KR" altLang="en-US" dirty="0" smtClean="0"/>
              <a:t>한번에 지정 </a:t>
            </a:r>
            <a:r>
              <a:rPr lang="en-US" altLang="ko-KR" dirty="0" smtClean="0"/>
              <a:t> </a:t>
            </a:r>
            <a:endParaRPr lang="en-US" altLang="ko-KR" dirty="0"/>
          </a:p>
          <a:p>
            <a:r>
              <a:rPr lang="en-US" altLang="ko-KR" dirty="0" smtClean="0"/>
              <a:t>align-self : </a:t>
            </a:r>
            <a:r>
              <a:rPr lang="ko-KR" altLang="en-US" dirty="0" smtClean="0"/>
              <a:t>한 아이템의 정렬 지정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72456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Grid layout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89956" y="714894"/>
            <a:ext cx="9855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Grid</a:t>
            </a:r>
            <a:r>
              <a:rPr lang="ko-KR" altLang="en-US" dirty="0" smtClean="0"/>
              <a:t>란</a:t>
            </a:r>
            <a:r>
              <a:rPr lang="en-US" altLang="ko-KR" dirty="0" smtClean="0"/>
              <a:t>? </a:t>
            </a:r>
          </a:p>
          <a:p>
            <a:r>
              <a:rPr lang="en-US" altLang="ko-KR" dirty="0" smtClean="0"/>
              <a:t>- </a:t>
            </a:r>
            <a:r>
              <a:rPr lang="ko-KR" altLang="en-US" dirty="0" smtClean="0"/>
              <a:t>열</a:t>
            </a:r>
            <a:r>
              <a:rPr lang="en-US" altLang="ko-KR" dirty="0" smtClean="0"/>
              <a:t>(row)</a:t>
            </a:r>
            <a:r>
              <a:rPr lang="ko-KR" altLang="en-US" dirty="0" smtClean="0"/>
              <a:t>과 행</a:t>
            </a:r>
            <a:r>
              <a:rPr lang="en-US" altLang="ko-KR" dirty="0" smtClean="0"/>
              <a:t>(column)</a:t>
            </a:r>
            <a:r>
              <a:rPr lang="ko-KR" altLang="en-US" dirty="0" smtClean="0"/>
              <a:t>으로 이루어진 그리드 기반의 레이아웃 </a:t>
            </a:r>
            <a:endParaRPr lang="en-US" altLang="ko-KR" dirty="0" smtClean="0"/>
          </a:p>
          <a:p>
            <a:r>
              <a:rPr lang="en-US" altLang="ko-KR" dirty="0" smtClean="0"/>
              <a:t>Display </a:t>
            </a:r>
            <a:r>
              <a:rPr lang="ko-KR" altLang="en-US" dirty="0" smtClean="0"/>
              <a:t>속성을 </a:t>
            </a:r>
            <a:r>
              <a:rPr lang="en-US" altLang="ko-KR" dirty="0" smtClean="0"/>
              <a:t>grid</a:t>
            </a:r>
            <a:r>
              <a:rPr lang="ko-KR" altLang="en-US" dirty="0" smtClean="0"/>
              <a:t>로 지정한 컨테이너 내부에 </a:t>
            </a:r>
            <a:r>
              <a:rPr lang="en-US" altLang="ko-KR" dirty="0" smtClean="0"/>
              <a:t>child element</a:t>
            </a:r>
            <a:r>
              <a:rPr lang="ko-KR" altLang="en-US" dirty="0" smtClean="0"/>
              <a:t>들을 넣으면 </a:t>
            </a:r>
            <a:r>
              <a:rPr lang="en-US" altLang="ko-KR" dirty="0" smtClean="0"/>
              <a:t>grid item</a:t>
            </a:r>
            <a:r>
              <a:rPr lang="ko-KR" altLang="en-US" dirty="0" smtClean="0"/>
              <a:t>으로 취급 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99532" y="1634061"/>
            <a:ext cx="5711820" cy="521681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900" dirty="0"/>
              <a:t>&lt;!DOCTYPE html&gt;</a:t>
            </a:r>
          </a:p>
          <a:p>
            <a:r>
              <a:rPr lang="en-US" altLang="ko-KR" sz="900" dirty="0"/>
              <a:t>&lt;html&gt;</a:t>
            </a:r>
          </a:p>
          <a:p>
            <a:r>
              <a:rPr lang="en-US" altLang="ko-KR" sz="900" dirty="0"/>
              <a:t>&lt;head&gt;</a:t>
            </a:r>
          </a:p>
          <a:p>
            <a:r>
              <a:rPr lang="en-US" altLang="ko-KR" sz="900" dirty="0"/>
              <a:t>&lt;style&gt;</a:t>
            </a:r>
          </a:p>
          <a:p>
            <a:r>
              <a:rPr lang="en-US" altLang="ko-KR" sz="900" dirty="0"/>
              <a:t>.grid-container {</a:t>
            </a:r>
          </a:p>
          <a:p>
            <a:r>
              <a:rPr lang="en-US" altLang="ko-KR" sz="900" b="1" dirty="0"/>
              <a:t>  display: grid;</a:t>
            </a:r>
          </a:p>
          <a:p>
            <a:r>
              <a:rPr lang="en-US" altLang="ko-KR" sz="900" dirty="0"/>
              <a:t>  grid-template-columns: auto </a:t>
            </a:r>
            <a:r>
              <a:rPr lang="en-US" altLang="ko-KR" sz="900" dirty="0" err="1"/>
              <a:t>auto</a:t>
            </a:r>
            <a:r>
              <a:rPr lang="en-US" altLang="ko-KR" sz="900" dirty="0"/>
              <a:t> </a:t>
            </a:r>
            <a:r>
              <a:rPr lang="en-US" altLang="ko-KR" sz="900" dirty="0" err="1"/>
              <a:t>auto</a:t>
            </a:r>
            <a:r>
              <a:rPr lang="en-US" altLang="ko-KR" sz="900" dirty="0"/>
              <a:t>;</a:t>
            </a:r>
          </a:p>
          <a:p>
            <a:r>
              <a:rPr lang="en-US" altLang="ko-KR" sz="900" dirty="0"/>
              <a:t>  background-color: #2196F3;</a:t>
            </a:r>
          </a:p>
          <a:p>
            <a:r>
              <a:rPr lang="en-US" altLang="ko-KR" sz="900" dirty="0"/>
              <a:t>  padding: 10px;</a:t>
            </a:r>
          </a:p>
          <a:p>
            <a:r>
              <a:rPr lang="en-US" altLang="ko-KR" sz="900" dirty="0" smtClean="0"/>
              <a:t>}</a:t>
            </a:r>
            <a:endParaRPr lang="en-US" altLang="ko-KR" sz="900" dirty="0"/>
          </a:p>
          <a:p>
            <a:r>
              <a:rPr lang="en-US" altLang="ko-KR" sz="900" dirty="0"/>
              <a:t>.grid-item {</a:t>
            </a:r>
          </a:p>
          <a:p>
            <a:r>
              <a:rPr lang="en-US" altLang="ko-KR" sz="900" dirty="0"/>
              <a:t>  background-color: </a:t>
            </a:r>
            <a:r>
              <a:rPr lang="en-US" altLang="ko-KR" sz="900" dirty="0" err="1"/>
              <a:t>rgba</a:t>
            </a:r>
            <a:r>
              <a:rPr lang="en-US" altLang="ko-KR" sz="900" dirty="0"/>
              <a:t>(255, 255, 255, 0.8);</a:t>
            </a:r>
          </a:p>
          <a:p>
            <a:r>
              <a:rPr lang="en-US" altLang="ko-KR" sz="900" dirty="0"/>
              <a:t>  border: 1px solid </a:t>
            </a:r>
            <a:r>
              <a:rPr lang="en-US" altLang="ko-KR" sz="900" dirty="0" err="1"/>
              <a:t>rgba</a:t>
            </a:r>
            <a:r>
              <a:rPr lang="en-US" altLang="ko-KR" sz="900" dirty="0"/>
              <a:t>(0, 0, 0, 0.8);</a:t>
            </a:r>
          </a:p>
          <a:p>
            <a:r>
              <a:rPr lang="en-US" altLang="ko-KR" sz="900" dirty="0"/>
              <a:t>  padding: 20px;</a:t>
            </a:r>
          </a:p>
          <a:p>
            <a:r>
              <a:rPr lang="en-US" altLang="ko-KR" sz="900" dirty="0"/>
              <a:t>  font-size: 30px;</a:t>
            </a:r>
          </a:p>
          <a:p>
            <a:r>
              <a:rPr lang="en-US" altLang="ko-KR" sz="900" dirty="0"/>
              <a:t>  text-align: center;</a:t>
            </a:r>
          </a:p>
          <a:p>
            <a:r>
              <a:rPr lang="en-US" altLang="ko-KR" sz="900" dirty="0"/>
              <a:t>}</a:t>
            </a:r>
          </a:p>
          <a:p>
            <a:r>
              <a:rPr lang="en-US" altLang="ko-KR" sz="900" dirty="0"/>
              <a:t>&lt;/style&gt;</a:t>
            </a:r>
          </a:p>
          <a:p>
            <a:r>
              <a:rPr lang="en-US" altLang="ko-KR" sz="900" dirty="0"/>
              <a:t>&lt;/head&gt;</a:t>
            </a:r>
          </a:p>
          <a:p>
            <a:r>
              <a:rPr lang="en-US" altLang="ko-KR" sz="900" dirty="0"/>
              <a:t>&lt;body</a:t>
            </a:r>
            <a:r>
              <a:rPr lang="en-US" altLang="ko-KR" sz="900" dirty="0" smtClean="0"/>
              <a:t>&gt;</a:t>
            </a:r>
            <a:endParaRPr lang="en-US" altLang="ko-KR" sz="900" dirty="0"/>
          </a:p>
          <a:p>
            <a:r>
              <a:rPr lang="en-US" altLang="ko-KR" sz="900" dirty="0"/>
              <a:t>&lt;h1&gt;The display Property:&lt;/h1&gt;</a:t>
            </a:r>
          </a:p>
          <a:p>
            <a:endParaRPr lang="en-US" altLang="ko-KR" sz="900" dirty="0"/>
          </a:p>
          <a:p>
            <a:r>
              <a:rPr lang="en-US" altLang="ko-KR" sz="900" b="1" dirty="0"/>
              <a:t>&lt;div class="grid-container"&gt;</a:t>
            </a:r>
          </a:p>
          <a:p>
            <a:r>
              <a:rPr lang="en-US" altLang="ko-KR" sz="900" b="1" dirty="0"/>
              <a:t>  &lt;div class="grid-item"&gt;1&lt;/div&gt;</a:t>
            </a:r>
          </a:p>
          <a:p>
            <a:r>
              <a:rPr lang="en-US" altLang="ko-KR" sz="900" b="1" dirty="0"/>
              <a:t>  &lt;div class="grid-item"&gt;2&lt;/div&gt;</a:t>
            </a:r>
          </a:p>
          <a:p>
            <a:r>
              <a:rPr lang="en-US" altLang="ko-KR" sz="900" b="1" dirty="0"/>
              <a:t>  &lt;div class="grid-item"&gt;3&lt;/div&gt;  </a:t>
            </a:r>
          </a:p>
          <a:p>
            <a:r>
              <a:rPr lang="en-US" altLang="ko-KR" sz="900" b="1" dirty="0"/>
              <a:t>  &lt;div class="grid-item"&gt;4&lt;/div&gt;</a:t>
            </a:r>
          </a:p>
          <a:p>
            <a:r>
              <a:rPr lang="en-US" altLang="ko-KR" sz="900" b="1" dirty="0"/>
              <a:t>  &lt;div class="grid-item"&gt;5&lt;/div&gt;</a:t>
            </a:r>
          </a:p>
          <a:p>
            <a:r>
              <a:rPr lang="en-US" altLang="ko-KR" sz="900" b="1" dirty="0"/>
              <a:t>  &lt;div class="grid-item"&gt;6&lt;/div&gt;  </a:t>
            </a:r>
          </a:p>
          <a:p>
            <a:r>
              <a:rPr lang="en-US" altLang="ko-KR" sz="900" b="1" dirty="0"/>
              <a:t>  &lt;div class="grid-item"&gt;7&lt;/div&gt;</a:t>
            </a:r>
          </a:p>
          <a:p>
            <a:r>
              <a:rPr lang="en-US" altLang="ko-KR" sz="900" b="1" dirty="0"/>
              <a:t>  &lt;div class="grid-item"&gt;8&lt;/div&gt;</a:t>
            </a:r>
          </a:p>
          <a:p>
            <a:r>
              <a:rPr lang="en-US" altLang="ko-KR" sz="900" b="1" dirty="0"/>
              <a:t>  &lt;div class="grid-item"&gt;9&lt;/div&gt;  </a:t>
            </a:r>
          </a:p>
          <a:p>
            <a:r>
              <a:rPr lang="en-US" altLang="ko-KR" sz="900" b="1" dirty="0"/>
              <a:t>&lt;/div&gt;</a:t>
            </a:r>
          </a:p>
          <a:p>
            <a:r>
              <a:rPr lang="en-US" altLang="ko-KR" sz="900" dirty="0" smtClean="0"/>
              <a:t>&lt;</a:t>
            </a:r>
            <a:r>
              <a:rPr lang="en-US" altLang="ko-KR" sz="900" dirty="0"/>
              <a:t>p&gt;Set the &lt;</a:t>
            </a:r>
            <a:r>
              <a:rPr lang="en-US" altLang="ko-KR" sz="900" dirty="0" err="1"/>
              <a:t>em</a:t>
            </a:r>
            <a:r>
              <a:rPr lang="en-US" altLang="ko-KR" sz="900" dirty="0"/>
              <a:t>&gt;display&lt;/</a:t>
            </a:r>
            <a:r>
              <a:rPr lang="en-US" altLang="ko-KR" sz="900" dirty="0" err="1"/>
              <a:t>em</a:t>
            </a:r>
            <a:r>
              <a:rPr lang="en-US" altLang="ko-KR" sz="900" dirty="0"/>
              <a:t>&gt; property to &lt;</a:t>
            </a:r>
            <a:r>
              <a:rPr lang="en-US" altLang="ko-KR" sz="900" dirty="0" err="1"/>
              <a:t>em</a:t>
            </a:r>
            <a:r>
              <a:rPr lang="en-US" altLang="ko-KR" sz="900" dirty="0"/>
              <a:t>&gt;grid&lt;/</a:t>
            </a:r>
            <a:r>
              <a:rPr lang="en-US" altLang="ko-KR" sz="900" dirty="0" err="1"/>
              <a:t>em</a:t>
            </a:r>
            <a:r>
              <a:rPr lang="en-US" altLang="ko-KR" sz="900" dirty="0"/>
              <a:t>&gt; to make a block-level grid container.&lt;/p&gt;</a:t>
            </a:r>
          </a:p>
          <a:p>
            <a:r>
              <a:rPr lang="en-US" altLang="ko-KR" sz="900" dirty="0" smtClean="0"/>
              <a:t>&lt;/</a:t>
            </a:r>
            <a:r>
              <a:rPr lang="en-US" altLang="ko-KR" sz="900" dirty="0"/>
              <a:t>body&gt;</a:t>
            </a:r>
          </a:p>
          <a:p>
            <a:r>
              <a:rPr lang="en-US" altLang="ko-KR" sz="900" dirty="0"/>
              <a:t>&lt;/html</a:t>
            </a:r>
            <a:r>
              <a:rPr lang="en-US" altLang="ko-KR" sz="900" dirty="0" smtClean="0"/>
              <a:t>&gt; </a:t>
            </a:r>
            <a:endParaRPr lang="ko-KR" altLang="en-US" sz="900" dirty="0"/>
          </a:p>
        </p:txBody>
      </p:sp>
      <p:sp>
        <p:nvSpPr>
          <p:cNvPr id="6" name="직사각형 5"/>
          <p:cNvSpPr/>
          <p:nvPr/>
        </p:nvSpPr>
        <p:spPr>
          <a:xfrm>
            <a:off x="4801395" y="1814193"/>
            <a:ext cx="4872296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r>
              <a:rPr lang="ko-KR" altLang="en-US" dirty="0">
                <a:hlinkClick r:id="rId2"/>
              </a:rPr>
              <a:t>https://</a:t>
            </a:r>
            <a:r>
              <a:rPr lang="ko-KR" altLang="en-US" dirty="0" smtClean="0">
                <a:hlinkClick r:id="rId2"/>
              </a:rPr>
              <a:t>www.w3schools.com/css/css_grid.asp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7103" y="2362697"/>
            <a:ext cx="5533496" cy="3913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605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Grid Containers &amp; Grid Items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3686" y="1874653"/>
            <a:ext cx="5107220" cy="356515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39" y="1874653"/>
            <a:ext cx="5861894" cy="21379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011680" y="5766099"/>
            <a:ext cx="5537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hlinkClick r:id="rId4"/>
              </a:rPr>
              <a:t>https://</a:t>
            </a:r>
            <a:r>
              <a:rPr lang="en-US" altLang="ko-KR" dirty="0" smtClean="0">
                <a:hlinkClick r:id="rId4"/>
              </a:rPr>
              <a:t>www.youtube.com/watch?v=0xMQfnTU6oo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5861321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Grid layout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241" y="769650"/>
            <a:ext cx="6325812" cy="571618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723611" y="942665"/>
            <a:ext cx="5233036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Grid </a:t>
            </a:r>
            <a:r>
              <a:rPr lang="ko-KR" altLang="en-US" dirty="0" smtClean="0"/>
              <a:t>컨테이너 속성 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grid-template-columns : </a:t>
            </a:r>
            <a:r>
              <a:rPr lang="ko-KR" altLang="en-US" dirty="0" smtClean="0"/>
              <a:t>컬럼의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개수</a:t>
            </a:r>
            <a:r>
              <a:rPr lang="en-US" altLang="ko-KR" dirty="0" smtClean="0"/>
              <a:t>, </a:t>
            </a:r>
            <a:r>
              <a:rPr lang="ko-KR" altLang="en-US" dirty="0" smtClean="0"/>
              <a:t>넓이</a:t>
            </a:r>
            <a:endParaRPr lang="en-US" altLang="ko-KR" dirty="0" smtClean="0"/>
          </a:p>
          <a:p>
            <a:r>
              <a:rPr lang="en-US" altLang="ko-KR" dirty="0" smtClean="0"/>
              <a:t>grid-template-rows : </a:t>
            </a:r>
            <a:r>
              <a:rPr lang="ko-KR" altLang="en-US" dirty="0" smtClean="0"/>
              <a:t>열의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높이  </a:t>
            </a:r>
            <a:endParaRPr lang="en-US" altLang="ko-KR" dirty="0" smtClean="0"/>
          </a:p>
          <a:p>
            <a:r>
              <a:rPr lang="en-US" altLang="ko-KR" dirty="0" smtClean="0"/>
              <a:t>justify-content : </a:t>
            </a:r>
            <a:r>
              <a:rPr lang="ko-KR" altLang="en-US" dirty="0" smtClean="0"/>
              <a:t>컨테이너 내 그리드의 가로 정렬</a:t>
            </a:r>
            <a:endParaRPr lang="ko-KR" altLang="en-US" dirty="0"/>
          </a:p>
          <a:p>
            <a:r>
              <a:rPr lang="en-US" altLang="ko-KR" dirty="0" smtClean="0"/>
              <a:t>  space-evenly, space-around, space-between,</a:t>
            </a:r>
            <a:br>
              <a:rPr lang="en-US" altLang="ko-KR" dirty="0" smtClean="0"/>
            </a:br>
            <a:r>
              <a:rPr lang="en-US" altLang="ko-KR" dirty="0" smtClean="0"/>
              <a:t>  center, start, end </a:t>
            </a:r>
          </a:p>
          <a:p>
            <a:r>
              <a:rPr lang="en-US" altLang="ko-KR" dirty="0" smtClean="0"/>
              <a:t>align-content : </a:t>
            </a:r>
            <a:r>
              <a:rPr lang="ko-KR" altLang="en-US" dirty="0" smtClean="0"/>
              <a:t>그리드의 세로 정렬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29462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C7C753-9F88-4254-9862-F6A87176F7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712259"/>
            <a:ext cx="9144000" cy="1309484"/>
          </a:xfrm>
        </p:spPr>
        <p:txBody>
          <a:bodyPr>
            <a:normAutofit/>
          </a:bodyPr>
          <a:lstStyle/>
          <a:p>
            <a:r>
              <a:rPr lang="en-US" altLang="ko-KR"/>
              <a:t>09. </a:t>
            </a:r>
            <a:r>
              <a:rPr lang="ko-KR" altLang="en-US"/>
              <a:t>이미지와 그러데이션 </a:t>
            </a:r>
            <a:r>
              <a:rPr lang="en-US" altLang="ko-KR"/>
              <a:t/>
            </a:r>
            <a:br>
              <a:rPr lang="en-US" altLang="ko-KR"/>
            </a:br>
            <a:r>
              <a:rPr lang="ko-KR" altLang="en-US"/>
              <a:t>효과로 배경 꾸미기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3020E55D-5D6E-47B7-BF49-67DF43FF0CB8}"/>
              </a:ext>
            </a:extLst>
          </p:cNvPr>
          <p:cNvGrpSpPr/>
          <p:nvPr/>
        </p:nvGrpSpPr>
        <p:grpSpPr>
          <a:xfrm>
            <a:off x="2366884" y="2686315"/>
            <a:ext cx="4686299" cy="485775"/>
            <a:chOff x="2282994" y="2753427"/>
            <a:chExt cx="4686299" cy="485775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7E6505BA-A9A1-46F5-BFC6-A45ABCE494AF}"/>
                </a:ext>
              </a:extLst>
            </p:cNvPr>
            <p:cNvSpPr/>
            <p:nvPr/>
          </p:nvSpPr>
          <p:spPr>
            <a:xfrm>
              <a:off x="2282994" y="2753427"/>
              <a:ext cx="685800" cy="48577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>
                  <a:solidFill>
                    <a:schemeClr val="tx1"/>
                  </a:solidFill>
                </a:rPr>
                <a:t>09-1</a:t>
              </a:r>
              <a:endParaRPr lang="ko-KR" altLang="en-US" sz="1600" b="1">
                <a:solidFill>
                  <a:schemeClr val="tx1"/>
                </a:solidFill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FAFC29B-A5E1-4F15-A5FF-C528129D6456}"/>
                </a:ext>
              </a:extLst>
            </p:cNvPr>
            <p:cNvSpPr txBox="1"/>
            <p:nvPr/>
          </p:nvSpPr>
          <p:spPr>
            <a:xfrm>
              <a:off x="2993233" y="2791371"/>
              <a:ext cx="39760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/>
                <a:t>배경색과 배경 범위 지정하기</a:t>
              </a: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D5239A65-4609-4585-95B3-13DD43DCD16F}"/>
                </a:ext>
              </a:extLst>
            </p:cNvPr>
            <p:cNvCxnSpPr/>
            <p:nvPr/>
          </p:nvCxnSpPr>
          <p:spPr>
            <a:xfrm>
              <a:off x="2959269" y="3220152"/>
              <a:ext cx="3333749" cy="0"/>
            </a:xfrm>
            <a:prstGeom prst="line">
              <a:avLst/>
            </a:prstGeom>
            <a:ln w="285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02102D4B-FB96-4D65-AB91-9398F4FFC1E3}"/>
              </a:ext>
            </a:extLst>
          </p:cNvPr>
          <p:cNvGrpSpPr/>
          <p:nvPr/>
        </p:nvGrpSpPr>
        <p:grpSpPr>
          <a:xfrm>
            <a:off x="2366884" y="3575549"/>
            <a:ext cx="4686299" cy="485775"/>
            <a:chOff x="2282994" y="2753427"/>
            <a:chExt cx="4686299" cy="485775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061A6264-8FF9-43A9-B8A1-E5BCFAEC1C07}"/>
                </a:ext>
              </a:extLst>
            </p:cNvPr>
            <p:cNvSpPr/>
            <p:nvPr/>
          </p:nvSpPr>
          <p:spPr>
            <a:xfrm>
              <a:off x="2282994" y="2753427"/>
              <a:ext cx="685800" cy="48577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>
                  <a:solidFill>
                    <a:schemeClr val="tx1"/>
                  </a:solidFill>
                </a:rPr>
                <a:t>09-2</a:t>
              </a:r>
              <a:endParaRPr lang="ko-KR" altLang="en-US" sz="1600" b="1">
                <a:solidFill>
                  <a:schemeClr val="tx1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8EAD473-CDF4-46A2-A907-E12127102C16}"/>
                </a:ext>
              </a:extLst>
            </p:cNvPr>
            <p:cNvSpPr txBox="1"/>
            <p:nvPr/>
          </p:nvSpPr>
          <p:spPr>
            <a:xfrm>
              <a:off x="2993233" y="2791371"/>
              <a:ext cx="39760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/>
                <a:t>배경 이미지 지정하기</a:t>
              </a: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89798BA3-7726-47B7-8E77-24D6E721334B}"/>
                </a:ext>
              </a:extLst>
            </p:cNvPr>
            <p:cNvCxnSpPr/>
            <p:nvPr/>
          </p:nvCxnSpPr>
          <p:spPr>
            <a:xfrm>
              <a:off x="2959269" y="3220152"/>
              <a:ext cx="3333749" cy="0"/>
            </a:xfrm>
            <a:prstGeom prst="line">
              <a:avLst/>
            </a:prstGeom>
            <a:ln w="285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FA85361F-A452-4AD0-AD6E-B0B97419D47F}"/>
              </a:ext>
            </a:extLst>
          </p:cNvPr>
          <p:cNvGrpSpPr/>
          <p:nvPr/>
        </p:nvGrpSpPr>
        <p:grpSpPr>
          <a:xfrm>
            <a:off x="2366884" y="4464782"/>
            <a:ext cx="4686299" cy="485775"/>
            <a:chOff x="2282994" y="2753427"/>
            <a:chExt cx="4686299" cy="485775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1D07AE9B-1FB5-4F3F-B71A-3D51EC752516}"/>
                </a:ext>
              </a:extLst>
            </p:cNvPr>
            <p:cNvSpPr/>
            <p:nvPr/>
          </p:nvSpPr>
          <p:spPr>
            <a:xfrm>
              <a:off x="2282994" y="2753427"/>
              <a:ext cx="685800" cy="48577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>
                  <a:solidFill>
                    <a:schemeClr val="tx1"/>
                  </a:solidFill>
                </a:rPr>
                <a:t>09-3</a:t>
              </a:r>
              <a:endParaRPr lang="ko-KR" altLang="en-US" sz="1600" b="1">
                <a:solidFill>
                  <a:schemeClr val="tx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F2842A9-4BAF-4386-B9DB-6C0B317D4966}"/>
                </a:ext>
              </a:extLst>
            </p:cNvPr>
            <p:cNvSpPr txBox="1"/>
            <p:nvPr/>
          </p:nvSpPr>
          <p:spPr>
            <a:xfrm>
              <a:off x="2993233" y="2791371"/>
              <a:ext cx="39760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/>
                <a:t>그러데이션 효과로 배경 꾸미기</a:t>
              </a:r>
            </a:p>
          </p:txBody>
        </p: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75F3CF89-F077-4AF7-B8A8-726063C6683C}"/>
                </a:ext>
              </a:extLst>
            </p:cNvPr>
            <p:cNvCxnSpPr/>
            <p:nvPr/>
          </p:nvCxnSpPr>
          <p:spPr>
            <a:xfrm>
              <a:off x="2959269" y="3220152"/>
              <a:ext cx="3333749" cy="0"/>
            </a:xfrm>
            <a:prstGeom prst="line">
              <a:avLst/>
            </a:prstGeom>
            <a:ln w="285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6240193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EB6D438C-A184-447B-ACCE-00753F422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배경색과 배경 범위 지정하기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88DFBC-6F36-47A9-AA1F-94A81E7B1EAD}"/>
              </a:ext>
            </a:extLst>
          </p:cNvPr>
          <p:cNvSpPr txBox="1"/>
          <p:nvPr/>
        </p:nvSpPr>
        <p:spPr>
          <a:xfrm>
            <a:off x="494950" y="1115736"/>
            <a:ext cx="27348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/>
              <a:t>background-color </a:t>
            </a:r>
            <a:r>
              <a:rPr lang="ko-KR" altLang="en-US" sz="1600" b="1"/>
              <a:t>속성</a:t>
            </a:r>
            <a:r>
              <a:rPr lang="en-US" altLang="ko-KR" sz="1600" b="1"/>
              <a:t> </a:t>
            </a:r>
            <a:endParaRPr lang="ko-KR" altLang="en-US" sz="1600" b="1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1D4064-6E00-4260-9797-14382BFACC7D}"/>
              </a:ext>
            </a:extLst>
          </p:cNvPr>
          <p:cNvSpPr txBox="1"/>
          <p:nvPr/>
        </p:nvSpPr>
        <p:spPr>
          <a:xfrm>
            <a:off x="595618" y="1577129"/>
            <a:ext cx="4882393" cy="9891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웹 문서의 요소에 배경색 지정</a:t>
            </a:r>
            <a:endParaRPr lang="en-US" altLang="ko-KR" sz="1200"/>
          </a:p>
          <a:p>
            <a:pPr marL="457200" indent="-45720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US" altLang="ko-KR" sz="1200"/>
              <a:t>16</a:t>
            </a:r>
            <a:r>
              <a:rPr lang="ko-KR" altLang="en-US" sz="1200"/>
              <a:t>진수나 </a:t>
            </a:r>
            <a:r>
              <a:rPr lang="en-US" altLang="ko-KR" sz="1200"/>
              <a:t>rgb </a:t>
            </a:r>
            <a:r>
              <a:rPr lang="ko-KR" altLang="en-US" sz="1200"/>
              <a:t>값</a:t>
            </a:r>
            <a:r>
              <a:rPr lang="en-US" altLang="ko-KR" sz="1200"/>
              <a:t>, rgba </a:t>
            </a:r>
            <a:r>
              <a:rPr lang="ko-KR" altLang="en-US" sz="1200"/>
              <a:t>값</a:t>
            </a:r>
            <a:r>
              <a:rPr lang="en-US" altLang="ko-KR" sz="1200"/>
              <a:t> </a:t>
            </a:r>
            <a:r>
              <a:rPr lang="ko-KR" altLang="en-US" sz="1200"/>
              <a:t>또는 색상 이름 사용</a:t>
            </a:r>
            <a:endParaRPr lang="en-US" altLang="ko-KR" sz="1200"/>
          </a:p>
          <a:p>
            <a:pPr marL="457200" indent="-45720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배경색은 상속되지 않는다</a:t>
            </a:r>
            <a:endParaRPr lang="en-US" altLang="ko-KR" sz="12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94D51D-1234-4E97-BB20-C709C48001F6}"/>
              </a:ext>
            </a:extLst>
          </p:cNvPr>
          <p:cNvSpPr txBox="1"/>
          <p:nvPr/>
        </p:nvSpPr>
        <p:spPr>
          <a:xfrm>
            <a:off x="494950" y="3028426"/>
            <a:ext cx="27348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/>
              <a:t>background-clip </a:t>
            </a:r>
            <a:r>
              <a:rPr lang="ko-KR" altLang="en-US" sz="1600" b="1"/>
              <a:t>속성</a:t>
            </a:r>
            <a:r>
              <a:rPr lang="en-US" altLang="ko-KR" sz="1600" b="1"/>
              <a:t> </a:t>
            </a:r>
            <a:endParaRPr lang="ko-KR" altLang="en-US" sz="1600" b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14186C-44E2-489C-9C89-9B2F858001AC}"/>
              </a:ext>
            </a:extLst>
          </p:cNvPr>
          <p:cNvSpPr txBox="1"/>
          <p:nvPr/>
        </p:nvSpPr>
        <p:spPr>
          <a:xfrm>
            <a:off x="494950" y="3494195"/>
            <a:ext cx="4882393" cy="361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r>
              <a:rPr lang="ko-KR" altLang="en-US" sz="1200"/>
              <a:t>배경을 어디까지 적용할지 지정</a:t>
            </a:r>
            <a:endParaRPr lang="en-US" altLang="ko-KR" sz="120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097D066-0AFD-4EEE-B92D-692487621E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399" y="4166226"/>
            <a:ext cx="4253219" cy="36166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FB4194B-4306-4EE0-B980-2EF65C8BD0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950" y="4654758"/>
            <a:ext cx="4392118" cy="108750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7999C7D-80A4-4EF0-B223-A6D7E394A2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8209" y="1121884"/>
            <a:ext cx="5728173" cy="332913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2D0AA72-688B-4BBC-9020-88A2EC7733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8209" y="4654758"/>
            <a:ext cx="5271083" cy="1599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99307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EB6D438C-A184-447B-ACCE-00753F422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배경색과 배경 범위 지정하기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44FEA0C-D72A-4BC4-8F82-902A50B47C30}"/>
              </a:ext>
            </a:extLst>
          </p:cNvPr>
          <p:cNvSpPr txBox="1"/>
          <p:nvPr/>
        </p:nvSpPr>
        <p:spPr>
          <a:xfrm>
            <a:off x="494950" y="1115736"/>
            <a:ext cx="33304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/>
              <a:t>background-image </a:t>
            </a:r>
            <a:r>
              <a:rPr lang="ko-KR" altLang="en-US" sz="1600" b="1"/>
              <a:t>속성</a:t>
            </a:r>
            <a:r>
              <a:rPr lang="en-US" altLang="ko-KR" sz="1600" b="1"/>
              <a:t> </a:t>
            </a:r>
            <a:endParaRPr lang="ko-KR" altLang="en-US" sz="1600" b="1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2CB1A19-80B3-41B6-892F-9628D1F6620E}"/>
              </a:ext>
            </a:extLst>
          </p:cNvPr>
          <p:cNvSpPr txBox="1"/>
          <p:nvPr/>
        </p:nvSpPr>
        <p:spPr>
          <a:xfrm>
            <a:off x="494950" y="1631839"/>
            <a:ext cx="4882393" cy="361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r>
              <a:rPr lang="ko-KR" altLang="en-US" sz="1200"/>
              <a:t>배경 이미지 파일 경로 지정</a:t>
            </a:r>
            <a:endParaRPr lang="en-US" altLang="ko-KR" sz="1200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1DCE77E3-8EDA-48A0-B137-0C6C11F28FE0}"/>
              </a:ext>
            </a:extLst>
          </p:cNvPr>
          <p:cNvCxnSpPr/>
          <p:nvPr/>
        </p:nvCxnSpPr>
        <p:spPr>
          <a:xfrm>
            <a:off x="5771626" y="1115736"/>
            <a:ext cx="0" cy="5540255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C155B01-09A4-4862-8F23-5C50D0A4213D}"/>
              </a:ext>
            </a:extLst>
          </p:cNvPr>
          <p:cNvSpPr txBox="1"/>
          <p:nvPr/>
        </p:nvSpPr>
        <p:spPr>
          <a:xfrm>
            <a:off x="6165910" y="1115736"/>
            <a:ext cx="33304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/>
              <a:t>background-repeat </a:t>
            </a:r>
            <a:r>
              <a:rPr lang="ko-KR" altLang="en-US" sz="1600" b="1"/>
              <a:t>속성</a:t>
            </a:r>
            <a:r>
              <a:rPr lang="en-US" altLang="ko-KR" sz="1600" b="1"/>
              <a:t> </a:t>
            </a:r>
            <a:endParaRPr lang="ko-KR" altLang="en-US" sz="1600" b="1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D3324CE-0D29-4B99-AC2F-11EEA1A1323E}"/>
              </a:ext>
            </a:extLst>
          </p:cNvPr>
          <p:cNvSpPr txBox="1"/>
          <p:nvPr/>
        </p:nvSpPr>
        <p:spPr>
          <a:xfrm>
            <a:off x="6165910" y="1631839"/>
            <a:ext cx="4882393" cy="361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r>
              <a:rPr lang="ko-KR" altLang="en-US" sz="1200"/>
              <a:t>배경 이미지 반복</a:t>
            </a:r>
            <a:r>
              <a:rPr lang="en-US" altLang="ko-KR" sz="1200"/>
              <a:t> </a:t>
            </a:r>
            <a:r>
              <a:rPr lang="ko-KR" altLang="en-US" sz="1200"/>
              <a:t>여부 및 반복 방향 지정</a:t>
            </a:r>
            <a:endParaRPr lang="en-US" altLang="ko-KR" sz="120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16F636EF-2420-45B2-894C-95449BEEFE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950" y="2184557"/>
            <a:ext cx="2583806" cy="30028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98399349-6C66-4640-8C8A-7DDE78236E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8794" y="2235177"/>
            <a:ext cx="4283888" cy="303529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DE50D68B-6157-4EE6-BD40-40784CEE04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613436"/>
            <a:ext cx="5022120" cy="1393049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982EDC50-CF23-43F6-8DC3-E0D578175B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949" y="2708908"/>
            <a:ext cx="4582132" cy="1202103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715DCC43-1EEF-4AC4-A0B5-67732B051D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7482" y="3885863"/>
            <a:ext cx="5077065" cy="2699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02983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CJ" id="{0138D6AD-1EF3-49F9-B0E7-D994D6EA1170}" vid="{0129D1E7-6EDF-4F3F-8503-6FA2AFD39B8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HCJ</Template>
  <TotalTime>891</TotalTime>
  <Words>7363</Words>
  <Application>Microsoft Office PowerPoint</Application>
  <PresentationFormat>와이드스크린</PresentationFormat>
  <Paragraphs>1488</Paragraphs>
  <Slides>170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170</vt:i4>
      </vt:variant>
    </vt:vector>
  </HeadingPairs>
  <TitlesOfParts>
    <vt:vector size="184" baseType="lpstr">
      <vt:lpstr>Courier</vt:lpstr>
      <vt:lpstr>D2Coding</vt:lpstr>
      <vt:lpstr>TDc_SSiGothic 110</vt:lpstr>
      <vt:lpstr>TDc_SSiGothic 120</vt:lpstr>
      <vt:lpstr>TDc_SSiGothic 140</vt:lpstr>
      <vt:lpstr>TDc_SSiGothic_160_OTF</vt:lpstr>
      <vt:lpstr>TDc_SSiMyungJo 120</vt:lpstr>
      <vt:lpstr>TDc_SSiMyungJo_120_OTF</vt:lpstr>
      <vt:lpstr>YoonV YoonGothic100Std_OTF</vt:lpstr>
      <vt:lpstr>맑은 고딕</vt:lpstr>
      <vt:lpstr>Arial</vt:lpstr>
      <vt:lpstr>Wingdings</vt:lpstr>
      <vt:lpstr>Wingdings 2</vt:lpstr>
      <vt:lpstr>1_Office 테마</vt:lpstr>
      <vt:lpstr>PowerPoint 프레젠테이션</vt:lpstr>
      <vt:lpstr>3. HTML &amp; CSS</vt:lpstr>
      <vt:lpstr>03. HTML 기본 문서 만들기</vt:lpstr>
      <vt:lpstr>HTML이란</vt:lpstr>
      <vt:lpstr>HTML 문서의 기본 구조</vt:lpstr>
      <vt:lpstr>HTML 문서의 기본 구조</vt:lpstr>
      <vt:lpstr>HTML 문서의 기본 구조</vt:lpstr>
      <vt:lpstr>HTML 문서의 기본 구조</vt:lpstr>
      <vt:lpstr>웹 문서 구조를 만드는 시맨틱 태그</vt:lpstr>
      <vt:lpstr>웹 문서 구조를 만드는 시맨틱 태그</vt:lpstr>
      <vt:lpstr>웹 문서 구조를 만드는 시맨틱 태그</vt:lpstr>
      <vt:lpstr>웹 문서 구조를 만드는 시맨틱 태그</vt:lpstr>
      <vt:lpstr>04. 다양한 내용 입력하기</vt:lpstr>
      <vt:lpstr>04-1 텍스트 태그 알아보기</vt:lpstr>
      <vt:lpstr>04-1 텍스트 태그 알아보기</vt:lpstr>
      <vt:lpstr>04-1 텍스트 태그 알아보기</vt:lpstr>
      <vt:lpstr>04-2 목록 만들기</vt:lpstr>
      <vt:lpstr>04-2 목록 만들기</vt:lpstr>
      <vt:lpstr>04-2 목록 만들기</vt:lpstr>
      <vt:lpstr>04-3 표 만들기</vt:lpstr>
      <vt:lpstr>04-3 표 만들기</vt:lpstr>
      <vt:lpstr>04-3 표 만들기</vt:lpstr>
      <vt:lpstr>04-4 이미지 삽입하기</vt:lpstr>
      <vt:lpstr>04-4 이미지 삽입하기</vt:lpstr>
      <vt:lpstr>04-4 이미지 삽입하기</vt:lpstr>
      <vt:lpstr>04-5 오디오와 비디오 삽입하기</vt:lpstr>
      <vt:lpstr>04-5 오디오와 비디오 삽입하기</vt:lpstr>
      <vt:lpstr>04-5 오디오와 비디오 삽입하기</vt:lpstr>
      <vt:lpstr>04-5 오디오와 비디오 삽입하기</vt:lpstr>
      <vt:lpstr>04-5 오디오와 비디오 삽입하기</vt:lpstr>
      <vt:lpstr>04-6 하이퍼링크 삽입하기</vt:lpstr>
      <vt:lpstr>05. 입력 양식 작성하기</vt:lpstr>
      <vt:lpstr>05-1 폼 삽입하기</vt:lpstr>
      <vt:lpstr>05-1 폼 삽입하기</vt:lpstr>
      <vt:lpstr>05-1 폼 삽입하기</vt:lpstr>
      <vt:lpstr>05-1 폼 삽입하기</vt:lpstr>
      <vt:lpstr>&lt;input&gt; 태그의 type 속성 한 눈에 살펴보기</vt:lpstr>
      <vt:lpstr>&lt;input&gt; 태그</vt:lpstr>
      <vt:lpstr>&lt;input&gt; 태그</vt:lpstr>
      <vt:lpstr>&lt;input&gt; 태그</vt:lpstr>
      <vt:lpstr>&lt;input&gt; 태그</vt:lpstr>
      <vt:lpstr>&lt;input&gt; 태그</vt:lpstr>
      <vt:lpstr>&lt;input&gt; 태그</vt:lpstr>
      <vt:lpstr>&lt;input&gt; 태그</vt:lpstr>
      <vt:lpstr>&lt;input&gt; 태그</vt:lpstr>
      <vt:lpstr>&lt;input&gt; 태그</vt:lpstr>
      <vt:lpstr>&lt;input&gt; 태그의 다양한 속성</vt:lpstr>
      <vt:lpstr>폼에서 사용하는 여러 가지 태그</vt:lpstr>
      <vt:lpstr>폼에서 사용하는 여러 가지 태그</vt:lpstr>
      <vt:lpstr>06. CSS 기본</vt:lpstr>
      <vt:lpstr>웹 문서에 디자인 입히기</vt:lpstr>
      <vt:lpstr>스타일과 스타일 시트</vt:lpstr>
      <vt:lpstr>스타일과 스타일 시트</vt:lpstr>
      <vt:lpstr>CSS 기본 선택자</vt:lpstr>
      <vt:lpstr>CSS 기본 선택자</vt:lpstr>
      <vt:lpstr>CSS 기본 선택자</vt:lpstr>
      <vt:lpstr>캐스케이딩 스타일 시트</vt:lpstr>
      <vt:lpstr>캐스케이딩 스타일 시트</vt:lpstr>
      <vt:lpstr>캐스케이딩 스타일 시트</vt:lpstr>
      <vt:lpstr>07. 텍스트를 표현하는 다양한 스타일</vt:lpstr>
      <vt:lpstr>글꼴 관련 스타일</vt:lpstr>
      <vt:lpstr>글꼴 관련 스타일</vt:lpstr>
      <vt:lpstr>웹 폰트 사용하기</vt:lpstr>
      <vt:lpstr>웹 폰트 사용하기</vt:lpstr>
      <vt:lpstr>텍스트 관련 스타일</vt:lpstr>
      <vt:lpstr>텍스트 관련 스타일</vt:lpstr>
      <vt:lpstr>텍스트 관련 스타일</vt:lpstr>
      <vt:lpstr>텍스트 관련 스타일</vt:lpstr>
      <vt:lpstr>텍스트 관련 스타일</vt:lpstr>
      <vt:lpstr>목록 스타일</vt:lpstr>
      <vt:lpstr>목록 스타일</vt:lpstr>
      <vt:lpstr>표 스타일</vt:lpstr>
      <vt:lpstr>08. 레이아웃을 구성하는  CSS 박스 모델</vt:lpstr>
      <vt:lpstr>CSS와 박스 모델</vt:lpstr>
      <vt:lpstr>CSS와 박스 모델</vt:lpstr>
      <vt:lpstr>CSS와 박스 모델</vt:lpstr>
      <vt:lpstr>CSS와 박스 모델</vt:lpstr>
      <vt:lpstr>테두리 스타일 지정하기</vt:lpstr>
      <vt:lpstr>테두리 스타일 지정하기</vt:lpstr>
      <vt:lpstr>테두리 스타일 지정하기</vt:lpstr>
      <vt:lpstr>테두리 스타일 지정하기</vt:lpstr>
      <vt:lpstr>테두리 스타일 지정하기</vt:lpstr>
      <vt:lpstr>여백을 조절하는 속성</vt:lpstr>
      <vt:lpstr>여백을 조절하는 속성</vt:lpstr>
      <vt:lpstr>웹 문서 레이아웃 만들기</vt:lpstr>
      <vt:lpstr>웹 문서 레이아웃 만들기</vt:lpstr>
      <vt:lpstr>웹 요소의 위치 지정하기</vt:lpstr>
      <vt:lpstr>웹 요소의 위치 지정하기</vt:lpstr>
      <vt:lpstr>Display 속성</vt:lpstr>
      <vt:lpstr>Flexbox Layout</vt:lpstr>
      <vt:lpstr>Flex Containers &amp; Flex Items</vt:lpstr>
      <vt:lpstr>Axes </vt:lpstr>
      <vt:lpstr>Flexbox</vt:lpstr>
      <vt:lpstr>Grid layout</vt:lpstr>
      <vt:lpstr>Grid Containers &amp; Grid Items</vt:lpstr>
      <vt:lpstr>Grid layout</vt:lpstr>
      <vt:lpstr>09. 이미지와 그러데이션  효과로 배경 꾸미기</vt:lpstr>
      <vt:lpstr>배경색과 배경 범위 지정하기</vt:lpstr>
      <vt:lpstr>배경색과 배경 범위 지정하기</vt:lpstr>
      <vt:lpstr>배경색과 배경 범위 지정하기</vt:lpstr>
      <vt:lpstr>배경색과 배경 범위 지정하기</vt:lpstr>
      <vt:lpstr>배경색과 배경 범위 지정하기</vt:lpstr>
      <vt:lpstr>배경색과 배경 범위 지정하기</vt:lpstr>
      <vt:lpstr>그러데이션 효과로 배경 꾸미기</vt:lpstr>
      <vt:lpstr>그러데이션 효과로 배경 꾸미기</vt:lpstr>
      <vt:lpstr>그러데이션 효과로 배경 꾸미기</vt:lpstr>
      <vt:lpstr>그러데이션 효과로 배경 꾸미기</vt:lpstr>
      <vt:lpstr>그러데이션 효과로 배경 꾸미기</vt:lpstr>
      <vt:lpstr>그러데이션 효과로 배경 꾸미기</vt:lpstr>
      <vt:lpstr>그러데이션 효과로 배경 꾸미기</vt:lpstr>
      <vt:lpstr>그러데이션 효과로 배경 꾸미기</vt:lpstr>
      <vt:lpstr>10. CSS 고급 선택자</vt:lpstr>
      <vt:lpstr>연결 선택자</vt:lpstr>
      <vt:lpstr>연결 선택자</vt:lpstr>
      <vt:lpstr>연결 선택자</vt:lpstr>
      <vt:lpstr>연결 선택자</vt:lpstr>
      <vt:lpstr>속성 선택자</vt:lpstr>
      <vt:lpstr>속성 선택자</vt:lpstr>
      <vt:lpstr>속성 선택자</vt:lpstr>
      <vt:lpstr>속성 선택자</vt:lpstr>
      <vt:lpstr>가상 클래스와 가상 요소</vt:lpstr>
      <vt:lpstr>가상 클래스와 가상 요소</vt:lpstr>
      <vt:lpstr>가상 클래스와 가상 요소</vt:lpstr>
      <vt:lpstr>가상 클래스와 가상 요소</vt:lpstr>
      <vt:lpstr>가상 클래스와 가상 요소</vt:lpstr>
      <vt:lpstr>가상 클래스와 가상 요소</vt:lpstr>
      <vt:lpstr>11. 트랜지션과 애니메이션</vt:lpstr>
      <vt:lpstr>변형 알아보기</vt:lpstr>
      <vt:lpstr>변형 알아보기</vt:lpstr>
      <vt:lpstr>변형 알아보기</vt:lpstr>
      <vt:lpstr>변형 알아보기</vt:lpstr>
      <vt:lpstr>변형 알아보기</vt:lpstr>
      <vt:lpstr>변형 알아보기</vt:lpstr>
      <vt:lpstr>트랜지션 알아보기</vt:lpstr>
      <vt:lpstr>트랜지션 알아보기</vt:lpstr>
      <vt:lpstr>트랜지션 알아보기</vt:lpstr>
      <vt:lpstr>애니메이션 알아보기</vt:lpstr>
      <vt:lpstr>애니메이션 알아보기</vt:lpstr>
      <vt:lpstr>애니메이션 알아보기</vt:lpstr>
      <vt:lpstr>애니메이션 알아보기</vt:lpstr>
      <vt:lpstr>애니메이션 알아보기</vt:lpstr>
      <vt:lpstr>12. 반응형 웹과 미디어 쿼리</vt:lpstr>
      <vt:lpstr>반응형 웹 알아보기</vt:lpstr>
      <vt:lpstr>반응형 웹 알아보기</vt:lpstr>
      <vt:lpstr>미디어 쿼리 알아보기</vt:lpstr>
      <vt:lpstr>미디어 쿼리 알아보기</vt:lpstr>
      <vt:lpstr>미디어 쿼리 알아보기</vt:lpstr>
      <vt:lpstr>미디어 쿼리 알아보기</vt:lpstr>
      <vt:lpstr>그리드 레이아웃 알아보기</vt:lpstr>
      <vt:lpstr>그리드 레이아웃 알아보기</vt:lpstr>
      <vt:lpstr>플렉스 박스 레이아웃</vt:lpstr>
      <vt:lpstr>플렉스 박스 레이아웃</vt:lpstr>
      <vt:lpstr>플렉스 박스 레이아웃</vt:lpstr>
      <vt:lpstr>플렉스 박스 레이아웃</vt:lpstr>
      <vt:lpstr>플렉스 박스 레이아웃</vt:lpstr>
      <vt:lpstr>플렉스 박스 레이아웃</vt:lpstr>
      <vt:lpstr>플렉스 박스 레이아웃</vt:lpstr>
      <vt:lpstr>CSS 그리드 레이아웃</vt:lpstr>
      <vt:lpstr>CSS 그리드 레이아웃</vt:lpstr>
      <vt:lpstr>CSS 그리드 레이아웃</vt:lpstr>
      <vt:lpstr>CSS 그리드 레이아웃</vt:lpstr>
      <vt:lpstr>CSS 그리드 레이아웃</vt:lpstr>
      <vt:lpstr>예제. 블로그 만들기 실습 </vt:lpstr>
      <vt:lpstr>Bootstrap 소개 </vt:lpstr>
      <vt:lpstr>Bootstrap 실습</vt:lpstr>
      <vt:lpstr>예제. Bootstrap 홈페이지 만들기</vt:lpstr>
      <vt:lpstr>Github pages </vt:lpstr>
      <vt:lpstr>Tailwind CSS</vt:lpstr>
      <vt:lpstr>Tailwind CSS</vt:lpstr>
      <vt:lpstr>Tailwind CSS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01. 웹 개발 시작하기</dc:title>
  <dc:creator>Ko Kyunghee</dc:creator>
  <cp:lastModifiedBy>bclee</cp:lastModifiedBy>
  <cp:revision>69</cp:revision>
  <dcterms:created xsi:type="dcterms:W3CDTF">2020-12-25T14:06:26Z</dcterms:created>
  <dcterms:modified xsi:type="dcterms:W3CDTF">2023-03-29T01:51:29Z</dcterms:modified>
</cp:coreProperties>
</file>